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88" r:id="rId2"/>
    <p:sldId id="290" r:id="rId3"/>
    <p:sldId id="291" r:id="rId4"/>
    <p:sldId id="293" r:id="rId5"/>
    <p:sldId id="273" r:id="rId6"/>
    <p:sldId id="287" r:id="rId7"/>
    <p:sldId id="282" r:id="rId8"/>
    <p:sldId id="283" r:id="rId9"/>
    <p:sldId id="285" r:id="rId10"/>
    <p:sldId id="284" r:id="rId11"/>
    <p:sldId id="289" r:id="rId12"/>
    <p:sldId id="286" r:id="rId13"/>
  </p:sldIdLst>
  <p:sldSz cx="9144000" cy="6858000" type="screen4x3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CC"/>
    <a:srgbClr val="FFFF99"/>
    <a:srgbClr val="FF3300"/>
    <a:srgbClr val="800000"/>
    <a:srgbClr val="A50021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5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8" y="63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8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6" y="0"/>
            <a:ext cx="3078048" cy="51105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C04EC5E-1621-410F-8A1B-EB6ECD72D21A}" type="datetimeFigureOut">
              <a:rPr lang="en-US"/>
              <a:pPr>
                <a:defRPr/>
              </a:pPr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68"/>
            <a:ext cx="3078048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6" y="9721868"/>
            <a:ext cx="3078048" cy="51105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50B9F17-051C-4C5F-A88C-05518EAB86D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886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57" y="4861781"/>
            <a:ext cx="5681363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886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2CB5C3E1-F2A8-429C-9D08-EDF7E93644E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100000">
                <a:srgbClr val="CCE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sz="1800">
              <a:latin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599238"/>
            <a:ext cx="9144000" cy="25876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100000">
                <a:srgbClr val="99C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latin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6553200"/>
            <a:ext cx="2622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rgbClr val="000066"/>
                </a:solidFill>
              </a:rPr>
              <a:t>Daniele Cesini -</a:t>
            </a:r>
            <a:r>
              <a:rPr lang="en-US" sz="1400" b="1" baseline="0" dirty="0" smtClean="0">
                <a:solidFill>
                  <a:srgbClr val="000066"/>
                </a:solidFill>
              </a:rPr>
              <a:t> </a:t>
            </a:r>
            <a:r>
              <a:rPr lang="en-US" sz="1200" b="1" i="1" dirty="0" smtClean="0">
                <a:solidFill>
                  <a:srgbClr val="000066"/>
                </a:solidFill>
              </a:rPr>
              <a:t>INFN CNAF</a:t>
            </a:r>
            <a:endParaRPr lang="en-US" dirty="0" smtClean="0">
              <a:solidFill>
                <a:srgbClr val="000066"/>
              </a:solidFill>
              <a:latin typeface="Times New Roman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63650"/>
            <a:ext cx="7772400" cy="2259013"/>
          </a:xfrm>
        </p:spPr>
        <p:txBody>
          <a:bodyPr/>
          <a:lstStyle>
            <a:lvl1pPr>
              <a:defRPr sz="4400" b="1"/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/>
            </a:lvl1pPr>
          </a:lstStyle>
          <a:p>
            <a:endParaRPr lang="en-GB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2549525" y="6548438"/>
            <a:ext cx="4152900" cy="309562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en-US"/>
              <a:t>CNAF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7489637" y="6597352"/>
            <a:ext cx="1637278" cy="260647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24 June 2014</a:t>
            </a:r>
            <a:endParaRPr lang="en-US" dirty="0"/>
          </a:p>
        </p:txBody>
      </p:sp>
      <p:pic>
        <p:nvPicPr>
          <p:cNvPr id="10" name="Picture 5" descr="http://www.infn.it/logo/weblogo1b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6156" y="1"/>
            <a:ext cx="699077" cy="6665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maggio 2014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CNAF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5C555-C2EA-4486-B638-C4601F8BBE4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350"/>
            <a:ext cx="2228850" cy="6589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6350"/>
            <a:ext cx="6534150" cy="6589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maggio 2014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CNAF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3C289-D036-48D3-BE5F-E7B4AFC7F37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731000" y="6553200"/>
            <a:ext cx="181292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24 June 2014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CNAF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58200" y="6553200"/>
            <a:ext cx="6858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30644-74E2-434F-B698-DCD73466EDF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maggio 2014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CNAF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3F35-8152-482D-9995-5C5BB433558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688975"/>
            <a:ext cx="4381500" cy="590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88975"/>
            <a:ext cx="4381500" cy="590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maggio 2014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CNAF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C038-6131-4479-9D09-55DACA5F88E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maggio 2014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CNAF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39C0-3275-49F4-AEF8-8E28CEC11C4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24 June 2014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CNAF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98137-A105-4C41-BDFE-8A1D2E3B55B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maggio 2014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CNAF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F2D43-E19C-43B4-A6CC-DF259675F31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maggio 2014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CNAF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11142-2250-4688-81AA-D4FF335AD83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maggio 2014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CNAF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E490E-097D-4D76-AE9A-92757955BFE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100000">
                <a:srgbClr val="CCE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4000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599238"/>
            <a:ext cx="9144000" cy="25876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100000">
                <a:srgbClr val="99C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6350"/>
            <a:ext cx="7526337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688975"/>
            <a:ext cx="8915400" cy="590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  <a:p>
            <a:pPr lvl="1"/>
            <a:endParaRPr lang="en-GB" smtClean="0"/>
          </a:p>
          <a:p>
            <a:pPr lvl="2"/>
            <a:endParaRPr lang="en-GB" smtClean="0"/>
          </a:p>
          <a:p>
            <a:pPr lvl="3"/>
            <a:endParaRPr lang="en-GB" smtClean="0"/>
          </a:p>
          <a:p>
            <a:pPr lvl="4"/>
            <a:endParaRPr lang="en-GB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11950" y="6553200"/>
            <a:ext cx="182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206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24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76513" y="6548438"/>
            <a:ext cx="4144962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206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CNAF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38913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206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327A2DB-EEFF-4624-AAA0-0629019FBE8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0" y="6553200"/>
            <a:ext cx="2622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rgbClr val="002060"/>
                </a:solidFill>
              </a:rPr>
              <a:t>Daniele Cesini - </a:t>
            </a:r>
            <a:r>
              <a:rPr lang="en-US" sz="1200" b="1" i="1" dirty="0" smtClean="0">
                <a:solidFill>
                  <a:srgbClr val="002060"/>
                </a:solidFill>
              </a:rPr>
              <a:t>INFN CNAF</a:t>
            </a:r>
            <a:endParaRPr lang="en-US" dirty="0" smtClean="0">
              <a:solidFill>
                <a:srgbClr val="002060"/>
              </a:solidFill>
              <a:latin typeface="Times New Roman" charset="0"/>
            </a:endParaRPr>
          </a:p>
        </p:txBody>
      </p:sp>
      <p:pic>
        <p:nvPicPr>
          <p:cNvPr id="11" name="Picture 5" descr="http://www.infn.it/logo/weblogo1b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26156" y="1"/>
            <a:ext cx="699077" cy="66657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75" r:id="rId1"/>
    <p:sldLayoutId id="2147484676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5213" y="748455"/>
            <a:ext cx="4311392" cy="563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</a:t>
            </a:r>
            <a:r>
              <a:rPr lang="en-GB" dirty="0" smtClean="0"/>
              <a:t>I</a:t>
            </a:r>
            <a:r>
              <a:rPr lang="en-GB" dirty="0" smtClean="0"/>
              <a:t>ssues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688975"/>
            <a:ext cx="9067800" cy="5830697"/>
          </a:xfrm>
        </p:spPr>
        <p:txBody>
          <a:bodyPr/>
          <a:lstStyle/>
          <a:p>
            <a:r>
              <a:rPr lang="en-GB" dirty="0" smtClean="0"/>
              <a:t>Improve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availability</a:t>
            </a:r>
            <a:r>
              <a:rPr lang="en-GB" dirty="0" smtClean="0"/>
              <a:t> and storage performance </a:t>
            </a:r>
          </a:p>
          <a:p>
            <a:pPr lvl="1"/>
            <a:r>
              <a:rPr lang="en-GB" dirty="0" smtClean="0"/>
              <a:t>Fix the redundant disk controller problems (this week, no down)</a:t>
            </a:r>
          </a:p>
          <a:p>
            <a:pPr lvl="1"/>
            <a:r>
              <a:rPr lang="en-GB" dirty="0" smtClean="0"/>
              <a:t>Upgrade the storage</a:t>
            </a:r>
            <a:r>
              <a:rPr lang="en-GB" dirty="0" smtClean="0">
                <a:sym typeface="Wingdings" pitchFamily="2" charset="2"/>
              </a:rPr>
              <a:t>-switch link to 2x10Gb/s</a:t>
            </a:r>
          </a:p>
          <a:p>
            <a:pPr lvl="2"/>
            <a:r>
              <a:rPr lang="en-GB" sz="1800" dirty="0" smtClean="0">
                <a:sym typeface="Wingdings" pitchFamily="2" charset="2"/>
              </a:rPr>
              <a:t>Study the possibility to use </a:t>
            </a:r>
            <a:r>
              <a:rPr lang="en-GB" sz="1800" dirty="0" err="1" smtClean="0">
                <a:sym typeface="Wingdings" pitchFamily="2" charset="2"/>
              </a:rPr>
              <a:t>infiniband</a:t>
            </a:r>
            <a:r>
              <a:rPr lang="en-GB" sz="1800" dirty="0" smtClean="0">
                <a:sym typeface="Wingdings" pitchFamily="2" charset="2"/>
              </a:rPr>
              <a:t> also for storage </a:t>
            </a:r>
            <a:r>
              <a:rPr lang="en-GB" sz="1800" dirty="0" smtClean="0">
                <a:sym typeface="Wingdings" pitchFamily="2" charset="2"/>
              </a:rPr>
              <a:t>data	</a:t>
            </a:r>
            <a:endParaRPr lang="en-GB" sz="1800" dirty="0" smtClean="0">
              <a:sym typeface="Wingdings" pitchFamily="2" charset="2"/>
            </a:endParaRPr>
          </a:p>
          <a:p>
            <a:pPr lvl="1"/>
            <a:r>
              <a:rPr lang="en-GB" dirty="0" smtClean="0">
                <a:sym typeface="Wingdings" pitchFamily="2" charset="2"/>
              </a:rPr>
              <a:t>Add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monitoring</a:t>
            </a:r>
            <a:r>
              <a:rPr lang="en-GB" dirty="0" smtClean="0">
                <a:sym typeface="Wingdings" pitchFamily="2" charset="2"/>
              </a:rPr>
              <a:t> and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alarm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>
                <a:sym typeface="Wingdings" pitchFamily="2" charset="2"/>
              </a:rPr>
              <a:t>systems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Accounting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>
                <a:sym typeface="Wingdings" pitchFamily="2" charset="2"/>
              </a:rPr>
              <a:t>for CPU and GPU/MIC </a:t>
            </a:r>
            <a:r>
              <a:rPr lang="en-GB" dirty="0" smtClean="0">
                <a:sym typeface="Wingdings" pitchFamily="2" charset="2"/>
              </a:rPr>
              <a:t>usage</a:t>
            </a:r>
          </a:p>
          <a:p>
            <a:r>
              <a:rPr lang="en-GB" dirty="0" smtClean="0">
                <a:sym typeface="Wingdings" pitchFamily="2" charset="2"/>
              </a:rPr>
              <a:t>Dedicated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GPUs queue </a:t>
            </a:r>
            <a:r>
              <a:rPr lang="en-GB" dirty="0" smtClean="0">
                <a:sym typeface="Wingdings" pitchFamily="2" charset="2"/>
              </a:rPr>
              <a:t>with reserved cores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Fix the </a:t>
            </a:r>
            <a:r>
              <a:rPr lang="en-GB" dirty="0" err="1" smtClean="0">
                <a:sym typeface="Wingdings" pitchFamily="2" charset="2"/>
              </a:rPr>
              <a:t>Infiniband</a:t>
            </a:r>
            <a:r>
              <a:rPr lang="en-GB" dirty="0" smtClean="0">
                <a:sym typeface="Wingdings" pitchFamily="2" charset="2"/>
              </a:rPr>
              <a:t> problems on 3 nodes</a:t>
            </a:r>
            <a:endParaRPr lang="en-GB" dirty="0" smtClean="0">
              <a:sym typeface="Wingdings" pitchFamily="2" charset="2"/>
            </a:endParaRPr>
          </a:p>
          <a:p>
            <a:pPr lvl="1"/>
            <a:r>
              <a:rPr lang="en-GB" dirty="0" smtClean="0">
                <a:sym typeface="Wingdings" pitchFamily="2" charset="2"/>
              </a:rPr>
              <a:t>Add a new 24 core 2xTeslaK20 machine </a:t>
            </a:r>
          </a:p>
          <a:p>
            <a:pPr lvl="2"/>
            <a:r>
              <a:rPr lang="en-GB" sz="1800" dirty="0" smtClean="0">
                <a:sym typeface="Wingdings" pitchFamily="2" charset="2"/>
              </a:rPr>
              <a:t>Need the IB adapter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Change the IB adapters of the two </a:t>
            </a:r>
            <a:r>
              <a:rPr lang="en-GB" dirty="0" smtClean="0"/>
              <a:t>X5650 servers (24x2 core</a:t>
            </a:r>
            <a:r>
              <a:rPr lang="en-GB" dirty="0" smtClean="0"/>
              <a:t>)</a:t>
            </a:r>
            <a:endParaRPr lang="en-GB" sz="2800" dirty="0" smtClean="0">
              <a:sym typeface="Wingdings" pitchFamily="2" charset="2"/>
            </a:endParaRPr>
          </a:p>
          <a:p>
            <a:endParaRPr lang="en-GB" dirty="0" smtClean="0">
              <a:sym typeface="Wingdings" pitchFamily="2" charset="2"/>
            </a:endParaRPr>
          </a:p>
          <a:p>
            <a:pPr>
              <a:buNone/>
            </a:pPr>
            <a:endParaRPr lang="en-GB" dirty="0" smtClean="0">
              <a:sym typeface="Wingdings" pitchFamily="2" charset="2"/>
            </a:endParaRPr>
          </a:p>
          <a:p>
            <a:pPr lvl="1"/>
            <a:endParaRPr lang="en-GB" dirty="0" smtClean="0">
              <a:sym typeface="Wingdings" pitchFamily="2" charset="2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June 2014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CNAF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30644-74E2-434F-B698-DCD73466EDF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Cluster Upgrade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688975"/>
            <a:ext cx="9067800" cy="5830697"/>
          </a:xfrm>
        </p:spPr>
        <p:txBody>
          <a:bodyPr/>
          <a:lstStyle/>
          <a:p>
            <a:r>
              <a:rPr lang="en-GB" dirty="0" smtClean="0">
                <a:sym typeface="Wingdings" pitchFamily="2" charset="2"/>
              </a:rPr>
              <a:t>The physical infrastructure is not the limiting factor....</a:t>
            </a:r>
          </a:p>
          <a:p>
            <a:r>
              <a:rPr lang="en-GB" dirty="0" smtClean="0">
                <a:sym typeface="Wingdings" pitchFamily="2" charset="2"/>
              </a:rPr>
              <a:t>...it depends on budget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 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For </a:t>
            </a:r>
            <a:r>
              <a:rPr lang="en-GB" dirty="0" smtClean="0">
                <a:sym typeface="Wingdings" pitchFamily="2" charset="2"/>
              </a:rPr>
              <a:t>further </a:t>
            </a:r>
            <a:r>
              <a:rPr lang="en-GB" dirty="0" smtClean="0">
                <a:sym typeface="Wingdings" pitchFamily="2" charset="2"/>
              </a:rPr>
              <a:t>upgrades in the short term</a:t>
            </a:r>
            <a:r>
              <a:rPr lang="en-GB" dirty="0" smtClean="0">
                <a:sym typeface="Wingdings" pitchFamily="2" charset="2"/>
              </a:rPr>
              <a:t>:</a:t>
            </a:r>
            <a:endParaRPr lang="en-GB" dirty="0" smtClean="0">
              <a:sym typeface="Wingdings" pitchFamily="2" charset="2"/>
            </a:endParaRPr>
          </a:p>
          <a:p>
            <a:pPr lvl="1"/>
            <a:r>
              <a:rPr lang="en-GB" dirty="0" smtClean="0">
                <a:sym typeface="Wingdings" pitchFamily="2" charset="2"/>
              </a:rPr>
              <a:t>4 working ports are still available on the </a:t>
            </a:r>
            <a:r>
              <a:rPr lang="en-GB" dirty="0" err="1" smtClean="0">
                <a:sym typeface="Wingdings" pitchFamily="2" charset="2"/>
              </a:rPr>
              <a:t>Infiniband</a:t>
            </a:r>
            <a:r>
              <a:rPr lang="en-GB" dirty="0" smtClean="0">
                <a:sym typeface="Wingdings" pitchFamily="2" charset="2"/>
              </a:rPr>
              <a:t>  </a:t>
            </a:r>
            <a:r>
              <a:rPr lang="en-GB" dirty="0" smtClean="0">
                <a:sym typeface="Wingdings" pitchFamily="2" charset="2"/>
              </a:rPr>
              <a:t>switch</a:t>
            </a:r>
          </a:p>
          <a:p>
            <a:pPr lvl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6x3</a:t>
            </a:r>
            <a:r>
              <a:rPr lang="en-GB" dirty="0" smtClean="0">
                <a:sym typeface="Wingdings" pitchFamily="2" charset="2"/>
              </a:rPr>
              <a:t> new ports can be enabled </a:t>
            </a:r>
            <a:r>
              <a:rPr lang="en-GB" dirty="0" smtClean="0">
                <a:sym typeface="Wingdings" pitchFamily="2" charset="2"/>
              </a:rPr>
              <a:t>with just a </a:t>
            </a:r>
            <a:r>
              <a:rPr lang="en-GB" dirty="0" smtClean="0">
                <a:sym typeface="Wingdings" pitchFamily="2" charset="2"/>
              </a:rPr>
              <a:t>license upgrade: </a:t>
            </a:r>
            <a:endParaRPr lang="en-GB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3x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480 </a:t>
            </a:r>
            <a:r>
              <a:rPr lang="it-IT" dirty="0" err="1" smtClean="0"/>
              <a:t>euro+VAT</a:t>
            </a:r>
            <a:endParaRPr lang="en-GB" dirty="0" smtClean="0">
              <a:sym typeface="Wingdings" pitchFamily="2" charset="2"/>
            </a:endParaRPr>
          </a:p>
          <a:p>
            <a:pPr>
              <a:buNone/>
            </a:pPr>
            <a:endParaRPr lang="en-GB" dirty="0" smtClean="0">
              <a:sym typeface="Wingdings" pitchFamily="2" charset="2"/>
            </a:endParaRPr>
          </a:p>
          <a:p>
            <a:endParaRPr lang="en-GB" dirty="0" smtClean="0">
              <a:sym typeface="Wingdings" pitchFamily="2" charset="2"/>
            </a:endParaRPr>
          </a:p>
          <a:p>
            <a:pPr>
              <a:buNone/>
            </a:pPr>
            <a:endParaRPr lang="en-GB" dirty="0" smtClean="0">
              <a:sym typeface="Wingdings" pitchFamily="2" charset="2"/>
            </a:endParaRPr>
          </a:p>
          <a:p>
            <a:pPr lvl="1"/>
            <a:endParaRPr lang="en-GB" dirty="0" smtClean="0">
              <a:sym typeface="Wingdings" pitchFamily="2" charset="2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June 2014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CNAF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30644-74E2-434F-B698-DCD73466EDF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 and </a:t>
            </a:r>
            <a:r>
              <a:rPr lang="en-GB" dirty="0" smtClean="0"/>
              <a:t>Contacts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http://wiki.infn.it/strutture/cnaf/clusterhpc/home</a:t>
            </a:r>
          </a:p>
          <a:p>
            <a:r>
              <a:rPr lang="en-GB" sz="2000" dirty="0" smtClean="0">
                <a:solidFill>
                  <a:schemeClr val="accent2"/>
                </a:solidFill>
              </a:rPr>
              <a:t>https://lemon.cr.cnaf.infn.it/lemon-web/info.php?entity=hpc </a:t>
            </a:r>
            <a:endParaRPr lang="en-GB" sz="1600" dirty="0" smtClean="0"/>
          </a:p>
          <a:p>
            <a:r>
              <a:rPr lang="en-GB" sz="2000" dirty="0" err="1" smtClean="0"/>
              <a:t>hpc</a:t>
            </a:r>
            <a:r>
              <a:rPr lang="en-GB" sz="2000" dirty="0" smtClean="0"/>
              <a:t>-support&lt;_at_&gt;lists.cnaf.infn.it</a:t>
            </a:r>
          </a:p>
          <a:p>
            <a:r>
              <a:rPr lang="en-GB" sz="2000" dirty="0" err="1" smtClean="0"/>
              <a:t>hpc</a:t>
            </a:r>
            <a:r>
              <a:rPr lang="en-GB" sz="2000" dirty="0" smtClean="0"/>
              <a:t>-users&lt;_at_&gt;lists.cnaf.infn.it </a:t>
            </a:r>
            <a:endParaRPr lang="en-GB" sz="2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June 2014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CNAF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30644-74E2-434F-B698-DCD73466EDF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Immagine 6" descr="Clu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98324" y="3185542"/>
            <a:ext cx="4279390" cy="2407157"/>
          </a:xfrm>
          <a:prstGeom prst="rect">
            <a:avLst/>
          </a:prstGeom>
        </p:spPr>
      </p:pic>
      <p:pic>
        <p:nvPicPr>
          <p:cNvPr id="8" name="Immagine 7" descr="cavi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807" y="2093976"/>
            <a:ext cx="2483346" cy="4416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INFN-CNAF</a:t>
            </a:r>
            <a:endParaRPr lang="en-GB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 maggio 2014</a:t>
            </a: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CNAF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F2D43-E19C-43B4-A6CC-DF259675F3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765914"/>
            <a:ext cx="7772400" cy="21602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</a:rPr>
              <a:t>CNAF hosts the Italian Tier1 computing centre for the LHC experiments ATLAS, CMS, ALICE and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</a:rPr>
              <a:t>LHCb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</a:rPr>
              <a:t>....</a:t>
            </a:r>
          </a:p>
          <a:p>
            <a:pPr marL="342900" marR="0" lvl="1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</a:rPr>
              <a:t>… but also one of the main Italian processing 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</a:rPr>
              <a:t>facilities for several other experiments:</a:t>
            </a:r>
          </a:p>
          <a:p>
            <a:pPr marL="342900" marR="0" lvl="1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</a:endParaRPr>
          </a:p>
        </p:txBody>
      </p:sp>
      <p:pic>
        <p:nvPicPr>
          <p:cNvPr id="7" name="Picture 4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0844" y="1708455"/>
            <a:ext cx="2393156" cy="13305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8" name="Group 20"/>
          <p:cNvGrpSpPr/>
          <p:nvPr/>
        </p:nvGrpSpPr>
        <p:grpSpPr>
          <a:xfrm>
            <a:off x="54592" y="2533457"/>
            <a:ext cx="7007572" cy="434206"/>
            <a:chOff x="993428" y="2376414"/>
            <a:chExt cx="7007572" cy="434206"/>
          </a:xfrm>
        </p:grpSpPr>
        <p:pic>
          <p:nvPicPr>
            <p:cNvPr id="9" name="Picture 49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93428" y="2389808"/>
              <a:ext cx="303609" cy="4107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" name="Picture 50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43063" y="2398738"/>
              <a:ext cx="423044" cy="3895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" name="Picture 51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58272" y="2525986"/>
              <a:ext cx="702097" cy="133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2" name="Picture 52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87898" y="2383111"/>
              <a:ext cx="522387" cy="4174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" name="Picture 53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08784" y="2403203"/>
              <a:ext cx="431974" cy="3862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4" name="Picture 54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066357" y="2404318"/>
              <a:ext cx="330398" cy="392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5" name="Picture 55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740548" y="2376414"/>
              <a:ext cx="365001" cy="4342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6" name="Picture 56"/>
            <p:cNvPicPr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513091" y="2419946"/>
              <a:ext cx="1487909" cy="2913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7" name="Rectangle 47"/>
          <p:cNvSpPr txBox="1">
            <a:spLocks noChangeArrowheads="1"/>
          </p:cNvSpPr>
          <p:nvPr/>
        </p:nvSpPr>
        <p:spPr>
          <a:xfrm>
            <a:off x="382136" y="3452365"/>
            <a:ext cx="4285397" cy="669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2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CDF,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SuperB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KLOE,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LHCf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NA62</a:t>
            </a:r>
          </a:p>
        </p:txBody>
      </p:sp>
      <p:sp>
        <p:nvSpPr>
          <p:cNvPr id="18" name="Rectangle 47"/>
          <p:cNvSpPr txBox="1">
            <a:spLocks noChangeArrowheads="1"/>
          </p:cNvSpPr>
          <p:nvPr/>
        </p:nvSpPr>
        <p:spPr>
          <a:xfrm>
            <a:off x="4763067" y="3032983"/>
            <a:ext cx="4285397" cy="12094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177800" marR="0" lvl="2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AMS, ARGO, AUGER, FERMI, MAGIC, PAMELA,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Icarus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Xenon100,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Borexino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Gerda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CTA, Opera,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Darkside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Cuore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Virgo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47"/>
          <p:cNvSpPr txBox="1">
            <a:spLocks noChangeArrowheads="1"/>
          </p:cNvSpPr>
          <p:nvPr/>
        </p:nvSpPr>
        <p:spPr>
          <a:xfrm>
            <a:off x="247933" y="4531058"/>
            <a:ext cx="8377453" cy="200622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177800" marR="0" lvl="2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Involved in a number</a:t>
            </a:r>
            <a:r>
              <a:rPr kumimoji="0" 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Grid</a:t>
            </a:r>
            <a:r>
              <a:rPr kumimoji="0" 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Cloud</a:t>
            </a:r>
            <a:r>
              <a:rPr kumimoji="0" 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national and international projects</a:t>
            </a:r>
          </a:p>
          <a:p>
            <a:pPr marL="635000" lvl="3" indent="-177800" defTabSz="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─"/>
              <a:defRPr/>
            </a:pPr>
            <a:r>
              <a:rPr lang="en-US" sz="2000" dirty="0" smtClean="0">
                <a:latin typeface="+mn-lt"/>
                <a:ea typeface="+mn-ea"/>
              </a:rPr>
              <a:t> WLCG</a:t>
            </a:r>
          </a:p>
          <a:p>
            <a:pPr marL="635000" lvl="3" indent="-177800" defTabSz="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─"/>
              <a:defRPr/>
            </a:pPr>
            <a:r>
              <a:rPr lang="en-US" sz="2000" dirty="0" smtClean="0">
                <a:latin typeface="+mn-lt"/>
                <a:ea typeface="+mn-ea"/>
              </a:rPr>
              <a:t> EGI-Inspire</a:t>
            </a:r>
            <a:endParaRPr lang="en-US" sz="2000" dirty="0" smtClean="0">
              <a:latin typeface="+mn-lt"/>
              <a:ea typeface="+mn-ea"/>
            </a:endParaRPr>
          </a:p>
          <a:p>
            <a:pPr marL="635000" lvl="3" indent="-177800" defTabSz="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─"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MCLOUD</a:t>
            </a:r>
          </a:p>
          <a:p>
            <a:pPr marL="635000" lvl="3" indent="-177800" defTabSz="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─"/>
              <a:defRPr/>
            </a:pPr>
            <a:r>
              <a:rPr lang="en-US" sz="2000" dirty="0" smtClean="0">
                <a:latin typeface="+mn-lt"/>
                <a:ea typeface="+mn-ea"/>
              </a:rPr>
              <a:t> </a:t>
            </a:r>
            <a:r>
              <a:rPr lang="en-US" sz="2000" dirty="0" smtClean="0">
                <a:latin typeface="+mn-lt"/>
                <a:ea typeface="+mn-ea"/>
              </a:rPr>
              <a:t>Open City Platform</a:t>
            </a:r>
          </a:p>
          <a:p>
            <a:pPr marL="635000" lvl="3" indent="-177800" defTabSz="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─"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!CHAOS</a:t>
            </a:r>
          </a:p>
          <a:p>
            <a:pPr marL="635000" lvl="3" indent="-177800" defTabSz="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─"/>
              <a:defRPr/>
            </a:pPr>
            <a:r>
              <a:rPr lang="en-US" sz="2000" noProof="0" dirty="0" smtClean="0">
                <a:latin typeface="+mn-lt"/>
                <a:ea typeface="+mn-ea"/>
              </a:rPr>
              <a:t> many other in preparation towards H2020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603897" y="5188690"/>
            <a:ext cx="3996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ym typeface="Wingdings" pitchFamily="2" charset="2"/>
              </a:rPr>
              <a:t> </a:t>
            </a:r>
            <a:r>
              <a:rPr lang="en-GB" sz="1800" dirty="0" smtClean="0"/>
              <a:t>collaboration with other disciplines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INFN-T1 in Numbers</a:t>
            </a:r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June 2014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CNAF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98137-A105-4C41-BDFE-8A1D2E3B55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224583" y="823795"/>
          <a:ext cx="504808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022"/>
                <a:gridCol w="1262022"/>
                <a:gridCol w="1262022"/>
                <a:gridCol w="1262022"/>
              </a:tblGrid>
              <a:tr h="623166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CPU (HS06)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Disk </a:t>
                      </a:r>
                    </a:p>
                    <a:p>
                      <a:pPr algn="ctr"/>
                      <a:r>
                        <a:rPr lang="en-GB" dirty="0" smtClean="0"/>
                        <a:t>(TB-N)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Tape </a:t>
                      </a:r>
                    </a:p>
                    <a:p>
                      <a:pPr algn="ctr"/>
                      <a:r>
                        <a:rPr lang="en-GB" dirty="0" smtClean="0"/>
                        <a:t>(TB)</a:t>
                      </a:r>
                      <a:endParaRPr lang="en-GB" dirty="0"/>
                    </a:p>
                  </a:txBody>
                  <a:tcPr anchor="ctr"/>
                </a:tc>
              </a:tr>
              <a:tr h="36104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2014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150000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15000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25000</a:t>
                      </a:r>
                      <a:endParaRPr lang="en-GB" dirty="0"/>
                    </a:p>
                  </a:txBody>
                  <a:tcPr anchor="ctr"/>
                </a:tc>
              </a:tr>
              <a:tr h="36104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2015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205000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16000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35000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magine 6" descr="job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85550" y="3343700"/>
            <a:ext cx="4281032" cy="2972939"/>
          </a:xfrm>
          <a:prstGeom prst="rect">
            <a:avLst/>
          </a:prstGeom>
        </p:spPr>
      </p:pic>
      <p:pic>
        <p:nvPicPr>
          <p:cNvPr id="1026" name="Picture 2" descr="http://accounting.egi.eu/graphcache/e96eef9a5b8d7748b47c371c2d7f698ff5ed5829.png"/>
          <p:cNvPicPr>
            <a:picLocks noChangeAspect="1" noChangeArrowheads="1"/>
          </p:cNvPicPr>
          <p:nvPr/>
        </p:nvPicPr>
        <p:blipFill>
          <a:blip r:embed="rId3" cstate="print"/>
          <a:srcRect l="12512" t="18653" r="12921" b="9127"/>
          <a:stretch>
            <a:fillRect/>
          </a:stretch>
        </p:blipFill>
        <p:spPr bwMode="auto">
          <a:xfrm>
            <a:off x="0" y="2860157"/>
            <a:ext cx="4391246" cy="2126512"/>
          </a:xfrm>
          <a:prstGeom prst="rect">
            <a:avLst/>
          </a:prstGeom>
          <a:noFill/>
        </p:spPr>
      </p:pic>
      <p:sp>
        <p:nvSpPr>
          <p:cNvPr id="10" name="Ovale 9"/>
          <p:cNvSpPr/>
          <p:nvPr/>
        </p:nvSpPr>
        <p:spPr>
          <a:xfrm>
            <a:off x="3636335" y="4742140"/>
            <a:ext cx="786809" cy="24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asellaDiTesto 10"/>
          <p:cNvSpPr txBox="1"/>
          <p:nvPr/>
        </p:nvSpPr>
        <p:spPr>
          <a:xfrm>
            <a:off x="0" y="4890978"/>
            <a:ext cx="4072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For the LHC VOs is the second WLCG computing centre, after CERN, in terms of CPU time</a:t>
            </a:r>
            <a:endParaRPr lang="en-GB" sz="18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371600" y="2679405"/>
            <a:ext cx="1928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Normalised KSI2k</a:t>
            </a:r>
            <a:endParaRPr lang="en-GB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HPC at CNAF</a:t>
            </a:r>
            <a:endParaRPr lang="en-GB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 smtClean="0"/>
              <a:t>In 2014 CNAF started to operate an HPC cluster but remains mainly </a:t>
            </a:r>
            <a:r>
              <a:rPr lang="en-GB" sz="2400" dirty="0" smtClean="0"/>
              <a:t>an High Throughput </a:t>
            </a:r>
            <a:r>
              <a:rPr lang="en-GB" sz="2400" dirty="0" err="1" smtClean="0"/>
              <a:t>Center</a:t>
            </a:r>
            <a:endParaRPr lang="en-GB" sz="2400" dirty="0" smtClean="0"/>
          </a:p>
          <a:p>
            <a:pPr lvl="1"/>
            <a:r>
              <a:rPr lang="en-GB" sz="2000" dirty="0" smtClean="0"/>
              <a:t>In the short term is not going to become a </a:t>
            </a:r>
            <a:r>
              <a:rPr lang="en-GB" sz="2000" dirty="0" err="1" smtClean="0"/>
              <a:t>supecomputing</a:t>
            </a:r>
            <a:r>
              <a:rPr lang="en-GB" sz="2000" dirty="0" smtClean="0"/>
              <a:t> </a:t>
            </a:r>
            <a:r>
              <a:rPr lang="en-GB" sz="2000" dirty="0" err="1" smtClean="0"/>
              <a:t>center</a:t>
            </a:r>
            <a:endParaRPr lang="en-GB" sz="2000" dirty="0" smtClean="0"/>
          </a:p>
          <a:p>
            <a:pPr lvl="0"/>
            <a:endParaRPr lang="en-GB" sz="2400" dirty="0" smtClean="0"/>
          </a:p>
          <a:p>
            <a:pPr lvl="0"/>
            <a:r>
              <a:rPr lang="en-GB" sz="2400" dirty="0" smtClean="0"/>
              <a:t>The </a:t>
            </a:r>
            <a:r>
              <a:rPr lang="en-GB" sz="2400" dirty="0" smtClean="0"/>
              <a:t>HPC cluster </a:t>
            </a:r>
            <a:r>
              <a:rPr lang="en-GB" sz="2400" dirty="0" smtClean="0"/>
              <a:t>was created </a:t>
            </a:r>
            <a:r>
              <a:rPr lang="en-GB" sz="2400" dirty="0" smtClean="0"/>
              <a:t>as a collaboration </a:t>
            </a:r>
            <a:r>
              <a:rPr lang="en-GB" sz="2400" dirty="0" smtClean="0"/>
              <a:t>between</a:t>
            </a:r>
          </a:p>
          <a:p>
            <a:pPr lvl="1"/>
            <a:r>
              <a:rPr lang="en-GB" sz="1800" b="1" dirty="0" smtClean="0">
                <a:solidFill>
                  <a:schemeClr val="accent2"/>
                </a:solidFill>
              </a:rPr>
              <a:t>Physics </a:t>
            </a:r>
            <a:r>
              <a:rPr lang="en-GB" sz="1800" b="1" dirty="0" smtClean="0">
                <a:solidFill>
                  <a:schemeClr val="accent2"/>
                </a:solidFill>
              </a:rPr>
              <a:t>Dept. Bologna University</a:t>
            </a:r>
          </a:p>
          <a:p>
            <a:pPr lvl="1"/>
            <a:r>
              <a:rPr lang="en-GB" sz="1800" b="1" dirty="0" smtClean="0">
                <a:solidFill>
                  <a:schemeClr val="accent2"/>
                </a:solidFill>
              </a:rPr>
              <a:t>INFN-Bologna</a:t>
            </a:r>
          </a:p>
          <a:p>
            <a:pPr lvl="1"/>
            <a:r>
              <a:rPr lang="en-GB" sz="1800" b="1" dirty="0" smtClean="0">
                <a:solidFill>
                  <a:schemeClr val="accent2"/>
                </a:solidFill>
              </a:rPr>
              <a:t>INFN-CNAF</a:t>
            </a:r>
          </a:p>
          <a:p>
            <a:pPr lvl="1"/>
            <a:r>
              <a:rPr lang="en-GB" sz="1800" b="1" dirty="0" smtClean="0">
                <a:solidFill>
                  <a:schemeClr val="accent2"/>
                </a:solidFill>
              </a:rPr>
              <a:t>INFN-COKA project</a:t>
            </a:r>
          </a:p>
          <a:p>
            <a:endParaRPr lang="en-GB" sz="2400" dirty="0" smtClean="0"/>
          </a:p>
          <a:p>
            <a:r>
              <a:rPr lang="en-GB" sz="2400" dirty="0" smtClean="0"/>
              <a:t>To support local HPC users and their close collaborators</a:t>
            </a:r>
          </a:p>
          <a:p>
            <a:r>
              <a:rPr lang="en-GB" sz="2400" dirty="0" smtClean="0"/>
              <a:t>To offer an HPC </a:t>
            </a:r>
            <a:r>
              <a:rPr lang="en-GB" sz="2400" dirty="0" err="1" smtClean="0"/>
              <a:t>testbed</a:t>
            </a:r>
            <a:r>
              <a:rPr lang="en-GB" sz="2400" dirty="0" smtClean="0"/>
              <a:t> for developers before moving to other facilities that operates at a greater scale</a:t>
            </a:r>
          </a:p>
          <a:p>
            <a:r>
              <a:rPr lang="en-GB" sz="2400" dirty="0" smtClean="0"/>
              <a:t>To acquire expertise at CNAF in a going-parallel world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June 2014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CNAF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98137-A105-4C41-BDFE-8A1D2E3B55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HPC Cluster at CNAF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Status </a:t>
            </a:r>
            <a:r>
              <a:rPr lang="en-US" smtClean="0">
                <a:ea typeface="ＭＳ Ｐゴシック" pitchFamily="34" charset="-128"/>
              </a:rPr>
              <a:t>and Perspectives</a:t>
            </a:r>
            <a:endParaRPr lang="it-IT" dirty="0" smtClean="0">
              <a:ea typeface="ＭＳ Ｐゴシック" pitchFamily="34" charset="-128"/>
            </a:endParaRPr>
          </a:p>
        </p:txBody>
      </p:sp>
      <p:sp>
        <p:nvSpPr>
          <p:cNvPr id="4099" name="Subtitle 7"/>
          <p:cNvSpPr>
            <a:spLocks noGrp="1"/>
          </p:cNvSpPr>
          <p:nvPr>
            <p:ph type="subTitle" idx="1"/>
          </p:nvPr>
        </p:nvSpPr>
        <p:spPr>
          <a:xfrm>
            <a:off x="1301750" y="3886200"/>
            <a:ext cx="6470650" cy="17526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Daniele Cesini - </a:t>
            </a:r>
            <a:r>
              <a:rPr lang="en-GB" sz="2400" dirty="0" smtClean="0">
                <a:ea typeface="ＭＳ Ｐゴシック" pitchFamily="34" charset="-128"/>
              </a:rPr>
              <a:t>INFN-CNAF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People and </a:t>
            </a:r>
            <a:r>
              <a:rPr lang="en-GB" dirty="0" smtClean="0"/>
              <a:t>Collaboration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The HPC cluster at </a:t>
            </a:r>
            <a:r>
              <a:rPr lang="en-GB" sz="2400" b="1" smtClean="0"/>
              <a:t>CNAF </a:t>
            </a:r>
            <a:r>
              <a:rPr lang="en-GB" sz="2400" b="1" smtClean="0"/>
              <a:t>was </a:t>
            </a:r>
            <a:r>
              <a:rPr lang="en-GB" sz="2400" b="1" dirty="0" smtClean="0"/>
              <a:t>created thanks to a collaboration between:</a:t>
            </a:r>
            <a:endParaRPr lang="en-GB" sz="2400" b="1" dirty="0" smtClean="0"/>
          </a:p>
          <a:p>
            <a:pPr lvl="1"/>
            <a:r>
              <a:rPr lang="en-GB" sz="2000" b="1" dirty="0" smtClean="0">
                <a:solidFill>
                  <a:schemeClr val="accent2"/>
                </a:solidFill>
              </a:rPr>
              <a:t>Physics Dept. Bologna University</a:t>
            </a:r>
          </a:p>
          <a:p>
            <a:pPr lvl="1"/>
            <a:r>
              <a:rPr lang="en-GB" sz="2000" b="1" dirty="0" smtClean="0">
                <a:solidFill>
                  <a:schemeClr val="accent2"/>
                </a:solidFill>
              </a:rPr>
              <a:t>INFN-Bologna</a:t>
            </a:r>
          </a:p>
          <a:p>
            <a:pPr lvl="1"/>
            <a:r>
              <a:rPr lang="en-GB" sz="2000" b="1" dirty="0" smtClean="0">
                <a:solidFill>
                  <a:schemeClr val="accent2"/>
                </a:solidFill>
              </a:rPr>
              <a:t>INFN-CNAF</a:t>
            </a:r>
          </a:p>
          <a:p>
            <a:pPr lvl="1"/>
            <a:r>
              <a:rPr lang="en-GB" sz="2000" b="1" dirty="0" smtClean="0">
                <a:solidFill>
                  <a:schemeClr val="accent2"/>
                </a:solidFill>
              </a:rPr>
              <a:t>INFN-COKA </a:t>
            </a:r>
            <a:r>
              <a:rPr lang="en-GB" sz="2000" b="1" dirty="0" smtClean="0">
                <a:solidFill>
                  <a:schemeClr val="accent2"/>
                </a:solidFill>
              </a:rPr>
              <a:t>project</a:t>
            </a:r>
          </a:p>
          <a:p>
            <a:pPr lvl="1">
              <a:buNone/>
            </a:pPr>
            <a:endParaRPr lang="en-GB" sz="2000" dirty="0" smtClean="0"/>
          </a:p>
          <a:p>
            <a:r>
              <a:rPr lang="en-GB" sz="2400" b="1" dirty="0" smtClean="0"/>
              <a:t>Many operative contributions and support from:</a:t>
            </a:r>
          </a:p>
          <a:p>
            <a:pPr lvl="1"/>
            <a:r>
              <a:rPr lang="en-GB" sz="1800" dirty="0" smtClean="0"/>
              <a:t>INFN-BO: </a:t>
            </a:r>
            <a:r>
              <a:rPr lang="en-GB" sz="1800" dirty="0" err="1" smtClean="0"/>
              <a:t>Vincenzo</a:t>
            </a:r>
            <a:r>
              <a:rPr lang="en-GB" sz="1800" dirty="0" smtClean="0"/>
              <a:t> </a:t>
            </a:r>
            <a:r>
              <a:rPr lang="en-GB" sz="1800" dirty="0" err="1" smtClean="0"/>
              <a:t>Vagnoni</a:t>
            </a:r>
            <a:r>
              <a:rPr lang="en-GB" sz="1800" dirty="0" smtClean="0"/>
              <a:t> (</a:t>
            </a:r>
            <a:r>
              <a:rPr lang="en-GB" sz="1800" dirty="0" err="1" smtClean="0"/>
              <a:t>ib</a:t>
            </a:r>
            <a:r>
              <a:rPr lang="en-GB" sz="1800" dirty="0" smtClean="0"/>
              <a:t>, storage, </a:t>
            </a:r>
            <a:r>
              <a:rPr lang="en-GB" sz="1800" dirty="0" err="1" smtClean="0"/>
              <a:t>gpfs</a:t>
            </a:r>
            <a:r>
              <a:rPr lang="en-GB" sz="1800" dirty="0" smtClean="0"/>
              <a:t> and main screwdriver interventions </a:t>
            </a:r>
            <a:r>
              <a:rPr lang="en-GB" sz="1800" dirty="0" smtClean="0">
                <a:sym typeface="Wingdings" pitchFamily="2" charset="2"/>
              </a:rPr>
              <a:t>)</a:t>
            </a:r>
          </a:p>
          <a:p>
            <a:pPr lvl="1"/>
            <a:r>
              <a:rPr lang="en-GB" sz="1800" dirty="0" smtClean="0">
                <a:sym typeface="Wingdings" pitchFamily="2" charset="2"/>
              </a:rPr>
              <a:t>UNIBO: Stefano </a:t>
            </a:r>
            <a:r>
              <a:rPr lang="en-GB" sz="1800" dirty="0" err="1" smtClean="0">
                <a:sym typeface="Wingdings" pitchFamily="2" charset="2"/>
              </a:rPr>
              <a:t>Sinigardi</a:t>
            </a:r>
            <a:r>
              <a:rPr lang="en-GB" sz="1800" dirty="0" smtClean="0">
                <a:sym typeface="Wingdings" pitchFamily="2" charset="2"/>
              </a:rPr>
              <a:t> and Francesco Rossi (</a:t>
            </a:r>
            <a:r>
              <a:rPr lang="en-GB" sz="1800" dirty="0" err="1" smtClean="0">
                <a:sym typeface="Wingdings" pitchFamily="2" charset="2"/>
              </a:rPr>
              <a:t>gpu</a:t>
            </a:r>
            <a:r>
              <a:rPr lang="en-GB" sz="1800" dirty="0" smtClean="0">
                <a:sym typeface="Wingdings" pitchFamily="2" charset="2"/>
              </a:rPr>
              <a:t>, </a:t>
            </a:r>
            <a:r>
              <a:rPr lang="en-GB" sz="1800" dirty="0" err="1" smtClean="0">
                <a:sym typeface="Wingdings" pitchFamily="2" charset="2"/>
              </a:rPr>
              <a:t>ib</a:t>
            </a:r>
            <a:r>
              <a:rPr lang="en-GB" sz="1800" dirty="0" smtClean="0">
                <a:sym typeface="Wingdings" pitchFamily="2" charset="2"/>
              </a:rPr>
              <a:t>, cabling, main testers)</a:t>
            </a:r>
            <a:endParaRPr lang="en-GB" sz="1800" dirty="0" smtClean="0"/>
          </a:p>
          <a:p>
            <a:pPr lvl="1"/>
            <a:r>
              <a:rPr lang="en-GB" sz="1800" dirty="0" smtClean="0"/>
              <a:t>CNAF Farming: Stefano </a:t>
            </a:r>
            <a:r>
              <a:rPr lang="en-GB" sz="1800" dirty="0" err="1" smtClean="0"/>
              <a:t>Dal</a:t>
            </a:r>
            <a:r>
              <a:rPr lang="en-GB" sz="1800" dirty="0" smtClean="0"/>
              <a:t> </a:t>
            </a:r>
            <a:r>
              <a:rPr lang="en-GB" sz="1800" dirty="0" err="1" smtClean="0"/>
              <a:t>Pra</a:t>
            </a:r>
            <a:r>
              <a:rPr lang="en-GB" sz="1800" dirty="0" smtClean="0"/>
              <a:t> (</a:t>
            </a:r>
            <a:r>
              <a:rPr lang="en-GB" sz="1800" dirty="0" err="1" smtClean="0"/>
              <a:t>lsf</a:t>
            </a:r>
            <a:r>
              <a:rPr lang="en-GB" sz="1800" dirty="0" smtClean="0"/>
              <a:t>), Massimo </a:t>
            </a:r>
            <a:r>
              <a:rPr lang="en-GB" sz="1800" dirty="0" err="1" smtClean="0"/>
              <a:t>Donatelli</a:t>
            </a:r>
            <a:r>
              <a:rPr lang="en-GB" sz="1800" dirty="0" smtClean="0"/>
              <a:t> (</a:t>
            </a:r>
            <a:r>
              <a:rPr lang="en-GB" sz="1800" dirty="0" err="1" smtClean="0"/>
              <a:t>ldap</a:t>
            </a:r>
            <a:r>
              <a:rPr lang="en-GB" sz="1800" dirty="0" smtClean="0"/>
              <a:t> and user account)</a:t>
            </a:r>
          </a:p>
          <a:p>
            <a:pPr lvl="1"/>
            <a:r>
              <a:rPr lang="en-GB" sz="1800" dirty="0" smtClean="0"/>
              <a:t>CNAF Storage: Vladimir </a:t>
            </a:r>
            <a:r>
              <a:rPr lang="en-GB" sz="1800" dirty="0" err="1" smtClean="0"/>
              <a:t>Sapunenko</a:t>
            </a:r>
            <a:r>
              <a:rPr lang="en-GB" sz="1800" dirty="0" smtClean="0"/>
              <a:t> (</a:t>
            </a:r>
            <a:r>
              <a:rPr lang="en-GB" sz="1800" dirty="0" err="1" smtClean="0"/>
              <a:t>gpfs</a:t>
            </a:r>
            <a:r>
              <a:rPr lang="en-GB" sz="1800" dirty="0" smtClean="0"/>
              <a:t>)</a:t>
            </a:r>
          </a:p>
          <a:p>
            <a:pPr lvl="1"/>
            <a:r>
              <a:rPr lang="en-GB" sz="1800" dirty="0" smtClean="0"/>
              <a:t>CNAF Network: Stefano </a:t>
            </a:r>
            <a:r>
              <a:rPr lang="en-GB" sz="1800" dirty="0" err="1" smtClean="0"/>
              <a:t>Zani</a:t>
            </a:r>
            <a:r>
              <a:rPr lang="en-GB" sz="1800" dirty="0" smtClean="0"/>
              <a:t>, Lorenzo </a:t>
            </a:r>
            <a:r>
              <a:rPr lang="en-GB" sz="1800" dirty="0" err="1" smtClean="0"/>
              <a:t>Chiarelli</a:t>
            </a:r>
            <a:r>
              <a:rPr lang="en-GB" sz="1800" dirty="0" smtClean="0"/>
              <a:t> (switch and uplink)</a:t>
            </a:r>
          </a:p>
          <a:p>
            <a:pPr lvl="1"/>
            <a:r>
              <a:rPr lang="en-GB" sz="1800" dirty="0" smtClean="0"/>
              <a:t>CNAF Infrastructure: Michele </a:t>
            </a:r>
            <a:r>
              <a:rPr lang="en-GB" sz="1800" dirty="0" err="1" smtClean="0"/>
              <a:t>Onofri</a:t>
            </a:r>
            <a:r>
              <a:rPr lang="en-GB" sz="1800" dirty="0" smtClean="0"/>
              <a:t>, Andrea Ferraro (power and cooling)</a:t>
            </a:r>
          </a:p>
          <a:p>
            <a:pPr lvl="1"/>
            <a:r>
              <a:rPr lang="en-GB" sz="1800" dirty="0" smtClean="0"/>
              <a:t>CNAF R&amp;D: </a:t>
            </a:r>
            <a:r>
              <a:rPr lang="en-GB" sz="1800" dirty="0" err="1" smtClean="0"/>
              <a:t>Matteo</a:t>
            </a:r>
            <a:r>
              <a:rPr lang="en-GB" sz="1800" dirty="0" smtClean="0"/>
              <a:t> </a:t>
            </a:r>
            <a:r>
              <a:rPr lang="en-GB" sz="1800" dirty="0" err="1" smtClean="0"/>
              <a:t>Manzali</a:t>
            </a:r>
            <a:r>
              <a:rPr lang="en-GB" sz="1800" dirty="0" smtClean="0"/>
              <a:t> (</a:t>
            </a:r>
            <a:r>
              <a:rPr lang="en-GB" sz="1800" dirty="0" err="1" smtClean="0"/>
              <a:t>mic</a:t>
            </a:r>
            <a:r>
              <a:rPr lang="en-GB" sz="1800" dirty="0" smtClean="0"/>
              <a:t>)</a:t>
            </a:r>
            <a:endParaRPr lang="en-GB" sz="1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June 2014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CNAF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30644-74E2-434F-B698-DCD73466EDF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Cluster </a:t>
            </a:r>
            <a:r>
              <a:rPr lang="en-GB" dirty="0" smtClean="0"/>
              <a:t>S</a:t>
            </a:r>
            <a:r>
              <a:rPr lang="en-GB" dirty="0" smtClean="0"/>
              <a:t>tatus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3048" y="688975"/>
            <a:ext cx="4172712" cy="5099177"/>
          </a:xfrm>
        </p:spPr>
        <p:txBody>
          <a:bodyPr/>
          <a:lstStyle/>
          <a:p>
            <a:r>
              <a:rPr lang="en-GB" dirty="0" smtClean="0"/>
              <a:t>13 Worker Nodes</a:t>
            </a:r>
          </a:p>
          <a:p>
            <a:pPr lvl="1"/>
            <a:r>
              <a:rPr lang="en-GB" dirty="0" smtClean="0"/>
              <a:t>CPU: 392 +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en-GB" dirty="0" smtClean="0"/>
              <a:t> HT cores</a:t>
            </a:r>
          </a:p>
          <a:p>
            <a:pPr lvl="2"/>
            <a:r>
              <a:rPr lang="en-GB" dirty="0" smtClean="0"/>
              <a:t>320 HT cores E5-2640</a:t>
            </a:r>
          </a:p>
          <a:p>
            <a:pPr lvl="2"/>
            <a:r>
              <a:rPr lang="en-GB" dirty="0" smtClean="0">
                <a:solidFill>
                  <a:srgbClr val="00B050"/>
                </a:solidFill>
              </a:rPr>
              <a:t>48   HT cores X5650</a:t>
            </a:r>
          </a:p>
          <a:p>
            <a:pPr lvl="2"/>
            <a:r>
              <a:rPr lang="en-GB" dirty="0" smtClean="0"/>
              <a:t>24   HT cores E5-2620</a:t>
            </a:r>
          </a:p>
          <a:p>
            <a:pPr lvl="2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   HT cores E5-2620</a:t>
            </a:r>
          </a:p>
          <a:p>
            <a:pPr lvl="1"/>
            <a:r>
              <a:rPr lang="en-GB" dirty="0" smtClean="0"/>
              <a:t>15 GPUs:</a:t>
            </a:r>
            <a:endParaRPr lang="en-GB" dirty="0" smtClean="0"/>
          </a:p>
          <a:p>
            <a:pPr lvl="2"/>
            <a:r>
              <a:rPr lang="en-GB" dirty="0" smtClean="0"/>
              <a:t>8 Tesla K40</a:t>
            </a:r>
          </a:p>
          <a:p>
            <a:pPr lvl="2"/>
            <a:r>
              <a:rPr lang="en-GB" dirty="0" smtClean="0"/>
              <a:t>5 +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en-GB" dirty="0" smtClean="0"/>
              <a:t> Tesla K20</a:t>
            </a:r>
          </a:p>
          <a:p>
            <a:pPr lvl="2"/>
            <a:r>
              <a:rPr lang="en-GB" dirty="0" smtClean="0"/>
              <a:t>2x(4GRID K1)</a:t>
            </a:r>
          </a:p>
          <a:p>
            <a:pPr lvl="1"/>
            <a:r>
              <a:rPr lang="en-GB" dirty="0" smtClean="0"/>
              <a:t>2 MICs:</a:t>
            </a:r>
            <a:endParaRPr lang="en-GB" dirty="0" smtClean="0"/>
          </a:p>
          <a:p>
            <a:pPr lvl="2"/>
            <a:r>
              <a:rPr lang="fr-FR" dirty="0" smtClean="0"/>
              <a:t>2 x </a:t>
            </a:r>
            <a:r>
              <a:rPr lang="fr-FR" dirty="0" err="1" smtClean="0"/>
              <a:t>Xeon</a:t>
            </a:r>
            <a:r>
              <a:rPr lang="fr-FR" dirty="0" smtClean="0"/>
              <a:t> Phi 5100</a:t>
            </a:r>
            <a:endParaRPr lang="en-GB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June 2014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CNAF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30644-74E2-434F-B698-DCD73466EDF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4572000" y="718572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563">
              <a:buFont typeface="Arial" pitchFamily="34" charset="0"/>
              <a:buChar char="•"/>
            </a:pPr>
            <a:r>
              <a:rPr lang="en-GB" dirty="0" smtClean="0"/>
              <a:t>2 disks server</a:t>
            </a:r>
          </a:p>
          <a:p>
            <a:pPr indent="182563">
              <a:buFont typeface="Arial" pitchFamily="34" charset="0"/>
              <a:buChar char="•"/>
            </a:pPr>
            <a:r>
              <a:rPr lang="en-GB" dirty="0" smtClean="0"/>
              <a:t>60 TB shared disk space</a:t>
            </a:r>
          </a:p>
          <a:p>
            <a:pPr indent="182563">
              <a:buFont typeface="Arial" pitchFamily="34" charset="0"/>
              <a:buChar char="•"/>
            </a:pPr>
            <a:r>
              <a:rPr lang="en-GB" dirty="0" smtClean="0"/>
              <a:t>4 TB shared home</a:t>
            </a:r>
          </a:p>
          <a:p>
            <a:pPr indent="182563">
              <a:buFont typeface="Arial" pitchFamily="34" charset="0"/>
              <a:buChar char="•"/>
            </a:pPr>
            <a:r>
              <a:rPr lang="en-GB" dirty="0" smtClean="0"/>
              <a:t>1 </a:t>
            </a:r>
            <a:r>
              <a:rPr lang="en-GB" dirty="0" err="1" smtClean="0"/>
              <a:t>Infiniband</a:t>
            </a:r>
            <a:r>
              <a:rPr lang="en-GB" dirty="0" smtClean="0"/>
              <a:t> QLOGIC switch 18    ports</a:t>
            </a:r>
          </a:p>
          <a:p>
            <a:pPr indent="182563">
              <a:buFont typeface="Arial" pitchFamily="34" charset="0"/>
              <a:buChar char="•"/>
            </a:pPr>
            <a:r>
              <a:rPr lang="en-GB" dirty="0" smtClean="0"/>
              <a:t>1 Eth switch BROCADE 48x1Gb/s + 8x10Gb/s</a:t>
            </a:r>
            <a:endParaRPr lang="en-GB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28016" y="5767359"/>
          <a:ext cx="439826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236"/>
                <a:gridCol w="732529"/>
                <a:gridCol w="704711"/>
                <a:gridCol w="676894"/>
                <a:gridCol w="676894"/>
              </a:tblGrid>
              <a:tr h="20269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CPU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GPU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MIC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TOT</a:t>
                      </a:r>
                      <a:endParaRPr lang="en-GB" sz="1400" dirty="0"/>
                    </a:p>
                  </a:txBody>
                  <a:tcPr anchor="ctr"/>
                </a:tc>
              </a:tr>
              <a:tr h="3378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TFLOPS</a:t>
                      </a:r>
                      <a:r>
                        <a:rPr lang="en-GB" sz="1400" b="1" baseline="0" dirty="0" smtClean="0"/>
                        <a:t> </a:t>
                      </a:r>
                    </a:p>
                    <a:p>
                      <a:r>
                        <a:rPr lang="en-GB" sz="1400" b="1" baseline="0" dirty="0" smtClean="0"/>
                        <a:t>(DP - PEAK)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3.2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19.2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2.0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24.4</a:t>
                      </a:r>
                      <a:endParaRPr lang="en-GB" sz="14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4" name="Gruppo 23"/>
          <p:cNvGrpSpPr/>
          <p:nvPr/>
        </p:nvGrpSpPr>
        <p:grpSpPr>
          <a:xfrm>
            <a:off x="6040958" y="5868269"/>
            <a:ext cx="1437776" cy="739227"/>
            <a:chOff x="6902194" y="5698149"/>
            <a:chExt cx="1437776" cy="739227"/>
          </a:xfrm>
        </p:grpSpPr>
        <p:sp>
          <p:nvSpPr>
            <p:cNvPr id="9" name="Rettangolo 8"/>
            <p:cNvSpPr/>
            <p:nvPr/>
          </p:nvSpPr>
          <p:spPr>
            <a:xfrm>
              <a:off x="6904362" y="6291072"/>
              <a:ext cx="1435608" cy="14630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6902490" y="6134394"/>
              <a:ext cx="1435608" cy="14630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6902194" y="5996336"/>
              <a:ext cx="1435608" cy="14630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6902994" y="5847977"/>
              <a:ext cx="1435608" cy="14630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6904362" y="5698149"/>
              <a:ext cx="1435608" cy="14630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Rettangolo 18"/>
          <p:cNvSpPr/>
          <p:nvPr/>
        </p:nvSpPr>
        <p:spPr>
          <a:xfrm>
            <a:off x="4954855" y="4310141"/>
            <a:ext cx="1435608" cy="1463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Disk server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7116807" y="4334952"/>
            <a:ext cx="1435608" cy="1463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400" dirty="0" smtClean="0">
                <a:solidFill>
                  <a:srgbClr val="000000"/>
                </a:solidFill>
              </a:rPr>
              <a:t>Disk server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7" name="Cilindro 26"/>
          <p:cNvSpPr/>
          <p:nvPr/>
        </p:nvSpPr>
        <p:spPr>
          <a:xfrm>
            <a:off x="6379546" y="3593815"/>
            <a:ext cx="744279" cy="39340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60 TB</a:t>
            </a:r>
            <a:endParaRPr lang="en-GB" sz="1100" b="1" dirty="0"/>
          </a:p>
        </p:txBody>
      </p:sp>
      <p:pic>
        <p:nvPicPr>
          <p:cNvPr id="6146" name="Picture 2" descr="https://encrypted-tbn0.gstatic.com/images?q=tbn:ANd9GcTIUDj-QRz4Qfw5LmjCbtIuqbsU-Inlr40Gnt7Cv6TgCkjEj7q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3091" y="4965405"/>
            <a:ext cx="792951" cy="404405"/>
          </a:xfrm>
          <a:prstGeom prst="rect">
            <a:avLst/>
          </a:prstGeom>
          <a:noFill/>
        </p:spPr>
      </p:pic>
      <p:cxnSp>
        <p:nvCxnSpPr>
          <p:cNvPr id="30" name="Connettore 1 29"/>
          <p:cNvCxnSpPr>
            <a:stCxn id="6146" idx="2"/>
          </p:cNvCxnSpPr>
          <p:nvPr/>
        </p:nvCxnSpPr>
        <p:spPr>
          <a:xfrm flipH="1">
            <a:off x="6273210" y="5369810"/>
            <a:ext cx="456357" cy="509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6146" idx="2"/>
            <a:endCxn id="13" idx="0"/>
          </p:cNvCxnSpPr>
          <p:nvPr/>
        </p:nvCxnSpPr>
        <p:spPr>
          <a:xfrm>
            <a:off x="6729567" y="5369810"/>
            <a:ext cx="31363" cy="498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6146" idx="2"/>
          </p:cNvCxnSpPr>
          <p:nvPr/>
        </p:nvCxnSpPr>
        <p:spPr>
          <a:xfrm>
            <a:off x="6729567" y="5369810"/>
            <a:ext cx="447410" cy="488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stCxn id="6146" idx="2"/>
          </p:cNvCxnSpPr>
          <p:nvPr/>
        </p:nvCxnSpPr>
        <p:spPr>
          <a:xfrm flipH="1">
            <a:off x="6549656" y="5369810"/>
            <a:ext cx="179911" cy="488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>
            <a:stCxn id="6146" idx="2"/>
          </p:cNvCxnSpPr>
          <p:nvPr/>
        </p:nvCxnSpPr>
        <p:spPr>
          <a:xfrm>
            <a:off x="6729567" y="5369810"/>
            <a:ext cx="224126" cy="488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7049386" y="5411972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1Gb/s</a:t>
            </a:r>
            <a:endParaRPr lang="en-GB" sz="1400" dirty="0"/>
          </a:p>
        </p:txBody>
      </p:sp>
      <p:cxnSp>
        <p:nvCxnSpPr>
          <p:cNvPr id="47" name="Connettore 1 46"/>
          <p:cNvCxnSpPr>
            <a:stCxn id="6146" idx="0"/>
            <a:endCxn id="19" idx="2"/>
          </p:cNvCxnSpPr>
          <p:nvPr/>
        </p:nvCxnSpPr>
        <p:spPr>
          <a:xfrm flipH="1" flipV="1">
            <a:off x="5672659" y="4456445"/>
            <a:ext cx="1056908" cy="508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>
            <a:stCxn id="6146" idx="0"/>
            <a:endCxn id="25" idx="2"/>
          </p:cNvCxnSpPr>
          <p:nvPr/>
        </p:nvCxnSpPr>
        <p:spPr>
          <a:xfrm flipV="1">
            <a:off x="6729567" y="4481256"/>
            <a:ext cx="1105044" cy="4841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>
            <a:stCxn id="19" idx="0"/>
            <a:endCxn id="27" idx="3"/>
          </p:cNvCxnSpPr>
          <p:nvPr/>
        </p:nvCxnSpPr>
        <p:spPr>
          <a:xfrm flipV="1">
            <a:off x="5672659" y="3987220"/>
            <a:ext cx="1079027" cy="3229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>
            <a:stCxn id="25" idx="0"/>
            <a:endCxn id="27" idx="3"/>
          </p:cNvCxnSpPr>
          <p:nvPr/>
        </p:nvCxnSpPr>
        <p:spPr>
          <a:xfrm flipH="1" flipV="1">
            <a:off x="6751686" y="3987220"/>
            <a:ext cx="1082925" cy="3477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7201786" y="4660567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1Gb/s</a:t>
            </a:r>
            <a:endParaRPr lang="en-GB" sz="14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4727835" y="4653472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1Gb/s</a:t>
            </a:r>
            <a:endParaRPr lang="en-GB" sz="1400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5465050" y="3944599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10Gb/s</a:t>
            </a:r>
            <a:endParaRPr lang="en-GB" sz="1400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7223033" y="3948137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10Gb/s</a:t>
            </a:r>
            <a:endParaRPr lang="en-GB" sz="1400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5617450" y="4649915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10Gb/s</a:t>
            </a:r>
            <a:endParaRPr lang="en-GB" sz="1400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8137362" y="4671158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10Gb/s</a:t>
            </a:r>
            <a:endParaRPr lang="en-GB" sz="1400" dirty="0"/>
          </a:p>
        </p:txBody>
      </p:sp>
      <p:sp>
        <p:nvSpPr>
          <p:cNvPr id="63" name="Freccia a destra 62"/>
          <p:cNvSpPr/>
          <p:nvPr/>
        </p:nvSpPr>
        <p:spPr>
          <a:xfrm>
            <a:off x="5348177" y="4742121"/>
            <a:ext cx="318976" cy="12759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ccia a destra 63"/>
          <p:cNvSpPr/>
          <p:nvPr/>
        </p:nvSpPr>
        <p:spPr>
          <a:xfrm>
            <a:off x="7850470" y="4777558"/>
            <a:ext cx="318976" cy="12759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Freccia a destra 64"/>
          <p:cNvSpPr/>
          <p:nvPr/>
        </p:nvSpPr>
        <p:spPr>
          <a:xfrm>
            <a:off x="7198239" y="5156791"/>
            <a:ext cx="839975" cy="127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CasellaDiTesto 65"/>
          <p:cNvSpPr txBox="1"/>
          <p:nvPr/>
        </p:nvSpPr>
        <p:spPr>
          <a:xfrm>
            <a:off x="8045311" y="5057515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2x10Gb/s</a:t>
            </a:r>
            <a:endParaRPr lang="en-GB" sz="1400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6166883" y="6103088"/>
            <a:ext cx="1223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Worker Nodes</a:t>
            </a:r>
            <a:endParaRPr lang="en-GB" sz="1200" b="1" dirty="0"/>
          </a:p>
        </p:txBody>
      </p:sp>
      <p:pic>
        <p:nvPicPr>
          <p:cNvPr id="68" name="Picture 2" descr="https://encrypted-tbn0.gstatic.com/images?q=tbn:ANd9GcTIUDj-QRz4Qfw5LmjCbtIuqbsU-Inlr40Gnt7Cv6TgCkjEj7q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5947" y="5968410"/>
            <a:ext cx="792951" cy="404405"/>
          </a:xfrm>
          <a:prstGeom prst="rect">
            <a:avLst/>
          </a:prstGeom>
          <a:noFill/>
        </p:spPr>
      </p:pic>
      <p:sp>
        <p:nvSpPr>
          <p:cNvPr id="69" name="CasellaDiTesto 68"/>
          <p:cNvSpPr txBox="1"/>
          <p:nvPr/>
        </p:nvSpPr>
        <p:spPr>
          <a:xfrm>
            <a:off x="8144539" y="609245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IB</a:t>
            </a:r>
            <a:endParaRPr lang="en-GB" sz="1600" b="1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6329834" y="5085856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ETH</a:t>
            </a:r>
            <a:endParaRPr lang="en-GB" sz="1600" b="1" dirty="0"/>
          </a:p>
        </p:txBody>
      </p:sp>
      <p:cxnSp>
        <p:nvCxnSpPr>
          <p:cNvPr id="72" name="Connettore 1 71"/>
          <p:cNvCxnSpPr>
            <a:stCxn id="68" idx="1"/>
            <a:endCxn id="12" idx="3"/>
          </p:cNvCxnSpPr>
          <p:nvPr/>
        </p:nvCxnSpPr>
        <p:spPr>
          <a:xfrm flipH="1" flipV="1">
            <a:off x="7477366" y="6091249"/>
            <a:ext cx="528581" cy="79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>
            <a:stCxn id="68" idx="1"/>
          </p:cNvCxnSpPr>
          <p:nvPr/>
        </p:nvCxnSpPr>
        <p:spPr>
          <a:xfrm flipH="1">
            <a:off x="7491539" y="6170613"/>
            <a:ext cx="514408" cy="73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>
            <a:stCxn id="68" idx="1"/>
            <a:endCxn id="10" idx="3"/>
          </p:cNvCxnSpPr>
          <p:nvPr/>
        </p:nvCxnSpPr>
        <p:spPr>
          <a:xfrm flipH="1">
            <a:off x="7476862" y="6170613"/>
            <a:ext cx="529085" cy="2070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>
            <a:stCxn id="68" idx="1"/>
            <a:endCxn id="9" idx="3"/>
          </p:cNvCxnSpPr>
          <p:nvPr/>
        </p:nvCxnSpPr>
        <p:spPr>
          <a:xfrm flipH="1">
            <a:off x="7478734" y="6170613"/>
            <a:ext cx="527213" cy="363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</a:t>
            </a:r>
            <a:r>
              <a:rPr lang="en-GB" dirty="0" smtClean="0"/>
              <a:t>Stack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LSF9.1</a:t>
            </a:r>
            <a:r>
              <a:rPr lang="en-GB" dirty="0" smtClean="0"/>
              <a:t> to access the cluster</a:t>
            </a:r>
          </a:p>
          <a:p>
            <a:r>
              <a:rPr lang="en-GB" dirty="0" smtClean="0"/>
              <a:t>GPFS for the shared file systems</a:t>
            </a:r>
          </a:p>
          <a:p>
            <a:r>
              <a:rPr lang="en-GB" dirty="0" smtClean="0"/>
              <a:t>Compilers</a:t>
            </a:r>
          </a:p>
          <a:p>
            <a:pPr lvl="1"/>
            <a:r>
              <a:rPr lang="en-GB" sz="2000" dirty="0" smtClean="0"/>
              <a:t>CUDA5.5, CUDA6.0</a:t>
            </a:r>
          </a:p>
          <a:p>
            <a:pPr lvl="1"/>
            <a:r>
              <a:rPr lang="en-GB" sz="2000" dirty="0" smtClean="0"/>
              <a:t>GCC4.6 (system)</a:t>
            </a:r>
          </a:p>
          <a:p>
            <a:pPr lvl="2"/>
            <a:r>
              <a:rPr lang="en-GB" sz="1800" dirty="0" smtClean="0"/>
              <a:t>Compiled by us 4.7/4.8 – working on 4.9</a:t>
            </a:r>
          </a:p>
          <a:p>
            <a:pPr lvl="1"/>
            <a:r>
              <a:rPr lang="en-GB" sz="2000" dirty="0" err="1" smtClean="0"/>
              <a:t>icc</a:t>
            </a:r>
            <a:r>
              <a:rPr lang="en-GB" sz="2000" dirty="0" smtClean="0"/>
              <a:t>, </a:t>
            </a:r>
            <a:r>
              <a:rPr lang="en-GB" sz="2000" dirty="0" err="1" smtClean="0"/>
              <a:t>ifort</a:t>
            </a:r>
            <a:endParaRPr lang="en-GB" sz="2000" dirty="0" smtClean="0"/>
          </a:p>
          <a:p>
            <a:pPr lvl="1"/>
            <a:r>
              <a:rPr lang="en-GB" sz="2000" dirty="0" smtClean="0"/>
              <a:t>Python 2.7/3.3, </a:t>
            </a:r>
            <a:r>
              <a:rPr lang="en-GB" sz="2000" dirty="0" err="1" smtClean="0"/>
              <a:t>ipython</a:t>
            </a:r>
            <a:endParaRPr lang="en-GB" sz="2000" dirty="0" smtClean="0"/>
          </a:p>
          <a:p>
            <a:pPr lvl="1"/>
            <a:r>
              <a:rPr lang="en-GB" sz="2000" dirty="0" smtClean="0"/>
              <a:t>Openmpi-1.5.4</a:t>
            </a:r>
          </a:p>
          <a:p>
            <a:pPr lvl="1"/>
            <a:r>
              <a:rPr lang="en-GB" sz="2000" dirty="0" err="1" smtClean="0"/>
              <a:t>cmake</a:t>
            </a:r>
            <a:r>
              <a:rPr lang="en-GB" sz="2000" dirty="0" smtClean="0"/>
              <a:t>, cmake28, </a:t>
            </a:r>
            <a:r>
              <a:rPr lang="en-GB" sz="2000" dirty="0" err="1" smtClean="0"/>
              <a:t>gdb</a:t>
            </a:r>
            <a:endParaRPr lang="en-GB" dirty="0" smtClean="0"/>
          </a:p>
          <a:p>
            <a:r>
              <a:rPr lang="en-GB" dirty="0" smtClean="0"/>
              <a:t>Others </a:t>
            </a:r>
            <a:r>
              <a:rPr lang="en-GB" dirty="0" err="1" smtClean="0"/>
              <a:t>libs</a:t>
            </a:r>
            <a:endParaRPr lang="en-GB" dirty="0" smtClean="0"/>
          </a:p>
          <a:p>
            <a:pPr lvl="1"/>
            <a:r>
              <a:rPr lang="en-GB" sz="2000" dirty="0" smtClean="0"/>
              <a:t>HDF5, FFTW, BLAS, CUBLAS, GSL</a:t>
            </a:r>
          </a:p>
          <a:p>
            <a:r>
              <a:rPr lang="en-GB" dirty="0" smtClean="0"/>
              <a:t>Tools</a:t>
            </a:r>
          </a:p>
          <a:p>
            <a:pPr lvl="1"/>
            <a:r>
              <a:rPr lang="it-IT" sz="2000" dirty="0" err="1" smtClean="0"/>
              <a:t>Virtualenv</a:t>
            </a:r>
            <a:r>
              <a:rPr lang="it-IT" sz="2000" dirty="0" smtClean="0"/>
              <a:t>, </a:t>
            </a:r>
            <a:r>
              <a:rPr lang="it-IT" sz="2000" dirty="0" err="1" smtClean="0"/>
              <a:t>matplotlib</a:t>
            </a:r>
            <a:r>
              <a:rPr lang="it-IT" sz="2000" dirty="0" smtClean="0"/>
              <a:t>, </a:t>
            </a:r>
            <a:r>
              <a:rPr lang="it-IT" sz="2000" dirty="0" err="1" smtClean="0"/>
              <a:t>git</a:t>
            </a:r>
            <a:r>
              <a:rPr lang="it-IT" sz="2000" dirty="0" smtClean="0"/>
              <a:t>, hg, </a:t>
            </a:r>
            <a:r>
              <a:rPr lang="it-IT" sz="2000" dirty="0" err="1" smtClean="0"/>
              <a:t>paraview</a:t>
            </a:r>
            <a:r>
              <a:rPr lang="it-IT" sz="2000" dirty="0" smtClean="0"/>
              <a:t>, </a:t>
            </a:r>
            <a:r>
              <a:rPr lang="it-IT" sz="2000" dirty="0" err="1" smtClean="0"/>
              <a:t>numpy</a:t>
            </a:r>
            <a:r>
              <a:rPr lang="it-IT" sz="2000" dirty="0" smtClean="0"/>
              <a:t>, </a:t>
            </a:r>
            <a:r>
              <a:rPr lang="it-IT" sz="2000" dirty="0" err="1" smtClean="0"/>
              <a:t>scipy</a:t>
            </a:r>
            <a:r>
              <a:rPr lang="it-IT" sz="2000" dirty="0" smtClean="0"/>
              <a:t>, </a:t>
            </a:r>
            <a:r>
              <a:rPr lang="it-IT" sz="2000" dirty="0" err="1" smtClean="0"/>
              <a:t>pylab</a:t>
            </a:r>
            <a:r>
              <a:rPr lang="it-IT" sz="2000" dirty="0" smtClean="0"/>
              <a:t>, </a:t>
            </a:r>
            <a:r>
              <a:rPr lang="it-IT" sz="2000" dirty="0" err="1" smtClean="0"/>
              <a:t>gnuplot</a:t>
            </a:r>
            <a:endParaRPr lang="en-GB" sz="2000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June 2014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CNAF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30644-74E2-434F-B698-DCD73466EDF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Usage </a:t>
            </a:r>
            <a:r>
              <a:rPr lang="en-GB" dirty="0" smtClean="0"/>
              <a:t>Statistics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28" y="688975"/>
            <a:ext cx="8915400" cy="3745865"/>
          </a:xfrm>
        </p:spPr>
        <p:txBody>
          <a:bodyPr/>
          <a:lstStyle/>
          <a:p>
            <a:r>
              <a:rPr lang="en-GB" dirty="0" smtClean="0"/>
              <a:t>LSF</a:t>
            </a:r>
          </a:p>
          <a:p>
            <a:pPr lvl="1"/>
            <a:r>
              <a:rPr lang="en-GB" dirty="0" smtClean="0"/>
              <a:t>2 batch queues (short, infinite)</a:t>
            </a:r>
          </a:p>
          <a:p>
            <a:pPr lvl="1"/>
            <a:r>
              <a:rPr lang="en-GB" dirty="0" smtClean="0"/>
              <a:t>1 interactive</a:t>
            </a:r>
          </a:p>
          <a:p>
            <a:pPr lvl="1"/>
            <a:r>
              <a:rPr lang="en-GB" dirty="0" smtClean="0"/>
              <a:t>Flat configuration</a:t>
            </a:r>
          </a:p>
          <a:p>
            <a:pPr lvl="2"/>
            <a:r>
              <a:rPr lang="en-GB" dirty="0" smtClean="0"/>
              <a:t>no priorities, no shares</a:t>
            </a:r>
          </a:p>
          <a:p>
            <a:pPr lvl="1"/>
            <a:r>
              <a:rPr lang="en-GB" dirty="0" smtClean="0"/>
              <a:t>About 1k jobs (last 2 months)</a:t>
            </a:r>
          </a:p>
          <a:p>
            <a:pPr lvl="1"/>
            <a:r>
              <a:rPr lang="en-GB" dirty="0" smtClean="0"/>
              <a:t>26 registered users</a:t>
            </a:r>
          </a:p>
          <a:p>
            <a:pPr lvl="2"/>
            <a:r>
              <a:rPr lang="en-GB" dirty="0" smtClean="0"/>
              <a:t>13 active (last month)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June 2014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CNAF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30644-74E2-434F-B698-DCD73466EDF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1536" y="678561"/>
            <a:ext cx="3712464" cy="384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2309" y="4553713"/>
            <a:ext cx="4161691" cy="202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956" y="4515993"/>
            <a:ext cx="4191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e 10"/>
          <p:cNvSpPr/>
          <p:nvPr/>
        </p:nvSpPr>
        <p:spPr>
          <a:xfrm>
            <a:off x="6693408" y="4233672"/>
            <a:ext cx="1234440" cy="301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e 11"/>
          <p:cNvSpPr/>
          <p:nvPr/>
        </p:nvSpPr>
        <p:spPr>
          <a:xfrm>
            <a:off x="6425184" y="6214872"/>
            <a:ext cx="1234440" cy="301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asellaDiTesto 14"/>
          <p:cNvSpPr txBox="1"/>
          <p:nvPr/>
        </p:nvSpPr>
        <p:spPr>
          <a:xfrm>
            <a:off x="5129784" y="4736592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90MB/s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818120" y="704088"/>
            <a:ext cx="120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(aggregated)</a:t>
            </a:r>
            <a:endParaRPr lang="en-GB" sz="1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769352" y="4559808"/>
            <a:ext cx="120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(aggregated)</a:t>
            </a:r>
            <a:endParaRPr lang="en-GB" sz="14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936618" y="2755392"/>
            <a:ext cx="120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(aggregated)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s talk">
  <a:themeElements>
    <a:clrScheme name="cms talk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cms tal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ms tal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s tal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 tal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 tal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 tal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 tal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 tal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 talk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cms talk</Template>
  <TotalTime>23788</TotalTime>
  <Words>743</Words>
  <Application>Microsoft Office PowerPoint</Application>
  <PresentationFormat>Presentazione su schermo (4:3)</PresentationFormat>
  <Paragraphs>187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cms talk</vt:lpstr>
      <vt:lpstr>Diapositiva 1</vt:lpstr>
      <vt:lpstr>INFN-CNAF</vt:lpstr>
      <vt:lpstr>INFN-T1 in Numbers</vt:lpstr>
      <vt:lpstr>HPC at CNAF</vt:lpstr>
      <vt:lpstr>HPC Cluster at CNAF Status and Perspectives</vt:lpstr>
      <vt:lpstr>People and Collaboration</vt:lpstr>
      <vt:lpstr>The Cluster Status</vt:lpstr>
      <vt:lpstr>Software Stack</vt:lpstr>
      <vt:lpstr>Usage Statistics</vt:lpstr>
      <vt:lpstr>Open Issues</vt:lpstr>
      <vt:lpstr>Cluster Upgrade</vt:lpstr>
      <vt:lpstr>Links and Contacts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Tier-1</dc:title>
  <dc:creator>Claudio Grandi</dc:creator>
  <cp:lastModifiedBy>cesini</cp:lastModifiedBy>
  <cp:revision>555</cp:revision>
  <dcterms:created xsi:type="dcterms:W3CDTF">2005-02-14T14:35:26Z</dcterms:created>
  <dcterms:modified xsi:type="dcterms:W3CDTF">2014-06-24T10:36:36Z</dcterms:modified>
</cp:coreProperties>
</file>