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4" r:id="rId3"/>
    <p:sldMasterId id="2147483772" r:id="rId4"/>
    <p:sldMasterId id="2147483803" r:id="rId5"/>
  </p:sldMasterIdLst>
  <p:notesMasterIdLst>
    <p:notesMasterId r:id="rId16"/>
  </p:notesMasterIdLst>
  <p:sldIdLst>
    <p:sldId id="256" r:id="rId6"/>
    <p:sldId id="348" r:id="rId7"/>
    <p:sldId id="365" r:id="rId8"/>
    <p:sldId id="360" r:id="rId9"/>
    <p:sldId id="366" r:id="rId10"/>
    <p:sldId id="367" r:id="rId11"/>
    <p:sldId id="368" r:id="rId12"/>
    <p:sldId id="371" r:id="rId13"/>
    <p:sldId id="372" r:id="rId14"/>
    <p:sldId id="28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33" autoAdjust="0"/>
  </p:normalViewPr>
  <p:slideViewPr>
    <p:cSldViewPr>
      <p:cViewPr>
        <p:scale>
          <a:sx n="70" d="100"/>
          <a:sy n="70" d="100"/>
        </p:scale>
        <p:origin x="-47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F564-DC57-4192-8078-79C90AA5E388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7ADB-F32C-45E7-8989-D778B87DF0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97BDB-5830-49F4-814F-485C5C1B4D6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74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7DA38-F7DD-49C9-AA74-C54811DDB96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7DA38-F7DD-49C9-AA74-C54811DDB96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7DA38-F7DD-49C9-AA74-C54811DDB96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7DA38-F7DD-49C9-AA74-C54811DDB96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9416-29A7-448B-8233-8287ABE23A7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0"/>
            <a:r>
              <a:rPr lang="en-GB" noProof="0" smtClean="0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fr-FR">
              <a:solidFill>
                <a:srgbClr val="F4CE00"/>
              </a:solidFill>
              <a:latin typeface="Verdana" pitchFamily="96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  <a:latin typeface="Verdana" pitchFamily="96" charset="0"/>
              </a:rPr>
              <a:t>FP6−2004−Infrastructures−6-SSA-026409 </a:t>
            </a:r>
            <a:r>
              <a:rPr lang="en-GB" sz="1200">
                <a:solidFill>
                  <a:srgbClr val="2B519A"/>
                </a:solidFill>
                <a:latin typeface="Verdana" pitchFamily="96" charset="0"/>
              </a:rPr>
              <a:t> 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" y="5861051"/>
            <a:ext cx="1821409" cy="3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600" b="1">
                <a:solidFill>
                  <a:srgbClr val="325FAF"/>
                </a:solidFill>
              </a:rPr>
              <a:t>www.eu-eela.org</a:t>
            </a:r>
          </a:p>
        </p:txBody>
      </p:sp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-1589"/>
            <a:ext cx="9144000" cy="901703"/>
            <a:chOff x="0" y="-1"/>
            <a:chExt cx="5760" cy="568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1071" y="334"/>
              <a:ext cx="4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-infrastructure shared between </a:t>
              </a: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urope and </a:t>
              </a:r>
              <a:r>
                <a:rPr lang="en-GB" b="1">
                  <a:solidFill>
                    <a:srgbClr val="F1AF00"/>
                  </a:solidFill>
                </a:rPr>
                <a:t>L</a:t>
              </a:r>
              <a:r>
                <a:rPr lang="en-GB">
                  <a:solidFill>
                    <a:srgbClr val="FFFFFF"/>
                  </a:solidFill>
                </a:rPr>
                <a:t>atin </a:t>
              </a:r>
              <a:r>
                <a:rPr lang="en-GB" b="1">
                  <a:solidFill>
                    <a:srgbClr val="F1AF00"/>
                  </a:solidFill>
                </a:rPr>
                <a:t>A</a:t>
              </a:r>
              <a:r>
                <a:rPr lang="en-GB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3616" name="Picture 64" descr="eela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618" name="Picture 66" descr="IS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2" y="5656263"/>
            <a:ext cx="1414463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1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31835F-2A8B-41E7-B072-37070546BF00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9EFF6-7342-4988-9F38-4E71947F21B0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2E73E-08B0-4486-9F97-EF7D40846EA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7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66E33B-79E7-409F-9333-810023CA4104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2F5747-522A-4AA5-AEAE-7E5240868E91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B1BA2D-928A-4C37-B9B0-6F6143BCF51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01FE0-180F-4D4A-AFB1-0923AF408B29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DAE9C-93F8-4EB4-A74A-3C6DECFEFCDD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8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763250-E2B1-4E81-A773-616923960FF8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1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9738" y="274640"/>
            <a:ext cx="2146300" cy="612933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6075" y="274640"/>
            <a:ext cx="629126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FCAD7-D2BB-4830-B341-2FE9350F4B7F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top_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46" descr="e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  <a:cs typeface="Arial" charset="0"/>
              </a:rPr>
              <a:t>www.eu-eela.eu</a:t>
            </a:r>
          </a:p>
        </p:txBody>
      </p:sp>
      <p:sp>
        <p:nvSpPr>
          <p:cNvPr id="8" name="Text Box 56"/>
          <p:cNvSpPr txBox="1">
            <a:spLocks noChangeArrowheads="1"/>
          </p:cNvSpPr>
          <p:nvPr userDrawn="1"/>
        </p:nvSpPr>
        <p:spPr bwMode="auto">
          <a:xfrm>
            <a:off x="2243138" y="57150"/>
            <a:ext cx="6900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2200" b="1">
                <a:solidFill>
                  <a:srgbClr val="F1AF00"/>
                </a:solidFill>
                <a:cs typeface="Arial" charset="0"/>
              </a:rPr>
              <a:t>E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-science grid facility for</a:t>
            </a:r>
            <a:r>
              <a:rPr lang="en-GB" sz="2200">
                <a:solidFill>
                  <a:srgbClr val="F6CB28"/>
                </a:solidFill>
                <a:cs typeface="Arial" charset="0"/>
              </a:rPr>
              <a:t/>
            </a:r>
            <a:br>
              <a:rPr lang="en-GB" sz="2200">
                <a:solidFill>
                  <a:srgbClr val="F6CB28"/>
                </a:solidFill>
                <a:cs typeface="Arial" charset="0"/>
              </a:rPr>
            </a:br>
            <a:r>
              <a:rPr lang="en-GB" sz="2200" b="1">
                <a:solidFill>
                  <a:srgbClr val="F1AF00"/>
                </a:solidFill>
                <a:cs typeface="Arial" charset="0"/>
              </a:rPr>
              <a:t>E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urope and </a:t>
            </a:r>
            <a:r>
              <a:rPr lang="en-GB" sz="2200" b="1">
                <a:solidFill>
                  <a:srgbClr val="F1AF00"/>
                </a:solidFill>
                <a:cs typeface="Arial" charset="0"/>
              </a:rPr>
              <a:t>L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atin </a:t>
            </a:r>
            <a:r>
              <a:rPr lang="en-GB" sz="2200" b="1">
                <a:solidFill>
                  <a:srgbClr val="F1AF00"/>
                </a:solidFill>
                <a:cs typeface="Arial" charset="0"/>
              </a:rPr>
              <a:t>A</a:t>
            </a:r>
            <a:r>
              <a:rPr lang="en-GB" sz="2200">
                <a:solidFill>
                  <a:srgbClr val="FFFFFF"/>
                </a:solidFill>
                <a:cs typeface="Arial" charset="0"/>
              </a:rPr>
              <a:t>merica</a:t>
            </a:r>
          </a:p>
        </p:txBody>
      </p:sp>
      <p:pic>
        <p:nvPicPr>
          <p:cNvPr id="9" name="Picture 76" descr="FP7-cap-min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626101"/>
            <a:ext cx="9588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9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5C94-EF68-4BAE-AB4A-2916A2A9751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8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3B64-4FD7-4A8E-BCCC-4806121F92E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06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 descr="top_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fr-FR">
              <a:solidFill>
                <a:srgbClr val="F4CE00"/>
              </a:solidFill>
              <a:latin typeface="Verdana" pitchFamily="34" charset="0"/>
            </a:endParaRPr>
          </a:p>
        </p:txBody>
      </p:sp>
      <p:pic>
        <p:nvPicPr>
          <p:cNvPr id="6" name="Picture 46" descr="eu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www.eu-eela.eu</a:t>
            </a:r>
          </a:p>
        </p:txBody>
      </p:sp>
      <p:sp>
        <p:nvSpPr>
          <p:cNvPr id="8" name="Text Box 56"/>
          <p:cNvSpPr txBox="1">
            <a:spLocks noChangeArrowheads="1"/>
          </p:cNvSpPr>
          <p:nvPr userDrawn="1"/>
        </p:nvSpPr>
        <p:spPr bwMode="auto">
          <a:xfrm>
            <a:off x="2243138" y="57150"/>
            <a:ext cx="6900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2200" b="1">
                <a:solidFill>
                  <a:srgbClr val="F1AF00"/>
                </a:solidFill>
              </a:rPr>
              <a:t>E</a:t>
            </a:r>
            <a:r>
              <a:rPr lang="en-GB" sz="2200">
                <a:solidFill>
                  <a:srgbClr val="FFFFFF"/>
                </a:solidFill>
              </a:rPr>
              <a:t>-science grid facility for</a:t>
            </a:r>
            <a:r>
              <a:rPr lang="en-GB" sz="2200">
                <a:solidFill>
                  <a:srgbClr val="F6CB28"/>
                </a:solidFill>
              </a:rPr>
              <a:t/>
            </a:r>
            <a:br>
              <a:rPr lang="en-GB" sz="2200">
                <a:solidFill>
                  <a:srgbClr val="F6CB28"/>
                </a:solidFill>
              </a:rPr>
            </a:br>
            <a:r>
              <a:rPr lang="en-GB" sz="2200" b="1">
                <a:solidFill>
                  <a:srgbClr val="F1AF00"/>
                </a:solidFill>
              </a:rPr>
              <a:t>E</a:t>
            </a:r>
            <a:r>
              <a:rPr lang="en-GB" sz="2200">
                <a:solidFill>
                  <a:srgbClr val="FFFFFF"/>
                </a:solidFill>
              </a:rPr>
              <a:t>urope and </a:t>
            </a:r>
            <a:r>
              <a:rPr lang="en-GB" sz="2200" b="1">
                <a:solidFill>
                  <a:srgbClr val="F1AF00"/>
                </a:solidFill>
              </a:rPr>
              <a:t>L</a:t>
            </a:r>
            <a:r>
              <a:rPr lang="en-GB" sz="2200">
                <a:solidFill>
                  <a:srgbClr val="FFFFFF"/>
                </a:solidFill>
              </a:rPr>
              <a:t>atin </a:t>
            </a:r>
            <a:r>
              <a:rPr lang="en-GB" sz="2200" b="1">
                <a:solidFill>
                  <a:srgbClr val="F1AF00"/>
                </a:solidFill>
              </a:rPr>
              <a:t>A</a:t>
            </a:r>
            <a:r>
              <a:rPr lang="en-GB" sz="2200">
                <a:solidFill>
                  <a:srgbClr val="FFFFFF"/>
                </a:solidFill>
              </a:rPr>
              <a:t>merica</a:t>
            </a:r>
          </a:p>
        </p:txBody>
      </p:sp>
      <p:pic>
        <p:nvPicPr>
          <p:cNvPr id="9" name="Picture 76" descr="FP7-cap-min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350" y="5626101"/>
            <a:ext cx="958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87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/>
              <a:t>Brussels</a:t>
            </a:r>
            <a:r>
              <a:rPr lang="en-GB" dirty="0" smtClean="0"/>
              <a:t>,  Final Project Review, 18.05.2010</a:t>
            </a:r>
            <a:endParaRPr lang="en-GB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36F0-8B2D-4726-A90E-6C4578F48A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42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Brussels</a:t>
            </a:r>
            <a:r>
              <a:rPr lang="en-GB"/>
              <a:t>,  EELA-2  - 1</a:t>
            </a:r>
            <a:r>
              <a:rPr lang="en-GB" baseline="30000"/>
              <a:t>st</a:t>
            </a:r>
            <a:r>
              <a:rPr lang="en-GB"/>
              <a:t>  Project Review, 28.04.2009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2ABB-C9B4-4153-832D-E973BEDD62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77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46075" y="1150883"/>
            <a:ext cx="8589963" cy="5253092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Brussels</a:t>
            </a:r>
            <a:r>
              <a:rPr lang="en-GB"/>
              <a:t>,  EELA-2  - 1</a:t>
            </a:r>
            <a:r>
              <a:rPr lang="en-GB" baseline="30000"/>
              <a:t>st</a:t>
            </a:r>
            <a:r>
              <a:rPr lang="en-GB"/>
              <a:t>  Project Review, 28.04.2009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80810-C126-48AF-969A-835A369D857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160589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  <a:p>
            <a:pPr lvl="0"/>
            <a:r>
              <a:rPr lang="en-GB" noProof="0" smtClean="0"/>
              <a:t>Date of Event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ctr"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fr-FR">
              <a:solidFill>
                <a:srgbClr val="F4CE00"/>
              </a:solidFill>
              <a:latin typeface="Verdana" pitchFamily="96" charset="0"/>
            </a:endParaRPr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2155826" y="2493965"/>
            <a:ext cx="65182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pic>
        <p:nvPicPr>
          <p:cNvPr id="23598" name="Picture 46" descr="eu_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7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  <a:latin typeface="Verdana" pitchFamily="96" charset="0"/>
              </a:rPr>
              <a:t>FP6−2004−Infrastructures−6-SSA-026409 </a:t>
            </a:r>
            <a:r>
              <a:rPr lang="en-GB" sz="1200">
                <a:solidFill>
                  <a:srgbClr val="2B519A"/>
                </a:solidFill>
                <a:latin typeface="Verdana" pitchFamily="96" charset="0"/>
              </a:rPr>
              <a:t> 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" y="5861051"/>
            <a:ext cx="1821409" cy="3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600" b="1">
                <a:solidFill>
                  <a:srgbClr val="325FAF"/>
                </a:solidFill>
              </a:rPr>
              <a:t>www.eu-eela.org</a:t>
            </a:r>
          </a:p>
        </p:txBody>
      </p:sp>
      <p:pic>
        <p:nvPicPr>
          <p:cNvPr id="23615" name="Picture 63" descr="InfsoMedia_EN_RGB_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5" y="5592765"/>
            <a:ext cx="13366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617" name="Group 65"/>
          <p:cNvGrpSpPr>
            <a:grpSpLocks/>
          </p:cNvGrpSpPr>
          <p:nvPr/>
        </p:nvGrpSpPr>
        <p:grpSpPr bwMode="auto">
          <a:xfrm>
            <a:off x="0" y="-1589"/>
            <a:ext cx="9144000" cy="901703"/>
            <a:chOff x="0" y="-1"/>
            <a:chExt cx="5760" cy="568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1071" y="334"/>
              <a:ext cx="419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-infrastructure shared between </a:t>
              </a:r>
              <a:r>
                <a:rPr lang="en-GB" b="1">
                  <a:solidFill>
                    <a:srgbClr val="F1AF00"/>
                  </a:solidFill>
                </a:rPr>
                <a:t>E</a:t>
              </a:r>
              <a:r>
                <a:rPr lang="en-GB">
                  <a:solidFill>
                    <a:srgbClr val="FFFFFF"/>
                  </a:solidFill>
                </a:rPr>
                <a:t>urope and </a:t>
              </a:r>
              <a:r>
                <a:rPr lang="en-GB" b="1">
                  <a:solidFill>
                    <a:srgbClr val="F1AF00"/>
                  </a:solidFill>
                </a:rPr>
                <a:t>L</a:t>
              </a:r>
              <a:r>
                <a:rPr lang="en-GB">
                  <a:solidFill>
                    <a:srgbClr val="FFFFFF"/>
                  </a:solidFill>
                </a:rPr>
                <a:t>atin </a:t>
              </a:r>
              <a:r>
                <a:rPr lang="en-GB" b="1">
                  <a:solidFill>
                    <a:srgbClr val="F1AF00"/>
                  </a:solidFill>
                </a:rPr>
                <a:t>A</a:t>
              </a:r>
              <a:r>
                <a:rPr lang="en-GB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3616" name="Picture 64" descr="eela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6694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3CBB3-AD5F-4162-A777-12E02869A501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1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30" tIns="45716" rIns="91430" bIns="45716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95FDA-1A55-454D-B2E8-287A0A640FA7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465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C9777-9C14-4FF3-A484-2769A1CC68C5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39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B2893-2B59-47B4-B0C7-F5BF4E23D595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9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82041-D3E8-4ABA-8C28-DB6D14E7612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3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687E25-EC9D-46B4-B88A-F26E7E35F10C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9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27F1F2-4F92-4837-8F17-84814EF7911A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4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03B808-D6DE-449E-B39B-424BE34D3D2D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94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F998DE-1460-4198-B78E-F6C1A02B0F7F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9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9738" y="274640"/>
            <a:ext cx="2146300" cy="612933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6075" y="274640"/>
            <a:ext cx="6291263" cy="61293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>
                <a:solidFill>
                  <a:srgbClr val="2B519A"/>
                </a:solidFill>
              </a:rPr>
              <a:t>Brussels</a:t>
            </a:r>
            <a:r>
              <a:rPr lang="en-GB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C94B4-6F64-45A6-B306-B56601028CBE}" type="slidenum">
              <a:rPr lang="en-GB">
                <a:solidFill>
                  <a:srgbClr val="2B519A"/>
                </a:solidFill>
              </a:rPr>
              <a:pPr/>
              <a:t>‹N›</a:t>
            </a:fld>
            <a:endParaRPr lang="en-GB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B3CF61-8A86-492A-ADA6-9757E3C3EA49}" type="datetimeFigureOut">
              <a:rPr lang="it-IT" smtClean="0"/>
              <a:t>17/01/2013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F16100-B8A3-4576-9DD2-C1BF33AC416A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2B519A"/>
                </a:solidFill>
              </a:rPr>
              <a:t>Brussels</a:t>
            </a:r>
            <a:r>
              <a:rPr lang="en-GB" b="1">
                <a:solidFill>
                  <a:srgbClr val="2B519A"/>
                </a:solidFill>
              </a:rPr>
              <a:t>, Second  EELA Annual Review, 25.02.2008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6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fld id="{4E1421D6-F595-441B-81D9-83C8CEA724EC}" type="slidenum">
              <a:rPr lang="en-GB" b="1">
                <a:solidFill>
                  <a:srgbClr val="2B519A"/>
                </a:solidFill>
              </a:rPr>
              <a:pPr algn="r" defTabSz="914306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b="1">
              <a:solidFill>
                <a:srgbClr val="2B519A"/>
              </a:solidFill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9" y="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algn="r" defTabSz="914306" fontAlgn="base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FFFFFF"/>
              </a:solidFill>
            </a:endParaRPr>
          </a:p>
        </p:txBody>
      </p:sp>
      <p:sp>
        <p:nvSpPr>
          <p:cNvPr id="22669" name="Text Box 141"/>
          <p:cNvSpPr txBox="1">
            <a:spLocks noChangeArrowheads="1"/>
          </p:cNvSpPr>
          <p:nvPr/>
        </p:nvSpPr>
        <p:spPr bwMode="auto">
          <a:xfrm>
            <a:off x="0" y="6591300"/>
            <a:ext cx="425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it-IT" sz="1200">
                <a:solidFill>
                  <a:srgbClr val="325FAF"/>
                </a:solidFill>
              </a:rPr>
              <a:t>FP6-2004-Infrastructures-6-SSA-026409</a:t>
            </a:r>
            <a:r>
              <a:rPr lang="en-GB" sz="1200">
                <a:solidFill>
                  <a:srgbClr val="2B519A"/>
                </a:solidFill>
              </a:rPr>
              <a:t> </a:t>
            </a:r>
          </a:p>
        </p:txBody>
      </p:sp>
      <p:grpSp>
        <p:nvGrpSpPr>
          <p:cNvPr id="22674" name="Group 146"/>
          <p:cNvGrpSpPr>
            <a:grpSpLocks/>
          </p:cNvGrpSpPr>
          <p:nvPr/>
        </p:nvGrpSpPr>
        <p:grpSpPr bwMode="auto">
          <a:xfrm>
            <a:off x="0" y="-1586"/>
            <a:ext cx="9144000" cy="884239"/>
            <a:chOff x="0" y="-1"/>
            <a:chExt cx="5760" cy="557"/>
          </a:xfrm>
        </p:grpSpPr>
        <p:sp>
          <p:nvSpPr>
            <p:cNvPr id="22671" name="Rectangle 143"/>
            <p:cNvSpPr>
              <a:spLocks noChangeArrowheads="1"/>
            </p:cNvSpPr>
            <p:nvPr userDrawn="1"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2672" name="Text Box 144"/>
            <p:cNvSpPr txBox="1">
              <a:spLocks noChangeArrowheads="1"/>
            </p:cNvSpPr>
            <p:nvPr userDrawn="1"/>
          </p:nvSpPr>
          <p:spPr bwMode="auto">
            <a:xfrm>
              <a:off x="1071" y="411"/>
              <a:ext cx="419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-infrastructure shared between </a:t>
              </a: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urope and </a:t>
              </a:r>
              <a:r>
                <a:rPr lang="en-GB" sz="900" b="1">
                  <a:solidFill>
                    <a:srgbClr val="F1AF00"/>
                  </a:solidFill>
                </a:rPr>
                <a:t>L</a:t>
              </a:r>
              <a:r>
                <a:rPr lang="en-GB" sz="900">
                  <a:solidFill>
                    <a:srgbClr val="FFFFFF"/>
                  </a:solidFill>
                </a:rPr>
                <a:t>atin </a:t>
              </a:r>
              <a:r>
                <a:rPr lang="en-GB" sz="900" b="1">
                  <a:solidFill>
                    <a:srgbClr val="F1AF00"/>
                  </a:solidFill>
                </a:rPr>
                <a:t>A</a:t>
              </a:r>
              <a:r>
                <a:rPr lang="en-GB" sz="900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2673" name="Picture 145" descr="eela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31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  <a:defRPr/>
            </a:pPr>
            <a:endParaRPr lang="en-US" b="1">
              <a:solidFill>
                <a:srgbClr val="325FA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550" y="6562726"/>
            <a:ext cx="52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A"/>
                </a:solidFill>
                <a:latin typeface="+mn-lt"/>
                <a:cs typeface="+mn-cs"/>
              </a:defRPr>
            </a:lvl1pPr>
          </a:lstStyle>
          <a:p>
            <a:pPr defTabSz="914306" fontAlgn="base">
              <a:defRPr/>
            </a:pPr>
            <a:fld id="{87F46C7C-3691-4A60-9A73-32838EAFD730}" type="slidenum">
              <a:rPr lang="en-GB" b="1"/>
              <a:pPr defTabSz="914306" fontAlgn="base">
                <a:defRPr/>
              </a:pPr>
              <a:t>‹N›</a:t>
            </a:fld>
            <a:endParaRPr lang="en-GB" b="1"/>
          </a:p>
        </p:txBody>
      </p:sp>
      <p:sp>
        <p:nvSpPr>
          <p:cNvPr id="102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82" name="Text Box 154"/>
          <p:cNvSpPr txBox="1">
            <a:spLocks noChangeArrowheads="1"/>
          </p:cNvSpPr>
          <p:nvPr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  <a:cs typeface="Arial" charset="0"/>
              </a:rPr>
              <a:t>www.eu-eela.eu</a:t>
            </a:r>
          </a:p>
        </p:txBody>
      </p:sp>
      <p:pic>
        <p:nvPicPr>
          <p:cNvPr id="1030" name="Picture 156" descr="top_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5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  <a:defRPr/>
            </a:pPr>
            <a:endParaRPr lang="it-IT" b="1">
              <a:solidFill>
                <a:srgbClr val="325FAF"/>
              </a:solidFill>
              <a:latin typeface="Verdana" pitchFamily="34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5652" y="6559550"/>
            <a:ext cx="6513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4"/>
                </a:solidFill>
                <a:latin typeface="+mn-lt"/>
              </a:defRPr>
            </a:lvl1pPr>
          </a:lstStyle>
          <a:p>
            <a:pPr defTabSz="914306" fontAlgn="base">
              <a:defRPr/>
            </a:pPr>
            <a:r>
              <a:rPr lang="es-ES" b="1" dirty="0" smtClean="0"/>
              <a:t>Brussels</a:t>
            </a:r>
            <a:r>
              <a:rPr lang="en-GB" b="1" dirty="0" smtClean="0"/>
              <a:t>,  Final Project Review, 18.05.2010</a:t>
            </a:r>
            <a:endParaRPr lang="en-GB" b="1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4550" y="6562726"/>
            <a:ext cx="527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7A"/>
                </a:solidFill>
                <a:latin typeface="+mn-lt"/>
              </a:defRPr>
            </a:lvl1pPr>
          </a:lstStyle>
          <a:p>
            <a:pPr defTabSz="914306" fontAlgn="base">
              <a:defRPr/>
            </a:pPr>
            <a:fld id="{A08D9513-8BF6-422B-9F3B-1726A10F53E5}" type="slidenum">
              <a:rPr lang="en-GB" b="1"/>
              <a:pPr defTabSz="914306" fontAlgn="base">
                <a:defRPr/>
              </a:pPr>
              <a:t>‹N›</a:t>
            </a:fld>
            <a:endParaRPr lang="en-GB" b="1"/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82" name="Text Box 154"/>
          <p:cNvSpPr txBox="1">
            <a:spLocks noChangeArrowheads="1"/>
          </p:cNvSpPr>
          <p:nvPr userDrawn="1"/>
        </p:nvSpPr>
        <p:spPr bwMode="auto">
          <a:xfrm>
            <a:off x="28576" y="6521450"/>
            <a:ext cx="1728986" cy="3411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4306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>
                <a:solidFill>
                  <a:srgbClr val="000074"/>
                </a:solidFill>
              </a:rPr>
              <a:t>www.eu-eela.eu</a:t>
            </a:r>
          </a:p>
        </p:txBody>
      </p:sp>
      <p:pic>
        <p:nvPicPr>
          <p:cNvPr id="1031" name="Picture 156" descr="top_background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6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914306" fontAlgn="base"/>
            <a:r>
              <a:rPr lang="es-ES" b="1">
                <a:solidFill>
                  <a:srgbClr val="2B519A"/>
                </a:solidFill>
              </a:rPr>
              <a:t>Brussels</a:t>
            </a:r>
            <a:r>
              <a:rPr lang="en-GB" b="1">
                <a:solidFill>
                  <a:srgbClr val="2B519A"/>
                </a:solidFill>
              </a:rPr>
              <a:t>, Second EELA Annual Review, 25.02.2008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6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defTabSz="914306" fontAlgn="base"/>
            <a:fld id="{82CBD3E5-C0D5-494B-980F-8B12CCC18051}" type="slidenum">
              <a:rPr lang="en-GB" b="1">
                <a:solidFill>
                  <a:srgbClr val="2B519A"/>
                </a:solidFill>
              </a:rPr>
              <a:pPr defTabSz="914306" fontAlgn="base"/>
              <a:t>‹N›</a:t>
            </a:fld>
            <a:endParaRPr lang="en-GB" b="1">
              <a:solidFill>
                <a:srgbClr val="2B519A"/>
              </a:solidFill>
            </a:endParaRPr>
          </a:p>
        </p:txBody>
      </p:sp>
      <p:sp>
        <p:nvSpPr>
          <p:cNvPr id="22638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649" name="Oval 121"/>
          <p:cNvSpPr>
            <a:spLocks noChangeArrowheads="1"/>
          </p:cNvSpPr>
          <p:nvPr/>
        </p:nvSpPr>
        <p:spPr bwMode="auto">
          <a:xfrm>
            <a:off x="1398589" y="0"/>
            <a:ext cx="838200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defTabSz="914306" fontAlgn="base">
              <a:spcBef>
                <a:spcPts val="275"/>
              </a:spcBef>
              <a:spcAft>
                <a:spcPts val="275"/>
              </a:spcAft>
            </a:pPr>
            <a:endParaRPr lang="it-IT" b="1">
              <a:solidFill>
                <a:srgbClr val="325FAF"/>
              </a:solidFill>
              <a:latin typeface="Verdana" pitchFamily="96" charset="0"/>
            </a:endParaRPr>
          </a:p>
        </p:txBody>
      </p:sp>
      <p:sp>
        <p:nvSpPr>
          <p:cNvPr id="22669" name="Text Box 141"/>
          <p:cNvSpPr txBox="1">
            <a:spLocks noChangeArrowheads="1"/>
          </p:cNvSpPr>
          <p:nvPr/>
        </p:nvSpPr>
        <p:spPr bwMode="auto">
          <a:xfrm>
            <a:off x="1" y="6591300"/>
            <a:ext cx="361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/>
          <a:p>
            <a:pPr defTabSz="914306"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</a:pPr>
            <a:r>
              <a:rPr lang="en-GB" sz="1200">
                <a:solidFill>
                  <a:srgbClr val="325BB5"/>
                </a:solidFill>
                <a:latin typeface="Verdana" pitchFamily="96" charset="0"/>
                <a:sym typeface="Verdana" pitchFamily="96" charset="0"/>
              </a:rPr>
              <a:t>FP6−2004−Infrastructures−6-SSA-026409</a:t>
            </a:r>
          </a:p>
        </p:txBody>
      </p:sp>
      <p:grpSp>
        <p:nvGrpSpPr>
          <p:cNvPr id="22674" name="Group 146"/>
          <p:cNvGrpSpPr>
            <a:grpSpLocks/>
          </p:cNvGrpSpPr>
          <p:nvPr/>
        </p:nvGrpSpPr>
        <p:grpSpPr bwMode="auto">
          <a:xfrm>
            <a:off x="0" y="-1586"/>
            <a:ext cx="9144000" cy="884239"/>
            <a:chOff x="0" y="-1"/>
            <a:chExt cx="5760" cy="557"/>
          </a:xfrm>
        </p:grpSpPr>
        <p:sp>
          <p:nvSpPr>
            <p:cNvPr id="22671" name="Rectangle 143"/>
            <p:cNvSpPr>
              <a:spLocks noChangeArrowheads="1"/>
            </p:cNvSpPr>
            <p:nvPr userDrawn="1"/>
          </p:nvSpPr>
          <p:spPr bwMode="auto">
            <a:xfrm>
              <a:off x="0" y="-1"/>
              <a:ext cx="5760" cy="537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  <a:buFontTx/>
                <a:buChar char="•"/>
              </a:pPr>
              <a:endParaRPr lang="fr-FR">
                <a:solidFill>
                  <a:srgbClr val="325FAF"/>
                </a:solidFill>
                <a:latin typeface="Verdana" pitchFamily="96" charset="0"/>
              </a:endParaRPr>
            </a:p>
          </p:txBody>
        </p:sp>
        <p:sp>
          <p:nvSpPr>
            <p:cNvPr id="22672" name="Text Box 144"/>
            <p:cNvSpPr txBox="1">
              <a:spLocks noChangeArrowheads="1"/>
            </p:cNvSpPr>
            <p:nvPr userDrawn="1"/>
          </p:nvSpPr>
          <p:spPr bwMode="auto">
            <a:xfrm>
              <a:off x="1071" y="411"/>
              <a:ext cx="419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06" fontAlgn="base">
                <a:spcBef>
                  <a:spcPct val="20000"/>
                </a:spcBef>
                <a:spcAft>
                  <a:spcPct val="0"/>
                </a:spcAft>
                <a:buClr>
                  <a:srgbClr val="FFCC66"/>
                </a:buClr>
              </a:pP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-infrastructure shared between </a:t>
              </a:r>
              <a:r>
                <a:rPr lang="en-GB" sz="900" b="1">
                  <a:solidFill>
                    <a:srgbClr val="F1AF00"/>
                  </a:solidFill>
                </a:rPr>
                <a:t>E</a:t>
              </a:r>
              <a:r>
                <a:rPr lang="en-GB" sz="900">
                  <a:solidFill>
                    <a:srgbClr val="FFFFFF"/>
                  </a:solidFill>
                </a:rPr>
                <a:t>urope and </a:t>
              </a:r>
              <a:r>
                <a:rPr lang="en-GB" sz="900" b="1">
                  <a:solidFill>
                    <a:srgbClr val="F1AF00"/>
                  </a:solidFill>
                </a:rPr>
                <a:t>L</a:t>
              </a:r>
              <a:r>
                <a:rPr lang="en-GB" sz="900">
                  <a:solidFill>
                    <a:srgbClr val="FFFFFF"/>
                  </a:solidFill>
                </a:rPr>
                <a:t>atin </a:t>
              </a:r>
              <a:r>
                <a:rPr lang="en-GB" sz="900" b="1">
                  <a:solidFill>
                    <a:srgbClr val="F1AF00"/>
                  </a:solidFill>
                </a:rPr>
                <a:t>A</a:t>
              </a:r>
              <a:r>
                <a:rPr lang="en-GB" sz="900">
                  <a:solidFill>
                    <a:srgbClr val="FFFFFF"/>
                  </a:solidFill>
                </a:rPr>
                <a:t>merica</a:t>
              </a:r>
            </a:p>
          </p:txBody>
        </p:sp>
        <p:pic>
          <p:nvPicPr>
            <p:cNvPr id="22673" name="Picture 145" descr="eela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03" cy="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4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54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306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6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613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865" indent="-342865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fontAlgn="base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288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Font typeface="Wingdings" pitchFamily="96" charset="2"/>
        <a:buChar char="§"/>
        <a:defRPr sz="1900">
          <a:solidFill>
            <a:srgbClr val="00338F"/>
          </a:solidFill>
          <a:latin typeface="+mn-lt"/>
        </a:defRPr>
      </a:lvl3pPr>
      <a:lvl4pPr marL="160003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19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it-IT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3645024"/>
            <a:ext cx="7056784" cy="1296144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Servizi</a:t>
            </a:r>
            <a:r>
              <a:rPr lang="en-US" sz="1800" b="1" dirty="0" smtClean="0"/>
              <a:t> middleware per </a:t>
            </a:r>
            <a:r>
              <a:rPr lang="en-US" sz="1800" b="1" dirty="0" err="1" smtClean="0"/>
              <a:t>il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supporto</a:t>
            </a:r>
            <a:r>
              <a:rPr lang="en-US" sz="1800" b="1" dirty="0" smtClean="0"/>
              <a:t> di </a:t>
            </a:r>
            <a:r>
              <a:rPr lang="en-US" sz="1800" b="1" dirty="0" err="1" smtClean="0"/>
              <a:t>comunità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scientifiche</a:t>
            </a:r>
            <a:r>
              <a:rPr lang="en-US" sz="1800" b="1" dirty="0" smtClean="0"/>
              <a:t> in Italia e </a:t>
            </a:r>
            <a:r>
              <a:rPr lang="en-US" sz="1800" b="1" dirty="0" err="1" smtClean="0"/>
              <a:t>all’estero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dirty="0" smtClean="0"/>
              <a:t>Roberto </a:t>
            </a:r>
            <a:r>
              <a:rPr lang="en-US" sz="1600" dirty="0" err="1" smtClean="0"/>
              <a:t>Barbera</a:t>
            </a:r>
            <a:r>
              <a:rPr lang="en-US" sz="1600" dirty="0" smtClean="0"/>
              <a:t> (roberto.barbera@ct.infn.it)  </a:t>
            </a:r>
            <a:br>
              <a:rPr lang="en-US" sz="1600" dirty="0" smtClean="0"/>
            </a:br>
            <a:r>
              <a:rPr lang="en-US" sz="1600" dirty="0" smtClean="0"/>
              <a:t>Univ. of Catania and INFN</a:t>
            </a:r>
            <a:endParaRPr lang="it-IT" sz="1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9200" y="5127848"/>
            <a:ext cx="6858000" cy="533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Riunione</a:t>
            </a:r>
            <a:r>
              <a:rPr lang="en-US" dirty="0" smtClean="0"/>
              <a:t> INFN </a:t>
            </a:r>
            <a:r>
              <a:rPr lang="en-US" dirty="0"/>
              <a:t>– </a:t>
            </a:r>
            <a:r>
              <a:rPr lang="en-US" dirty="0" smtClean="0"/>
              <a:t>Bologna, </a:t>
            </a:r>
            <a:r>
              <a:rPr lang="en-US" smtClean="0"/>
              <a:t>17 January 2013</a:t>
            </a:r>
          </a:p>
        </p:txBody>
      </p:sp>
    </p:spTree>
    <p:extLst>
      <p:ext uri="{BB962C8B-B14F-4D97-AF65-F5344CB8AC3E}">
        <p14:creationId xmlns:p14="http://schemas.microsoft.com/office/powerpoint/2010/main" val="29991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sz="4400" dirty="0" err="1" smtClean="0"/>
              <a:t>Thank</a:t>
            </a:r>
            <a:r>
              <a:rPr lang="it-IT" sz="4400" dirty="0" smtClean="0"/>
              <a:t> </a:t>
            </a:r>
            <a:r>
              <a:rPr lang="it-IT" sz="4400" dirty="0" err="1" smtClean="0"/>
              <a:t>you</a:t>
            </a:r>
            <a:r>
              <a:rPr lang="it-IT" sz="4400" dirty="0" smtClean="0"/>
              <a:t> !</a:t>
            </a:r>
            <a:endParaRPr lang="it-IT" sz="4400" dirty="0"/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600" dirty="0" smtClean="0">
                <a:solidFill>
                  <a:schemeClr val="tx1"/>
                </a:solidFill>
              </a:rPr>
              <a:t>Considerazioni iniziali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60C-9894-49EA-9302-EF73D9DE5D5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518864" y="137156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Per molte comunità, con le quali l’INFN collabora, sia a livello regionale, nazionale che internazionale, le funzionalità computazionali di una infrastruttura </a:t>
            </a:r>
            <a:r>
              <a:rPr lang="it-IT" dirty="0" err="1" smtClean="0"/>
              <a:t>grid</a:t>
            </a:r>
            <a:r>
              <a:rPr lang="it-IT" dirty="0" smtClean="0"/>
              <a:t> non sono quelle più importanti</a:t>
            </a:r>
          </a:p>
          <a:p>
            <a:endParaRPr lang="it-IT" dirty="0" smtClean="0"/>
          </a:p>
          <a:p>
            <a:r>
              <a:rPr lang="it-IT" dirty="0" smtClean="0"/>
              <a:t>Sempre di più, l’aspetto più rilevante sta diventando quello della «data </a:t>
            </a:r>
            <a:r>
              <a:rPr lang="it-IT" dirty="0" err="1" smtClean="0"/>
              <a:t>grid</a:t>
            </a:r>
            <a:r>
              <a:rPr lang="it-IT" dirty="0" smtClean="0"/>
              <a:t>», intesa come una piattaforma per creare e gestire archivi digitali</a:t>
            </a:r>
          </a:p>
          <a:p>
            <a:endParaRPr lang="it-IT" dirty="0" smtClean="0"/>
          </a:p>
          <a:p>
            <a:r>
              <a:rPr lang="it-IT" dirty="0" smtClean="0"/>
              <a:t>Un aspetto molto </a:t>
            </a:r>
            <a:r>
              <a:rPr lang="it-IT" dirty="0" err="1" smtClean="0"/>
              <a:t>importante,nella</a:t>
            </a:r>
            <a:r>
              <a:rPr lang="it-IT" dirty="0" smtClean="0"/>
              <a:t> gestione dei dati in ambito geograficamente distribuito è quello della loro sicurezza e confidenzialità (es. in medicina)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28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google.com/url?source=imglanding&amp;ct=img&amp;q=http://www.appsrumors.com/wp-content/uploads/2012/05/safari_logo.png&amp;sa=X&amp;ei=AA7oT5K2AfKM4gThnMjZAQ&amp;ved=0CAwQ8wc&amp;usg=AFQjCNFhz91y64dbYd0S6UE3PlevPj7V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66" y="1058218"/>
            <a:ext cx="858614" cy="8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98042"/>
            <a:ext cx="1469074" cy="97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3.gstatic.com/images?q=tbn:ANd9GcR8ILEyAeFHWV7PCn41S18v4SMjO2ntJMz5IC6KgOoEwjBanVZ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63055"/>
            <a:ext cx="853777" cy="8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Line 1"/>
          <p:cNvSpPr>
            <a:spLocks noChangeShapeType="1"/>
          </p:cNvSpPr>
          <p:nvPr/>
        </p:nvSpPr>
        <p:spPr bwMode="auto">
          <a:xfrm>
            <a:off x="8470900" y="2686844"/>
            <a:ext cx="4763" cy="1009650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8" y="10822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074444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172369"/>
            <a:ext cx="12573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12144"/>
            <a:ext cx="1993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2474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162844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343944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2" name="AutoShape 18"/>
          <p:cNvSpPr>
            <a:spLocks/>
          </p:cNvSpPr>
          <p:nvPr/>
        </p:nvSpPr>
        <p:spPr bwMode="auto">
          <a:xfrm>
            <a:off x="152400" y="4426744"/>
            <a:ext cx="24638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FF7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Metadata Services</a:t>
            </a:r>
          </a:p>
        </p:txBody>
      </p:sp>
      <p:sp>
        <p:nvSpPr>
          <p:cNvPr id="16403" name="AutoShape 19"/>
          <p:cNvSpPr>
            <a:spLocks/>
          </p:cNvSpPr>
          <p:nvPr/>
        </p:nvSpPr>
        <p:spPr bwMode="auto">
          <a:xfrm>
            <a:off x="2794000" y="4426744"/>
            <a:ext cx="21082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Storage Services</a:t>
            </a:r>
          </a:p>
        </p:txBody>
      </p:sp>
      <p:sp>
        <p:nvSpPr>
          <p:cNvPr id="16404" name="AutoShape 20"/>
          <p:cNvSpPr>
            <a:spLocks/>
          </p:cNvSpPr>
          <p:nvPr/>
        </p:nvSpPr>
        <p:spPr bwMode="auto">
          <a:xfrm>
            <a:off x="6565900" y="4617244"/>
            <a:ext cx="26416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 dirty="0" err="1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AuthN</a:t>
            </a:r>
            <a:r>
              <a:rPr lang="en-US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AuthZ</a:t>
            </a:r>
            <a:r>
              <a:rPr lang="en-US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Services</a:t>
            </a:r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328444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722144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480844"/>
            <a:ext cx="130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074444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53844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1" name="Rectangle 27"/>
          <p:cNvSpPr>
            <a:spLocks/>
          </p:cNvSpPr>
          <p:nvPr/>
        </p:nvSpPr>
        <p:spPr bwMode="auto">
          <a:xfrm>
            <a:off x="722313" y="6547644"/>
            <a:ext cx="1298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Databases</a:t>
            </a:r>
          </a:p>
        </p:txBody>
      </p:sp>
      <p:sp>
        <p:nvSpPr>
          <p:cNvPr id="16413" name="Rectangle 29"/>
          <p:cNvSpPr>
            <a:spLocks/>
          </p:cNvSpPr>
          <p:nvPr/>
        </p:nvSpPr>
        <p:spPr bwMode="auto">
          <a:xfrm>
            <a:off x="6781800" y="6446044"/>
            <a:ext cx="2324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200" bIns="0">
            <a:spAutoFit/>
          </a:bodyPr>
          <a:lstStyle/>
          <a:p>
            <a:pPr marL="38100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Identity Federations</a:t>
            </a:r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4878388" y="5303044"/>
            <a:ext cx="1652587" cy="1117600"/>
            <a:chOff x="0" y="0"/>
            <a:chExt cx="1040" cy="704"/>
          </a:xfrm>
        </p:grpSpPr>
        <p:pic>
          <p:nvPicPr>
            <p:cNvPr id="16414" name="Picture 3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" y="0"/>
              <a:ext cx="51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Rectangle 31"/>
            <p:cNvSpPr>
              <a:spLocks/>
            </p:cNvSpPr>
            <p:nvPr/>
          </p:nvSpPr>
          <p:spPr bwMode="auto">
            <a:xfrm>
              <a:off x="0" y="355"/>
              <a:ext cx="10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rgbClr val="00338F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eToken Service </a:t>
              </a:r>
            </a:p>
            <a:p>
              <a:pPr algn="ctr"/>
              <a:endParaRPr lang="en-US" sz="1600">
                <a:solidFill>
                  <a:srgbClr val="00338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6417" name="AutoShape 33"/>
          <p:cNvSpPr>
            <a:spLocks/>
          </p:cNvSpPr>
          <p:nvPr/>
        </p:nvSpPr>
        <p:spPr bwMode="auto">
          <a:xfrm>
            <a:off x="4914900" y="4426744"/>
            <a:ext cx="15367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Grid Auth Service</a:t>
            </a:r>
          </a:p>
        </p:txBody>
      </p:sp>
      <p:sp>
        <p:nvSpPr>
          <p:cNvPr id="16418" name="Rectangle 34"/>
          <p:cNvSpPr>
            <a:spLocks/>
          </p:cNvSpPr>
          <p:nvPr/>
        </p:nvSpPr>
        <p:spPr bwMode="auto">
          <a:xfrm>
            <a:off x="88900" y="4426744"/>
            <a:ext cx="6451600" cy="2397899"/>
          </a:xfrm>
          <a:prstGeom prst="rect">
            <a:avLst/>
          </a:prstGeom>
          <a:noFill/>
          <a:ln w="25400" cap="flat">
            <a:solidFill>
              <a:srgbClr val="325FA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212725" y="1639094"/>
            <a:ext cx="3086100" cy="1130300"/>
            <a:chOff x="0" y="0"/>
            <a:chExt cx="1944" cy="712"/>
          </a:xfrm>
        </p:grpSpPr>
        <p:sp>
          <p:nvSpPr>
            <p:cNvPr id="16420" name="AutoShape 36"/>
            <p:cNvSpPr>
              <a:spLocks/>
            </p:cNvSpPr>
            <p:nvPr/>
          </p:nvSpPr>
          <p:spPr bwMode="auto">
            <a:xfrm>
              <a:off x="0" y="0"/>
              <a:ext cx="1944" cy="712"/>
            </a:xfrm>
            <a:prstGeom prst="roundRect">
              <a:avLst>
                <a:gd name="adj" fmla="val 16852"/>
              </a:avLst>
            </a:prstGeom>
            <a:solidFill>
              <a:srgbClr val="325FAF"/>
            </a:solidFill>
            <a:ln>
              <a:noFill/>
            </a:ln>
            <a:effectLst>
              <a:outerShdw blurRad="127000" dist="76198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6421" name="Rectangle 37"/>
            <p:cNvSpPr>
              <a:spLocks/>
            </p:cNvSpPr>
            <p:nvPr/>
          </p:nvSpPr>
          <p:spPr bwMode="auto">
            <a:xfrm>
              <a:off x="34" y="31"/>
              <a:ext cx="187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39200" bIns="0"/>
            <a:lstStyle/>
            <a:p>
              <a:pPr marL="38100" algn="ctr"/>
              <a:r>
                <a:rPr lang="en-US" sz="1900" dirty="0">
                  <a:solidFill>
                    <a:srgbClr val="AFDEEF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Science </a:t>
              </a:r>
              <a:r>
                <a:rPr lang="en-US" sz="1900" dirty="0" smtClean="0">
                  <a:solidFill>
                    <a:srgbClr val="AFDEEF"/>
                  </a:solidFill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Gateway</a:t>
              </a:r>
              <a:endParaRPr lang="en-US" sz="1900" dirty="0">
                <a:solidFill>
                  <a:srgbClr val="AFDEE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endParaRPr>
            </a:p>
          </p:txBody>
        </p:sp>
      </p:grpSp>
      <p:pic>
        <p:nvPicPr>
          <p:cNvPr id="16423" name="Picture 3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055019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4" name="Picture 4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13744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404144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427984" y="2708920"/>
            <a:ext cx="0" cy="458788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1754981" y="2789684"/>
            <a:ext cx="3969" cy="495300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H="1">
            <a:off x="6557963" y="3113658"/>
            <a:ext cx="7937" cy="387350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6429" name="AutoShape 45"/>
          <p:cNvSpPr>
            <a:spLocks/>
          </p:cNvSpPr>
          <p:nvPr/>
        </p:nvSpPr>
        <p:spPr bwMode="auto">
          <a:xfrm>
            <a:off x="139700" y="3944144"/>
            <a:ext cx="24638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1</a:t>
            </a:r>
          </a:p>
        </p:txBody>
      </p:sp>
      <p:sp>
        <p:nvSpPr>
          <p:cNvPr id="16430" name="AutoShape 46"/>
          <p:cNvSpPr>
            <a:spLocks/>
          </p:cNvSpPr>
          <p:nvPr/>
        </p:nvSpPr>
        <p:spPr bwMode="auto">
          <a:xfrm>
            <a:off x="2616200" y="3956844"/>
            <a:ext cx="24638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2</a:t>
            </a:r>
          </a:p>
        </p:txBody>
      </p:sp>
      <p:sp>
        <p:nvSpPr>
          <p:cNvPr id="16431" name="AutoShape 47"/>
          <p:cNvSpPr>
            <a:spLocks/>
          </p:cNvSpPr>
          <p:nvPr/>
        </p:nvSpPr>
        <p:spPr bwMode="auto">
          <a:xfrm>
            <a:off x="5232400" y="3931444"/>
            <a:ext cx="1308100" cy="457200"/>
          </a:xfrm>
          <a:prstGeom prst="roundRect">
            <a:avLst>
              <a:gd name="adj" fmla="val 41667"/>
            </a:avLst>
          </a:prstGeom>
          <a:gradFill rotWithShape="0">
            <a:gsLst>
              <a:gs pos="0">
                <a:srgbClr val="FFFFFF"/>
              </a:gs>
              <a:gs pos="100000">
                <a:srgbClr val="FF33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Repo 3</a:t>
            </a:r>
          </a:p>
        </p:txBody>
      </p:sp>
      <p:sp>
        <p:nvSpPr>
          <p:cNvPr id="16432" name="AutoShape 48"/>
          <p:cNvSpPr>
            <a:spLocks/>
          </p:cNvSpPr>
          <p:nvPr/>
        </p:nvSpPr>
        <p:spPr bwMode="auto">
          <a:xfrm>
            <a:off x="6654800" y="3994944"/>
            <a:ext cx="2463800" cy="622300"/>
          </a:xfrm>
          <a:prstGeom prst="roundRect">
            <a:avLst>
              <a:gd name="adj" fmla="val 30611"/>
            </a:avLst>
          </a:prstGeom>
          <a:gradFill rotWithShape="0">
            <a:gsLst>
              <a:gs pos="0">
                <a:srgbClr val="FFFFFF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 sz="15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Discovery Service</a:t>
            </a:r>
          </a:p>
          <a:p>
            <a:pPr marL="38100" algn="ctr"/>
            <a:r>
              <a:rPr lang="en-US" sz="15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Rest API</a:t>
            </a: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H="1">
            <a:off x="8472487" y="3140968"/>
            <a:ext cx="3175" cy="390525"/>
          </a:xfrm>
          <a:prstGeom prst="line">
            <a:avLst/>
          </a:prstGeom>
          <a:noFill/>
          <a:ln w="25400" cap="flat">
            <a:solidFill>
              <a:srgbClr val="FF7F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901992" cy="406781"/>
          </a:xfrm>
          <a:prstGeom prst="rect">
            <a:avLst/>
          </a:prstGeom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9244"/>
            <a:ext cx="12573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1" name="AutoShape 17"/>
          <p:cNvSpPr>
            <a:spLocks/>
          </p:cNvSpPr>
          <p:nvPr/>
        </p:nvSpPr>
        <p:spPr bwMode="auto">
          <a:xfrm>
            <a:off x="101600" y="3182144"/>
            <a:ext cx="8940800" cy="723900"/>
          </a:xfrm>
          <a:prstGeom prst="roundRect">
            <a:avLst>
              <a:gd name="adj" fmla="val 26315"/>
            </a:avLst>
          </a:prstGeom>
          <a:gradFill rotWithShape="0">
            <a:gsLst>
              <a:gs pos="0">
                <a:srgbClr val="FFFFFF"/>
              </a:gs>
              <a:gs pos="100000">
                <a:srgbClr val="46465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325FAF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39200" bIns="0" anchor="ctr"/>
          <a:lstStyle/>
          <a:p>
            <a:pPr marL="38100" algn="ctr"/>
            <a:r>
              <a:rPr lang="en-US" dirty="0" err="1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gLibrary</a:t>
            </a:r>
            <a:r>
              <a:rPr lang="en-US" dirty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 REST API</a:t>
            </a:r>
          </a:p>
        </p:txBody>
      </p:sp>
      <p:sp>
        <p:nvSpPr>
          <p:cNvPr id="52" name="Titolo 1"/>
          <p:cNvSpPr>
            <a:spLocks noGrp="1"/>
          </p:cNvSpPr>
          <p:nvPr>
            <p:ph type="title"/>
          </p:nvPr>
        </p:nvSpPr>
        <p:spPr>
          <a:xfrm>
            <a:off x="518864" y="-1622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3600" dirty="0" err="1" smtClean="0">
                <a:solidFill>
                  <a:schemeClr val="tx1"/>
                </a:solidFill>
              </a:rPr>
              <a:t>gLibrary</a:t>
            </a:r>
            <a:r>
              <a:rPr lang="it-IT" sz="3600" dirty="0" smtClean="0">
                <a:solidFill>
                  <a:schemeClr val="tx1"/>
                </a:solidFill>
              </a:rPr>
              <a:t> Architecture</a:t>
            </a:r>
            <a:endParaRPr lang="it-I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464550" y="6562725"/>
            <a:ext cx="527050" cy="476250"/>
          </a:xfrm>
        </p:spPr>
        <p:txBody>
          <a:bodyPr/>
          <a:lstStyle/>
          <a:p>
            <a:fld id="{3D49760C-9894-49EA-9302-EF73D9DE5D5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18864" y="-162272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600" dirty="0" err="1" smtClean="0">
                <a:solidFill>
                  <a:schemeClr val="tx1"/>
                </a:solidFill>
              </a:rPr>
              <a:t>gLibrary</a:t>
            </a:r>
            <a:r>
              <a:rPr lang="it-IT" sz="3600" dirty="0" smtClean="0">
                <a:solidFill>
                  <a:schemeClr val="tx1"/>
                </a:solidFill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</a:rPr>
              <a:t>interactions</a:t>
            </a:r>
            <a:endParaRPr lang="it-IT" sz="3600" dirty="0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8812"/>
            <a:ext cx="7194376" cy="5674564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6084168" y="2996952"/>
            <a:ext cx="1152128" cy="2376264"/>
            <a:chOff x="6084168" y="2996952"/>
            <a:chExt cx="1152128" cy="2376264"/>
          </a:xfrm>
        </p:grpSpPr>
        <p:sp>
          <p:nvSpPr>
            <p:cNvPr id="12" name="Ovale 11"/>
            <p:cNvSpPr/>
            <p:nvPr/>
          </p:nvSpPr>
          <p:spPr>
            <a:xfrm>
              <a:off x="6084168" y="2996952"/>
              <a:ext cx="1152128" cy="12241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6084168" y="4149080"/>
              <a:ext cx="1152128" cy="12241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724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494184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</a:rPr>
              <a:t>The Secure Storage service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1AF00"/>
              </a:buClr>
            </a:pPr>
            <a:r>
              <a:rPr lang="en-US" b="1" dirty="0" smtClean="0"/>
              <a:t>Provides </a:t>
            </a:r>
            <a:r>
              <a:rPr lang="en-US" b="1" dirty="0" err="1" smtClean="0">
                <a:solidFill>
                  <a:srgbClr val="FF0000"/>
                </a:solidFill>
              </a:rPr>
              <a:t>gLite</a:t>
            </a:r>
            <a:r>
              <a:rPr lang="en-US" b="1" dirty="0" smtClean="0">
                <a:solidFill>
                  <a:srgbClr val="FF0000"/>
                </a:solidFill>
              </a:rPr>
              <a:t> users</a:t>
            </a:r>
            <a:r>
              <a:rPr lang="en-US" b="1" dirty="0" smtClean="0"/>
              <a:t> with suitable and simple tools to </a:t>
            </a:r>
            <a:r>
              <a:rPr lang="en-US" b="1" dirty="0" smtClean="0">
                <a:solidFill>
                  <a:srgbClr val="FF0000"/>
                </a:solidFill>
              </a:rPr>
              <a:t>store confidential data</a:t>
            </a:r>
            <a:r>
              <a:rPr lang="en-US" b="1" dirty="0" smtClean="0"/>
              <a:t> in storage elements in a </a:t>
            </a:r>
            <a:r>
              <a:rPr lang="en-US" b="1" dirty="0" smtClean="0">
                <a:solidFill>
                  <a:srgbClr val="FF0000"/>
                </a:solidFill>
              </a:rPr>
              <a:t>transparent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secure</a:t>
            </a:r>
            <a:r>
              <a:rPr lang="en-US" b="1" dirty="0" smtClean="0"/>
              <a:t> way.</a:t>
            </a:r>
          </a:p>
          <a:p>
            <a:pPr>
              <a:buClr>
                <a:srgbClr val="F1AF00"/>
              </a:buClr>
            </a:pPr>
            <a:endParaRPr lang="en-US" b="1" dirty="0" smtClean="0"/>
          </a:p>
          <a:p>
            <a:pPr>
              <a:buClr>
                <a:srgbClr val="F1AF00"/>
              </a:buClr>
              <a:buNone/>
            </a:pPr>
            <a:r>
              <a:rPr lang="en-US" b="1" dirty="0" smtClean="0"/>
              <a:t>The service is composed by the following components:</a:t>
            </a:r>
          </a:p>
          <a:p>
            <a:pPr>
              <a:buClr>
                <a:srgbClr val="F1AF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Command Line Applications</a:t>
            </a:r>
            <a:r>
              <a:rPr lang="en-US" b="1" dirty="0" smtClean="0"/>
              <a:t>: commands integrated in the </a:t>
            </a:r>
            <a:r>
              <a:rPr lang="en-US" b="1" dirty="0" err="1" smtClean="0"/>
              <a:t>gLite</a:t>
            </a:r>
            <a:r>
              <a:rPr lang="en-US" b="1" dirty="0" smtClean="0"/>
              <a:t> User Interface to encrypt/upload and decrypt/ download  files. </a:t>
            </a:r>
          </a:p>
          <a:p>
            <a:pPr>
              <a:buClr>
                <a:srgbClr val="F1AF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Application Program Interface</a:t>
            </a:r>
            <a:r>
              <a:rPr lang="en-US" b="1" dirty="0" smtClean="0"/>
              <a:t>: allows the developer to write programs able to manage confidential data.</a:t>
            </a:r>
          </a:p>
          <a:p>
            <a:pPr>
              <a:buClr>
                <a:srgbClr val="F1AF00"/>
              </a:buClr>
            </a:pPr>
            <a:r>
              <a:rPr lang="en-US" b="1" dirty="0" err="1" smtClean="0">
                <a:solidFill>
                  <a:srgbClr val="FF0000"/>
                </a:solidFill>
              </a:rPr>
              <a:t>Keystore</a:t>
            </a:r>
            <a:r>
              <a:rPr lang="en-US" b="1" dirty="0" smtClean="0"/>
              <a:t>: a new grid element used to store and retrieve the users’ keys. It is </a:t>
            </a:r>
            <a:r>
              <a:rPr lang="en-US" b="1" dirty="0" smtClean="0">
                <a:solidFill>
                  <a:srgbClr val="FF0000"/>
                </a:solidFill>
              </a:rPr>
              <a:t>identified</a:t>
            </a:r>
            <a:r>
              <a:rPr lang="en-US" b="1" dirty="0" smtClean="0"/>
              <a:t> by an host X.509 digital </a:t>
            </a:r>
            <a:r>
              <a:rPr lang="en-US" b="1" dirty="0" smtClean="0">
                <a:solidFill>
                  <a:srgbClr val="FF0000"/>
                </a:solidFill>
              </a:rPr>
              <a:t>certificate</a:t>
            </a:r>
            <a:r>
              <a:rPr lang="en-US" b="1" dirty="0" smtClean="0"/>
              <a:t> and all its </a:t>
            </a:r>
            <a:r>
              <a:rPr lang="en-US" b="1" dirty="0" smtClean="0">
                <a:solidFill>
                  <a:srgbClr val="FF0000"/>
                </a:solidFill>
              </a:rPr>
              <a:t>Grid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transactions</a:t>
            </a:r>
            <a:r>
              <a:rPr lang="en-US" b="1" dirty="0" smtClean="0"/>
              <a:t> are mutually authenticated and encrypted according to </a:t>
            </a:r>
            <a:r>
              <a:rPr lang="en-US" b="1" dirty="0" smtClean="0">
                <a:solidFill>
                  <a:srgbClr val="FF0000"/>
                </a:solidFill>
              </a:rPr>
              <a:t>GSI</a:t>
            </a:r>
            <a:r>
              <a:rPr lang="en-US" b="1" dirty="0" smtClean="0"/>
              <a:t> model.</a:t>
            </a:r>
          </a:p>
          <a:p>
            <a:pPr>
              <a:buClr>
                <a:srgbClr val="F1AF00"/>
              </a:buClr>
            </a:pPr>
            <a:endParaRPr lang="en-US" b="1" dirty="0" smtClean="0"/>
          </a:p>
          <a:p>
            <a:pPr>
              <a:buClr>
                <a:srgbClr val="F1AF00"/>
              </a:buClr>
            </a:pPr>
            <a:endParaRPr lang="en-US" b="1" dirty="0" smtClean="0"/>
          </a:p>
          <a:p>
            <a:pPr>
              <a:buClr>
                <a:srgbClr val="F1AF00"/>
              </a:buClr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</a:rPr>
              <a:t>lcg-scr</a:t>
            </a:r>
            <a:r>
              <a:rPr lang="en-US" sz="3600" dirty="0" smtClean="0">
                <a:solidFill>
                  <a:schemeClr val="tx1"/>
                </a:solidFill>
              </a:rPr>
              <a:t>: Encryption and Storage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55" descr="SecureStorage-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50" y="1260301"/>
            <a:ext cx="83534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882900" y="5849764"/>
            <a:ext cx="260350" cy="366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2241675" y="3041476"/>
            <a:ext cx="3762375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GSI AUTHENTICATED CHANNEL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994650" y="1241251"/>
            <a:ext cx="1512888" cy="2692400"/>
            <a:chOff x="4785" y="1706"/>
            <a:chExt cx="771" cy="1696"/>
          </a:xfrm>
        </p:grpSpPr>
        <p:sp>
          <p:nvSpPr>
            <p:cNvPr id="8" name="Text Box 57"/>
            <p:cNvSpPr txBox="1">
              <a:spLocks noChangeArrowheads="1"/>
            </p:cNvSpPr>
            <p:nvPr/>
          </p:nvSpPr>
          <p:spPr bwMode="auto">
            <a:xfrm>
              <a:off x="4785" y="2115"/>
              <a:ext cx="771" cy="128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OWNER DN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DN1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DN2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FQAN1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FQAN2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…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4911" y="1706"/>
              <a:ext cx="412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FontTx/>
                <a:buNone/>
              </a:pPr>
              <a:r>
                <a:rPr lang="en-US" sz="2400" b="1">
                  <a:solidFill>
                    <a:schemeClr val="accent1"/>
                  </a:solidFill>
                </a:rPr>
                <a:t>ACL</a:t>
              </a:r>
            </a:p>
          </p:txBody>
        </p:sp>
      </p:grp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79512" y="1253951"/>
            <a:ext cx="1368426" cy="11811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</a:rPr>
              <a:t>Access authorized to: DN1, DN2, FQAN1, FQAN2, …</a:t>
            </a: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51520" y="4303539"/>
            <a:ext cx="8640763" cy="139858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 FQAN AUTHORIZED TO ACCESS THE FILE CAN REPRESENT A WHOLE VO OR A VO GROUP ETC.</a:t>
            </a:r>
          </a:p>
        </p:txBody>
      </p:sp>
    </p:spTree>
    <p:extLst>
      <p:ext uri="{BB962C8B-B14F-4D97-AF65-F5344CB8AC3E}">
        <p14:creationId xmlns:p14="http://schemas.microsoft.com/office/powerpoint/2010/main" val="39185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8188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</a:rPr>
              <a:t>lcg-scp</a:t>
            </a:r>
            <a:r>
              <a:rPr lang="en-US" sz="3600" dirty="0" smtClean="0">
                <a:solidFill>
                  <a:schemeClr val="tx1"/>
                </a:solidFill>
              </a:rPr>
              <a:t>: Retrieval and Decryption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8" descr="SecureStorage-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90" y="1196752"/>
            <a:ext cx="8137525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876603" y="1196752"/>
            <a:ext cx="1512887" cy="2692400"/>
            <a:chOff x="4785" y="1706"/>
            <a:chExt cx="771" cy="1696"/>
          </a:xfrm>
        </p:grpSpPr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4785" y="2115"/>
              <a:ext cx="771" cy="1287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OWNER DN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DN1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DN2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FQAN1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FQAN2</a:t>
              </a:r>
            </a:p>
            <a:p>
              <a:pPr>
                <a:buFontTx/>
                <a:buNone/>
              </a:pPr>
              <a:r>
                <a:rPr lang="en-US" b="1">
                  <a:solidFill>
                    <a:srgbClr val="FF0000"/>
                  </a:solidFill>
                </a:rPr>
                <a:t>…</a:t>
              </a:r>
            </a:p>
          </p:txBody>
        </p:sp>
        <p:sp>
          <p:nvSpPr>
            <p:cNvPr id="7" name="Text Box 41"/>
            <p:cNvSpPr txBox="1">
              <a:spLocks noChangeArrowheads="1"/>
            </p:cNvSpPr>
            <p:nvPr/>
          </p:nvSpPr>
          <p:spPr bwMode="auto">
            <a:xfrm>
              <a:off x="4911" y="1706"/>
              <a:ext cx="412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FontTx/>
                <a:buNone/>
              </a:pPr>
              <a:r>
                <a:rPr lang="en-US" sz="2400" b="1">
                  <a:solidFill>
                    <a:schemeClr val="accent1"/>
                  </a:solidFill>
                </a:rPr>
                <a:t>ACL</a:t>
              </a:r>
            </a:p>
          </p:txBody>
        </p:sp>
      </p:grp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251520" y="3687540"/>
            <a:ext cx="8640763" cy="1825625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THE KEYSTORE PROVIDES USERS WITH THE KEY ONLY IF USER’S DN OR ONE OF THE VOMS ATTRIBUTES INCLUDED IN HIS PROXY MATCHES ONE ENTRY OF THE ACL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2125215" y="2774727"/>
            <a:ext cx="3762375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GSI AUTHENTICATED CHANNEL</a:t>
            </a:r>
          </a:p>
        </p:txBody>
      </p:sp>
    </p:spTree>
    <p:extLst>
      <p:ext uri="{BB962C8B-B14F-4D97-AF65-F5344CB8AC3E}">
        <p14:creationId xmlns:p14="http://schemas.microsoft.com/office/powerpoint/2010/main" val="426750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</a:rPr>
              <a:t>Secure Storage Service vs. Hydra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(as of June 2012)</a:t>
            </a:r>
            <a:endParaRPr 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83568" y="1772817"/>
          <a:ext cx="7776864" cy="4320478"/>
        </p:xfrm>
        <a:graphic>
          <a:graphicData uri="http://schemas.openxmlformats.org/drawingml/2006/table">
            <a:tbl>
              <a:tblPr/>
              <a:tblGrid>
                <a:gridCol w="3646489"/>
                <a:gridCol w="1513346"/>
                <a:gridCol w="2617029"/>
              </a:tblGrid>
              <a:tr h="40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Hydra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Secure Storage Service</a:t>
                      </a:r>
                      <a:endParaRPr lang="it-IT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 err="1">
                          <a:latin typeface="Times New Roman"/>
                          <a:ea typeface="Times New Roman"/>
                          <a:cs typeface="Times New Roman"/>
                        </a:rPr>
                        <a:t>gLite</a:t>
                      </a: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3.2 </a:t>
                      </a: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support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58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file encryption/decryption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807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Data block encryption/decryption (</a:t>
                      </a:r>
                      <a:r>
                        <a:rPr lang="en-US" sz="1600" b="1" i="0" dirty="0" err="1">
                          <a:latin typeface="Times New Roman"/>
                          <a:ea typeface="Times New Roman"/>
                          <a:cs typeface="Times New Roman"/>
                        </a:rPr>
                        <a:t>Posix</a:t>
                      </a: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-like API)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26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Grid </a:t>
                      </a:r>
                      <a:r>
                        <a:rPr lang="en-US" sz="1600" b="1" i="0" dirty="0" err="1">
                          <a:latin typeface="Times New Roman"/>
                          <a:ea typeface="Times New Roman"/>
                          <a:cs typeface="Times New Roman"/>
                        </a:rPr>
                        <a:t>Keystore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26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Strong Encryption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43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Replica management and automatic Key deletion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43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Shamir’s shared secret scheme support</a:t>
                      </a:r>
                      <a:endParaRPr lang="it-IT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600" dirty="0" smtClean="0">
                <a:solidFill>
                  <a:schemeClr val="tx1"/>
                </a:solidFill>
              </a:rPr>
              <a:t>Considerazioni finali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9760C-9894-49EA-9302-EF73D9DE5D5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518864" y="1371560"/>
            <a:ext cx="8229600" cy="493776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Necessità di </a:t>
            </a:r>
            <a:r>
              <a:rPr lang="it-IT" sz="3200" dirty="0" err="1" smtClean="0"/>
              <a:t>manpower</a:t>
            </a:r>
            <a:r>
              <a:rPr lang="it-IT" sz="3200" dirty="0" smtClean="0"/>
              <a:t>:</a:t>
            </a:r>
          </a:p>
          <a:p>
            <a:pPr lvl="1"/>
            <a:r>
              <a:rPr lang="it-IT" sz="2800" dirty="0"/>
              <a:t>P</a:t>
            </a:r>
            <a:r>
              <a:rPr lang="it-IT" sz="2800" dirty="0" smtClean="0"/>
              <a:t>er il supporto a </a:t>
            </a:r>
            <a:r>
              <a:rPr lang="it-IT" sz="2800" dirty="0" err="1" smtClean="0"/>
              <a:t>gLibrary</a:t>
            </a:r>
            <a:r>
              <a:rPr lang="it-IT" sz="2800" dirty="0" smtClean="0"/>
              <a:t>: 1 FTE </a:t>
            </a:r>
          </a:p>
          <a:p>
            <a:pPr lvl="1"/>
            <a:r>
              <a:rPr lang="it-IT" sz="2800" dirty="0" smtClean="0"/>
              <a:t>Per il supporto ad AMGA</a:t>
            </a:r>
            <a:r>
              <a:rPr lang="it-IT" sz="2800" smtClean="0"/>
              <a:t>: 0.25 </a:t>
            </a:r>
            <a:r>
              <a:rPr lang="it-IT" sz="2800" dirty="0" smtClean="0"/>
              <a:t>FTE</a:t>
            </a:r>
          </a:p>
          <a:p>
            <a:pPr lvl="1"/>
            <a:r>
              <a:rPr lang="it-IT" sz="2800" dirty="0" smtClean="0"/>
              <a:t>Per il supporto a </a:t>
            </a:r>
            <a:r>
              <a:rPr lang="it-IT" sz="2800" dirty="0" err="1" smtClean="0"/>
              <a:t>Secure</a:t>
            </a:r>
            <a:r>
              <a:rPr lang="it-IT" sz="2800" dirty="0" smtClean="0"/>
              <a:t> Storage System: 0.25 FTE</a:t>
            </a:r>
          </a:p>
        </p:txBody>
      </p:sp>
    </p:spTree>
    <p:extLst>
      <p:ext uri="{BB962C8B-B14F-4D97-AF65-F5344CB8AC3E}">
        <p14:creationId xmlns:p14="http://schemas.microsoft.com/office/powerpoint/2010/main" val="42692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tellit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tellit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ELA_Presentation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EELA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945" tIns="41473" rIns="82945" bIns="41473" numCol="1" anchor="t" anchorCtr="0" compatLnSpc="1">
        <a:prstTxWarp prst="textNoShape">
          <a:avLst/>
        </a:prstTxWarp>
        <a:spAutoFit/>
      </a:bodyPr>
      <a:lstStyle>
        <a:defPPr marL="0" marR="0" indent="0" algn="l" defTabSz="828675" rtl="0" eaLnBrk="1" fontAlgn="base" latinLnBrk="0" hangingPunct="1">
          <a:lnSpc>
            <a:spcPct val="100000"/>
          </a:lnSpc>
          <a:spcBef>
            <a:spcPts val="275"/>
          </a:spcBef>
          <a:spcAft>
            <a:spcPts val="275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96" charset="0"/>
          </a:defRPr>
        </a:defPPr>
      </a:lstStyle>
    </a:lnDef>
  </a:objectDefaults>
  <a:extraClrSchemeLst>
    <a:extraClrScheme>
      <a:clrScheme name="EELA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LA_Presentation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LA_Presentation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1470</TotalTime>
  <Words>434</Words>
  <Application>Microsoft Office PowerPoint</Application>
  <PresentationFormat>Presentazione su schermo (4:3)</PresentationFormat>
  <Paragraphs>100</Paragraphs>
  <Slides>10</Slides>
  <Notes>8</Notes>
  <HiddenSlides>1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Satellite</vt:lpstr>
      <vt:lpstr>EELA_Presentation_Template</vt:lpstr>
      <vt:lpstr>3_EELA_Presentation_Template</vt:lpstr>
      <vt:lpstr>5_EELA_Presentation_Template</vt:lpstr>
      <vt:lpstr>2_EELA_Presentation_Template</vt:lpstr>
      <vt:lpstr>Servizi middleware per il supporto di comunità scientifiche in Italia e all’estero  Roberto Barbera (roberto.barbera@ct.infn.it)   Univ. of Catania and INFN</vt:lpstr>
      <vt:lpstr>Considerazioni iniziali</vt:lpstr>
      <vt:lpstr>gLibrary Architecture</vt:lpstr>
      <vt:lpstr>Presentazione standard di PowerPoint</vt:lpstr>
      <vt:lpstr>The Secure Storage service </vt:lpstr>
      <vt:lpstr>lcg-scr: Encryption and Storage</vt:lpstr>
      <vt:lpstr>lcg-scp: Retrieval and Decryption</vt:lpstr>
      <vt:lpstr>Secure Storage Service vs. Hydra (as of June 2012)</vt:lpstr>
      <vt:lpstr>Considerazioni finali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Barbera</dc:creator>
  <cp:lastModifiedBy>Roberto Barbera</cp:lastModifiedBy>
  <cp:revision>326</cp:revision>
  <dcterms:created xsi:type="dcterms:W3CDTF">2012-02-24T14:26:31Z</dcterms:created>
  <dcterms:modified xsi:type="dcterms:W3CDTF">2013-01-17T14:30:17Z</dcterms:modified>
</cp:coreProperties>
</file>