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7C6B5A0-4DC8-49DF-B11F-30AC94537A90}">
  <a:tblStyle styleId="{77C6B5A0-4DC8-49DF-B11F-30AC94537A90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SDDS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D. Salomoni, F. Giacomini, C. Duma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Febbraio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2017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StoRM2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Lo facciamo?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Allo stato attuale WLCG non prevede alternative a SRM per il tape ai T1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La code base attuale è molto costosa da mantenere ed evolvere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Architettura complessa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Dipendenze vecchie (con rischi di sicurezza)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C’è un potenziale problema di scalabilità e non si può garantire che sia in grado di sopportare i futuri flussi di dati</a:t>
            </a:r>
          </a:p>
          <a:p>
            <a:pPr indent="-228600" lvl="1" marL="914400" rtl="0">
              <a:spcBef>
                <a:spcPts val="0"/>
              </a:spcBef>
            </a:pPr>
            <a:r>
              <a:rPr b="1" lang="it"/>
              <a:t>Precondizioni necessarie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piano condiviso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risorse aggiuntive adeguate per lo sviluppo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2017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Geant4/Uncertainty Quantification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Analisi della qualità del codice di Geant4 e di altri sistemi di software in ambito HEP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Applicazione del metodo al software di ATLAS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Ronchieri (20%)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Euclid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Continua attività 2016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Proposta di estensione ad altri ambiti, con risorse aggiuntive.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 (30%)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LHCb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Continuazione attività, potenzialmente estesa ad altri ambiti dell’online, dipende dalla disponibilità di persone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Il grant giovani di Manzali in CSN5 non è andato a buon fine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Giacomini, Manzali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2017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KM3NeT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Sviluppo di TriDAS in stand-by, in attesa di capire gli sviluppi della parte italiana e di disponibilità di persone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Adozione in BDX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Proposta di maggiore coinvolgimento sulla parte europea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WP su Open Data Access nel progetto europeo KM3NeT 2.0 (per la creazione di una ERIC)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it"/>
              <a:t>software, ad es. algoritmi paralleli di trigger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 (20%), Manzali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it"/>
              <a:t>COSA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it"/>
              <a:t>Benchmark con Geant4 multi-thread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it"/>
              <a:t>Ronchieri (30%)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2017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Strumenti a servizio dello sviluppo software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Progetto ISSS chiuso, ma necessità resta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Collaborazione con SN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Giacomini, Ronchieri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Supervisione stagisti, tirocinanti, laureandi e dottorandi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Al momento laureando magistrale UniBo (su Euclid) e due laureandi UniFe (su VOMS e CHNet)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Giacomini, 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2017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Rappresentanza in CSN5 / partecipazione a TT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Continua attività 2016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Formazione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Scuola di Bertinoro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Corsi C++ (dottorato a Bologna, corso INFN a Frascati ad aprile, scuola di dottorato a Perugia a giugno, ...)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Corso 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Giacomini, Ronchieri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Varie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Organizzazione seminari CNAF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Annual Report CNAF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Personale SD 2017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it"/>
              <a:t>Attività principali</a:t>
            </a:r>
          </a:p>
        </p:txBody>
      </p:sp>
      <p:graphicFrame>
        <p:nvGraphicFramePr>
          <p:cNvPr id="140" name="Shape 140"/>
          <p:cNvGraphicFramePr/>
          <p:nvPr/>
        </p:nvGraphicFramePr>
        <p:xfrm>
          <a:off x="466137" y="189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{77C6B5A0-4DC8-49DF-B11F-30AC94537A90}</a:tableStyleId>
              </a:tblPr>
              <a:tblGrid>
                <a:gridCol w="1086625"/>
                <a:gridCol w="2414525"/>
                <a:gridCol w="770325"/>
                <a:gridCol w="893175"/>
                <a:gridCol w="1236450"/>
                <a:gridCol w="1445200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MW (</a:t>
                      </a:r>
                      <a:r>
                        <a:rPr b="1" lang="it">
                          <a:solidFill>
                            <a:schemeClr val="lt1"/>
                          </a:solidFill>
                        </a:rPr>
                        <a:t>VOMS, IAM, Argus, StoRM, CI&amp;D)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UQ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Euclid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KM3NeT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COSA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Caberletti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75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Ceccanti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100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Giacomini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30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Ronchieri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30</a:t>
                      </a: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Vianello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100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>
                          <a:solidFill>
                            <a:schemeClr val="lt1"/>
                          </a:solidFill>
                        </a:rPr>
                        <a:t>Manzali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it"/>
                        <a:t>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Gestione Serv. Generali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gestione infrastr. hardware SDDS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aprox. 118 Interventi (112 chiusi, 6 open)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Michelotto, Panella, Zizzi et al.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Cloud@CNAF &amp; IGI Portal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gestione operativa dell’infrastr. Cloud - manutenzione e aggiornamenti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vecchi e nuovi utenti e progetti  - EEE, OCP, INDIGO, BioPhys, HARMONY, MuseiD (ICCU)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aprox. 150 interventi (122 chiusi, 28 open)</a:t>
            </a:r>
          </a:p>
          <a:p>
            <a:pPr indent="45720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100"/>
              <a:t>Duma, Michelotto, Panella, Bucchi, Zizzi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Grid@CNAF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NGI_IT &amp; IGI_Bologna - gestione operativa dei servizi centrali e locali, turni grid (Michelotto)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NGI_IT = Duma, Michelotto, Traldi (PD)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Data Housing &amp; Dynamic Farm &amp; Security Assessment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Vincenzo Ciaschini, in collaborazione con T1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BEBOP – Provisioning, Monitoring, Logging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Michelotto. in collaborazione con T1 &amp; S.I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Supporto Utenti – CMS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Taneja, in colalborazione con SupportoUtenti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it"/>
              <a:t>INFN-CC – Corporate Cloud @CNAF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it" sz="1400"/>
              <a:t>collab. locale con Rete, S.N. &amp; nazionale con BA,  LNF e personale   LNGS, LNS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it" sz="1400"/>
              <a:t>definizione architetturale dettagliata fino al livello del unico servizio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it" sz="1400"/>
              <a:t>fondi approvati per l’acquisto risorse hardware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it" sz="1400"/>
              <a:t>Duma, Michelotto, Panella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OCP (finisce Giugno 2017)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coordinamento 2 WP: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	1. Analisi soluzioni e singerie con progetti esistenti</a:t>
            </a:r>
          </a:p>
          <a:p>
            <a:pPr indent="38735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2. Metodi e strumenti per gestione cloud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sviluppo strumenti per deploy automatico IaaS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sviluppo console monitoraggio SaaS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validazione soluzioni OCP – testbed regionali &amp; attività di supporto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Duma, Bucchi, Costantini, Zizzi et all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Situazione del personale SDDS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72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SD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3 staff: Giacomini, Ronchieri, Ceccanti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TD: Vianello (1/2019), Caberletti (</a:t>
            </a:r>
            <a:r>
              <a:rPr lang="it">
                <a:solidFill>
                  <a:srgbClr val="FF0000"/>
                </a:solidFill>
              </a:rPr>
              <a:t>9</a:t>
            </a:r>
            <a:r>
              <a:rPr lang="it">
                <a:solidFill>
                  <a:srgbClr val="FF0000"/>
                </a:solidFill>
              </a:rPr>
              <a:t>/2017</a:t>
            </a:r>
            <a:r>
              <a:rPr lang="it"/>
              <a:t>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A/R UniFe co-finanziato: Manzali (</a:t>
            </a:r>
            <a:r>
              <a:rPr lang="it">
                <a:solidFill>
                  <a:srgbClr val="FF0000"/>
                </a:solidFill>
              </a:rPr>
              <a:t>7</a:t>
            </a:r>
            <a:r>
              <a:rPr lang="it">
                <a:solidFill>
                  <a:srgbClr val="FF0000"/>
                </a:solidFill>
              </a:rPr>
              <a:t>/2017</a:t>
            </a:r>
            <a:r>
              <a:rPr lang="it"/>
              <a:t>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DS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1 staff: Ciaschini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TD: Duma (</a:t>
            </a:r>
            <a:r>
              <a:rPr lang="it">
                <a:solidFill>
                  <a:srgbClr val="FF0000"/>
                </a:solidFill>
              </a:rPr>
              <a:t>12/2017</a:t>
            </a:r>
            <a:r>
              <a:rPr lang="it"/>
              <a:t>), Costantini (9/2018), Panella (</a:t>
            </a:r>
            <a:r>
              <a:rPr lang="it">
                <a:solidFill>
                  <a:srgbClr val="FF0000"/>
                </a:solidFill>
              </a:rPr>
              <a:t>3/2017</a:t>
            </a:r>
            <a:r>
              <a:rPr lang="it"/>
              <a:t>), Michelotto (</a:t>
            </a:r>
            <a:r>
              <a:rPr lang="it">
                <a:solidFill>
                  <a:srgbClr val="FF0000"/>
                </a:solidFill>
              </a:rPr>
              <a:t>9/2017</a:t>
            </a:r>
            <a:r>
              <a:rPr lang="it"/>
              <a:t>), Taneja (</a:t>
            </a:r>
            <a:r>
              <a:rPr lang="it">
                <a:solidFill>
                  <a:srgbClr val="FF0000"/>
                </a:solidFill>
              </a:rPr>
              <a:t>9/2017</a:t>
            </a:r>
            <a:r>
              <a:rPr lang="it"/>
              <a:t>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SD+DS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1 staff: Salomoni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400"/>
              <a:t>Considerazione generale: </a:t>
            </a:r>
            <a:r>
              <a:rPr lang="it" sz="1400"/>
              <a:t>abbiamo bisogno di un </a:t>
            </a:r>
            <a:r>
              <a:rPr i="1" lang="it" sz="1400"/>
              <a:t>buffer</a:t>
            </a:r>
            <a:r>
              <a:rPr lang="it" sz="1400"/>
              <a:t> di persone che non siano allocate al 100% sui progetti in corso. E’ assolutamente urgente e indispensabile costruire canali di promozione che non siano estemporanei → attività di comunicazione, insegnamento, formazione strutturate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INDIGO – DC (finisce Sett. 2017)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coordinamento Software Maintenace &amp; Release (WP3.2)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deployment &amp; test soluzioni</a:t>
            </a:r>
          </a:p>
          <a:p>
            <a:pPr indent="38735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OneData – “DataHub”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	soluzioni PaaS  - parte del INDIGO Preview testbed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	batch-system on-demand - HTCondor / Mesos, Marathon &amp; Calico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gestione servizi collaborativi (OpenProject, OwnCloud, Web, Agenda, … - Michelotto)</a:t>
            </a:r>
          </a:p>
          <a:p>
            <a:pPr indent="3873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Partition Director (Taneja + DalPra)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it" sz="1100"/>
              <a:t>  		Duma, Michelotto  &amp; Bucchi, Costantini, Panella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Attività DS – 2016/2017</a:t>
            </a:r>
            <a:r>
              <a:rPr lang="it" sz="11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it"/>
              <a:t>BioPhys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/>
              <a:t>  		</a:t>
            </a:r>
            <a:r>
              <a:rPr lang="it" sz="1400"/>
              <a:t>in collaborazione con TTLAB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 sz="1400"/>
              <a:t>HARMONY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400"/>
              <a:t>	in collaborazione con TTLAB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Attività DS – 2016</a:t>
            </a:r>
            <a:r>
              <a:rPr lang="it" sz="11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it"/>
              <a:t>Formazione 2016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/>
              <a:t>  		</a:t>
            </a:r>
            <a:r>
              <a:rPr lang="it" sz="1400"/>
              <a:t>OpenStack Cloud Admin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1400"/>
              <a:t>  		INDIGO MidnightBlue tutorial Day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DS - 2017 (in aggiunta)</a:t>
            </a:r>
            <a:r>
              <a:rPr lang="it" sz="1100"/>
              <a:t> 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b="1" lang="it" sz="1400"/>
              <a:t>EOSCpilot</a:t>
            </a:r>
            <a:r>
              <a:rPr lang="it" sz="1400"/>
              <a:t>; 2017 – 2018 (24m)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lang="it" sz="1100"/>
              <a:t>First step towards the development of the European Open Science Cloud. It will: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lang="it" sz="1100"/>
              <a:t>Design and trial a stakeholder-driven governance framework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lang="it" sz="1100"/>
              <a:t>Contribute to the development of European open science policy and best practice;ù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b="1" lang="it" sz="1100"/>
              <a:t>Develop demonstrators of integrated services and infrastructures in a number of scientific   domains, showcasing interoperability and its benefits;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lang="it" sz="1100"/>
              <a:t>Engage with a broad range of stakeholders, crossing borders and communities, to build trust and skills</a:t>
            </a:r>
          </a:p>
          <a:p>
            <a:pPr indent="-298450" lvl="0" marL="9144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b="1" lang="it" sz="1100"/>
              <a:t>Coordinamento WP6.3 – Interoperability Pilots</a:t>
            </a:r>
          </a:p>
          <a:p>
            <a:pPr indent="-298450" lvl="1" marL="137160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-"/>
            </a:pPr>
            <a:r>
              <a:rPr lang="it" sz="1100"/>
              <a:t>service implementation, integration, validation, provisioning for Science Demonstrators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1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b="1" lang="it" sz="1400"/>
              <a:t>Proposte nuovi progetti </a:t>
            </a:r>
            <a:r>
              <a:rPr lang="it" sz="1400"/>
              <a:t>– EINFRA-12, EINFRA21-Data, EINFRA21-Compute – eventuale inizio da 2018</a:t>
            </a:r>
          </a:p>
          <a:p>
            <a:pPr indent="-317500" lvl="1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it"/>
              <a:t>(Nota a latere: dobbiamo definire un responsabile globale INFN per EINFRA21-Compute)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Personale DS 2017 – attività principali</a:t>
            </a:r>
            <a:r>
              <a:rPr lang="it" sz="1100"/>
              <a:t> 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4206900"/>
            <a:ext cx="8520600" cy="66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(*) – contratti fino a 09/2017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(**) – finisce il 09/2017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(***) – finisce il 06/2017</a:t>
            </a:r>
          </a:p>
        </p:txBody>
      </p:sp>
      <p:graphicFrame>
        <p:nvGraphicFramePr>
          <p:cNvPr id="195" name="Shape 195"/>
          <p:cNvGraphicFramePr/>
          <p:nvPr/>
        </p:nvGraphicFramePr>
        <p:xfrm>
          <a:off x="430187" y="112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{77C6B5A0-4DC8-49DF-B11F-30AC94537A90}</a:tableStyleId>
              </a:tblPr>
              <a:tblGrid>
                <a:gridCol w="965825"/>
                <a:gridCol w="1621975"/>
                <a:gridCol w="1093650"/>
                <a:gridCol w="709525"/>
                <a:gridCol w="857250"/>
                <a:gridCol w="722925"/>
                <a:gridCol w="1203350"/>
              </a:tblGrid>
              <a:tr h="615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Gestione Servizi Gen.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(Grid, Cloud)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INDIGO-DC**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OCP***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INFN-CC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EOSC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Collab. T1, altre UF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449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Ciaschini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90</a:t>
                      </a:r>
                    </a:p>
                  </a:txBody>
                  <a:tcPr marT="91425" marB="91425" marR="91425" marL="91425"/>
                </a:tc>
              </a:tr>
              <a:tr h="326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Costantini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35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</a:t>
                      </a:r>
                    </a:p>
                  </a:txBody>
                  <a:tcPr marT="91425" marB="91425" marR="91425" marL="91425"/>
                </a:tc>
              </a:tr>
              <a:tr h="449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Duma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30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5</a:t>
                      </a:r>
                    </a:p>
                  </a:txBody>
                  <a:tcPr marT="91425" marB="91425" marR="91425" marL="91425"/>
                </a:tc>
              </a:tr>
              <a:tr h="449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Michelotto*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15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</a:tr>
              <a:tr h="326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Panella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50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10</a:t>
                      </a:r>
                    </a:p>
                  </a:txBody>
                  <a:tcPr marT="91425" marB="91425" marR="91425" marL="91425"/>
                </a:tc>
              </a:tr>
              <a:tr h="3265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it" sz="1100">
                          <a:solidFill>
                            <a:schemeClr val="lt1"/>
                          </a:solidFill>
                        </a:rPr>
                        <a:t>Taneja*</a:t>
                      </a: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20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t" sz="1100"/>
                        <a:t> 45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Sviluppo Progetti e Relazioni Esterne</a:t>
            </a:r>
          </a:p>
        </p:txBody>
      </p:sp>
      <p:sp>
        <p:nvSpPr>
          <p:cNvPr id="201" name="Shape 20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D. Salomoni, C. Vistoli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Febbraio 2017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Struttura generale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L’organigramma del CNAF, con le due UF PETT e SDDS, resta inalterato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Dal punto di vista organizzativo, proponiamo una collaborazione più forte tra queste due UF secondo lo schema che segue.</a:t>
            </a:r>
          </a:p>
          <a:p>
            <a:pPr indent="-228600" lvl="0" marL="457200">
              <a:spcBef>
                <a:spcPts val="0"/>
              </a:spcBef>
            </a:pPr>
            <a:r>
              <a:rPr lang="it"/>
              <a:t>L’obiettivo è di realizzare un legame più diretto ed efficace nei settori di scouting e ricerca tecnologica, formazione, definizione progetti, exploitation, definizione e implementazione soluzioni tecniche, supporto.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Struttura generale</a:t>
            </a:r>
          </a:p>
        </p:txBody>
      </p:sp>
      <p:sp>
        <p:nvSpPr>
          <p:cNvPr id="213" name="Shape 213"/>
          <p:cNvSpPr/>
          <p:nvPr/>
        </p:nvSpPr>
        <p:spPr>
          <a:xfrm>
            <a:off x="3022800" y="1461125"/>
            <a:ext cx="34032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/>
              <a:t>Pianificazione Progetti e Relazioni</a:t>
            </a:r>
          </a:p>
        </p:txBody>
      </p:sp>
      <p:sp>
        <p:nvSpPr>
          <p:cNvPr id="214" name="Shape 214"/>
          <p:cNvSpPr/>
          <p:nvPr/>
        </p:nvSpPr>
        <p:spPr>
          <a:xfrm>
            <a:off x="4647450" y="2528650"/>
            <a:ext cx="1250400" cy="48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000"/>
              <a:t>Software acquistato da INFN (SW)</a:t>
            </a:r>
          </a:p>
        </p:txBody>
      </p:sp>
      <p:sp>
        <p:nvSpPr>
          <p:cNvPr id="215" name="Shape 215"/>
          <p:cNvSpPr/>
          <p:nvPr/>
        </p:nvSpPr>
        <p:spPr>
          <a:xfrm>
            <a:off x="1833200" y="2528650"/>
            <a:ext cx="1250400" cy="48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000"/>
              <a:t>Ricerca industriale e altre scienze (RIS)</a:t>
            </a:r>
          </a:p>
        </p:txBody>
      </p:sp>
      <p:sp>
        <p:nvSpPr>
          <p:cNvPr id="216" name="Shape 216"/>
          <p:cNvSpPr/>
          <p:nvPr/>
        </p:nvSpPr>
        <p:spPr>
          <a:xfrm>
            <a:off x="6054575" y="2489450"/>
            <a:ext cx="1250400" cy="48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000"/>
              <a:t>Software per gli esperimenti INFN (SD)</a:t>
            </a:r>
          </a:p>
        </p:txBody>
      </p:sp>
      <p:sp>
        <p:nvSpPr>
          <p:cNvPr id="217" name="Shape 217"/>
          <p:cNvSpPr/>
          <p:nvPr/>
        </p:nvSpPr>
        <p:spPr>
          <a:xfrm>
            <a:off x="3240325" y="2528650"/>
            <a:ext cx="1250400" cy="48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000"/>
              <a:t>Technology tracking e CSN5 (RD)</a:t>
            </a:r>
          </a:p>
        </p:txBody>
      </p:sp>
      <p:sp>
        <p:nvSpPr>
          <p:cNvPr id="218" name="Shape 218"/>
          <p:cNvSpPr/>
          <p:nvPr/>
        </p:nvSpPr>
        <p:spPr>
          <a:xfrm>
            <a:off x="1868750" y="3078350"/>
            <a:ext cx="5436300" cy="29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/>
              <a:t>e-infra (middleware, integrazione, supporto) (DS) </a:t>
            </a:r>
          </a:p>
        </p:txBody>
      </p:sp>
      <p:sp>
        <p:nvSpPr>
          <p:cNvPr id="219" name="Shape 219"/>
          <p:cNvSpPr/>
          <p:nvPr/>
        </p:nvSpPr>
        <p:spPr>
          <a:xfrm>
            <a:off x="1868750" y="3511875"/>
            <a:ext cx="5436300" cy="291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/>
              <a:t>Risorse hardware (data center CNAF, esterne)</a:t>
            </a:r>
          </a:p>
        </p:txBody>
      </p:sp>
      <p:sp>
        <p:nvSpPr>
          <p:cNvPr id="220" name="Shape 220"/>
          <p:cNvSpPr/>
          <p:nvPr/>
        </p:nvSpPr>
        <p:spPr>
          <a:xfrm>
            <a:off x="5254100" y="2211350"/>
            <a:ext cx="1478100" cy="177600"/>
          </a:xfrm>
          <a:prstGeom prst="bracePair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000">
                <a:solidFill>
                  <a:srgbClr val="0000FF"/>
                </a:solidFill>
              </a:rPr>
              <a:t>Rilevanza INFN</a:t>
            </a:r>
          </a:p>
        </p:txBody>
      </p:sp>
      <p:sp>
        <p:nvSpPr>
          <p:cNvPr id="221" name="Shape 221"/>
          <p:cNvSpPr/>
          <p:nvPr/>
        </p:nvSpPr>
        <p:spPr>
          <a:xfrm>
            <a:off x="2324555" y="2192444"/>
            <a:ext cx="1740000" cy="177600"/>
          </a:xfrm>
          <a:prstGeom prst="bracePair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000">
                <a:solidFill>
                  <a:srgbClr val="0000FF"/>
                </a:solidFill>
              </a:rPr>
              <a:t>Rilevanza non solo INFN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Pianificazione progetti e relazioni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/>
              <a:t>Obiettivi: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Scouting di nuovi progetti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Gestione uniforme dei progetti approvati (anche amministrativa, in collaborazione con amministrazione sezione Bologna)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Assunzioni e gestione del personale temporaneo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Sviluppo di collaborazioni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Collegamento con industria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Erogazione formazione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Pianificazione progetti e relazioni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it"/>
              <a:t>Aree di attività in corso di pianificazione: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Industria 4.0 regionale, Cluster Fabbrica Intelligente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Associazioni regionali ASTER (“Modello Fraunhofer”)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Smart cities → SC&amp;SC (con Università di Camerino), relazioni OCP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Tavolo big-data E-R (possibile formazione JRU) e Alta Formazione Regionale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Agenda digitale E-R e rapporti con Team Italia Digitale (OCP + INDIGO)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Collegamenti con Università (UniBo [DISI, DEI, ARCES, Cesena], UniFe, UniUd)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Definizione di tesi, tirocini, borse di studio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Progetti europei H2020 → EINFRA-12, EINFRA-21, ICT16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Altri progetti europei (non H2020) → Innovative Medicine Initiative (es. HARMONY)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Progetti nazionali → ESA, ASI, MISE+MIUR (Cluster tecnologici nazionali, es. Beni Culturali), POR-FESR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Progetti INFN di CSN5 o technology tracking (es. con CERN/OpenLab, Quantum Computing)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Dottorato residenziale su big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Obiettivi 2017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Mantenere lo stesso livello di partecipazione su progetti europei (H2020) del 2016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Definire nuovi progetti H2020 (ad es. EINFRA-12, EINFRA-21, ICT16)</a:t>
            </a:r>
          </a:p>
          <a:p>
            <a:pPr indent="-228600" lvl="1" marL="914400">
              <a:spcBef>
                <a:spcPts val="0"/>
              </a:spcBef>
            </a:pPr>
            <a:r>
              <a:rPr lang="it"/>
              <a:t>Anche per questo diventa urgente espandere le infrastrutture come Cloud@CNAF</a:t>
            </a:r>
          </a:p>
          <a:p>
            <a:pPr indent="-228600" lvl="0" marL="457200">
              <a:spcBef>
                <a:spcPts val="0"/>
              </a:spcBef>
            </a:pPr>
            <a:r>
              <a:rPr lang="it"/>
              <a:t>Consolidare relazioni a livello regionale</a:t>
            </a:r>
          </a:p>
          <a:p>
            <a:pPr indent="-228600" lvl="0" marL="457200">
              <a:spcBef>
                <a:spcPts val="0"/>
              </a:spcBef>
            </a:pPr>
            <a:r>
              <a:rPr lang="it"/>
              <a:t>Sviluppare attività con industria</a:t>
            </a:r>
          </a:p>
          <a:p>
            <a:pPr indent="-228600" lvl="0" marL="457200">
              <a:spcBef>
                <a:spcPts val="0"/>
              </a:spcBef>
            </a:pPr>
            <a:r>
              <a:rPr lang="it"/>
              <a:t>Sviluppare attività con altre scienze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Incrementare il numero di studenti / assegnisti / borsisti coinvolti nelle attività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COSA → </a:t>
            </a:r>
            <a:r>
              <a:rPr b="1" lang="it" sz="1200"/>
              <a:t>RD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EOSCPilot (INFRADEV-4) → </a:t>
            </a:r>
            <a:r>
              <a:rPr b="1" lang="it" sz="1200"/>
              <a:t>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INDIGO → </a:t>
            </a:r>
            <a:r>
              <a:rPr b="1" lang="it" sz="1200"/>
              <a:t>SD,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OCP → </a:t>
            </a:r>
            <a:r>
              <a:rPr b="1" lang="it" sz="1200"/>
              <a:t>RIS,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OpenNext → </a:t>
            </a:r>
            <a:r>
              <a:rPr b="1" lang="it" sz="1200"/>
              <a:t>RD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Corporate Cloud INFN → </a:t>
            </a:r>
            <a:r>
              <a:rPr b="1" lang="it" sz="1200"/>
              <a:t>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Biofisici: piattaforma big-data, utilizzo Cloud computing, SoC, HPC → </a:t>
            </a:r>
            <a:r>
              <a:rPr b="1" lang="it" sz="1200"/>
              <a:t>RIS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HARMONY (compresa certificazione ISO27001) → </a:t>
            </a:r>
            <a:r>
              <a:rPr b="1" lang="it" sz="1200"/>
              <a:t>RIS,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T-HPC → </a:t>
            </a:r>
            <a:r>
              <a:rPr b="1" lang="it" sz="1200"/>
              <a:t>RIS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Alta formazione E-R → </a:t>
            </a:r>
            <a:r>
              <a:rPr b="1" lang="it" sz="1200"/>
              <a:t>RIS, SD,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FiloBlu (con Regione Marche e Regione Lazio) - ancora da approvare → </a:t>
            </a:r>
            <a:r>
              <a:rPr b="1" lang="it" sz="1200"/>
              <a:t>RIS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EEE (attuale e premiale in fase di valutazione) → </a:t>
            </a:r>
            <a:r>
              <a:rPr b="1" lang="it" sz="1200"/>
              <a:t>RIS,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Opus Facere (Formazione con Fondazione Golinelli) → </a:t>
            </a:r>
            <a:r>
              <a:rPr b="1" lang="it" sz="1200"/>
              <a:t>RIS, RD, SW, SD,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Notte dei Ricercatori → </a:t>
            </a:r>
            <a:r>
              <a:rPr b="1" lang="it" sz="1200"/>
              <a:t>RIS, RD, SW, SD, DS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Attività SD con esperimenti (vedi dopo) → </a:t>
            </a:r>
            <a:r>
              <a:rPr b="1" lang="it" sz="1200"/>
              <a:t>SD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it" sz="1200"/>
              <a:t>Software centralizzato - da sviluppare → </a:t>
            </a:r>
            <a:r>
              <a:rPr b="1" lang="it" sz="1200"/>
              <a:t>SW</a:t>
            </a:r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Progetti / attività in corso</a:t>
            </a:r>
          </a:p>
        </p:txBody>
      </p:sp>
      <p:sp>
        <p:nvSpPr>
          <p:cNvPr id="240" name="Shape 240"/>
          <p:cNvSpPr/>
          <p:nvPr/>
        </p:nvSpPr>
        <p:spPr>
          <a:xfrm>
            <a:off x="6842100" y="1797750"/>
            <a:ext cx="1990200" cy="179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292100" lvl="0" marL="457200" rtl="0">
              <a:spcBef>
                <a:spcPts val="0"/>
              </a:spcBef>
              <a:buSzPct val="100000"/>
              <a:buChar char="●"/>
            </a:pPr>
            <a:r>
              <a:rPr lang="it" sz="1000"/>
              <a:t>RIS = Ricerca Industriale e altre Scienze</a:t>
            </a:r>
          </a:p>
          <a:p>
            <a:pPr indent="-292100" lvl="0" marL="457200" rtl="0">
              <a:spcBef>
                <a:spcPts val="0"/>
              </a:spcBef>
              <a:buSzPct val="100000"/>
              <a:buChar char="●"/>
            </a:pPr>
            <a:r>
              <a:rPr lang="it" sz="1000"/>
              <a:t>RD = Technology tracking</a:t>
            </a:r>
          </a:p>
          <a:p>
            <a:pPr indent="-292100" lvl="0" marL="457200" rtl="0">
              <a:spcBef>
                <a:spcPts val="0"/>
              </a:spcBef>
              <a:buSzPct val="100000"/>
              <a:buChar char="●"/>
            </a:pPr>
            <a:r>
              <a:rPr lang="it" sz="1000"/>
              <a:t>SW = Software acquistato da INFN</a:t>
            </a:r>
          </a:p>
          <a:p>
            <a:pPr indent="-292100" lvl="0" marL="457200" rtl="0">
              <a:spcBef>
                <a:spcPts val="0"/>
              </a:spcBef>
              <a:buSzPct val="100000"/>
              <a:buChar char="●"/>
            </a:pPr>
            <a:r>
              <a:rPr lang="it" sz="1000"/>
              <a:t>SD = Sviluppo software per INFN</a:t>
            </a:r>
          </a:p>
          <a:p>
            <a:pPr indent="-292100" lvl="0" marL="457200">
              <a:spcBef>
                <a:spcPts val="0"/>
              </a:spcBef>
              <a:buSzPct val="100000"/>
              <a:buChar char="●"/>
            </a:pPr>
            <a:r>
              <a:rPr lang="it" sz="1000"/>
              <a:t>DS = Sistemi distribuiti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Relazioni e modalità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11700" y="1076275"/>
            <a:ext cx="8520600" cy="37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400"/>
              <a:t>Input/Output: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C3S, CCR, CNAF, TTLab, CNTT, CSN5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Università, Consorzi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MIUR, MISE, Regione E-R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EC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Industria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400"/>
              <a:t>Modalità operative: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b="1" lang="it" sz="1400"/>
              <a:t>Costituzione di un Technical Board</a:t>
            </a:r>
            <a:r>
              <a:rPr lang="it" sz="1400"/>
              <a:t> con un rappresentante per area (RIS, SD, etc.), con riunione quindicinale oppure su richiesta per aggiornamento attività aree e definizione attività congiunte.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Costituzione di TF a termine inter-area ove necessario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it" sz="1400"/>
              <a:t>Proponiamo la organizzazione di</a:t>
            </a:r>
            <a:r>
              <a:rPr lang="it" sz="1400"/>
              <a:t> riunioni periodiche di strategia con altre UF e reparti CNAF (con possibili follow-up tecnici ove necessario)</a:t>
            </a:r>
          </a:p>
          <a:p>
            <a:pPr indent="-304800" lvl="1" marL="914400" rtl="0">
              <a:spcBef>
                <a:spcPts val="0"/>
              </a:spcBef>
              <a:buSzPct val="100000"/>
            </a:pPr>
            <a:r>
              <a:rPr lang="it" sz="1200"/>
              <a:t>Pensiamo che il solo CdC non sia sufficiente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Responsabilità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Queste persone partecipano di default al Technical Board quindicinale: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Pianificazione progetti e relazioni: Salomoni, Vistoli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Ricerca industriale e altre scienze: Martelli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Technology</a:t>
            </a:r>
            <a:r>
              <a:rPr lang="it"/>
              <a:t> tracking: Giacomini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Software acquistato da INFN: Ronchieri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Sviluppo software per INFN: Giacomini</a:t>
            </a:r>
          </a:p>
          <a:p>
            <a:pPr indent="-228600" lvl="0" marL="457200">
              <a:spcBef>
                <a:spcPts val="0"/>
              </a:spcBef>
            </a:pPr>
            <a:r>
              <a:rPr lang="it"/>
              <a:t>Sistemi distribuiti, middleware: Duma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Tracciamento delle attività dello sviluppo progetti e relazioni esterne con meeting periodici </a:t>
            </a:r>
            <a:r>
              <a:rPr i="1" lang="it"/>
              <a:t>focalizzati</a:t>
            </a:r>
            <a:r>
              <a:rPr lang="it"/>
              <a:t> che coinvolgono tutto il CNAF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Molta maggiore attenzione sulla </a:t>
            </a:r>
            <a:r>
              <a:rPr i="1" lang="it"/>
              <a:t>comunicazione</a:t>
            </a:r>
            <a:r>
              <a:rPr lang="it"/>
              <a:t>, interna ed esterna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Ad esempio, definizione di un portafoglio di servizi consistente per tutte le tipologie di utenti e di attività, con attività di promozione</a:t>
            </a:r>
          </a:p>
          <a:p>
            <a:pPr indent="-228600" lvl="1" marL="914400">
              <a:spcBef>
                <a:spcPts val="0"/>
              </a:spcBef>
            </a:pPr>
            <a:r>
              <a:rPr lang="it"/>
              <a:t>Questo implica anche una maggiore sinergia globale (dentro il CNAF, dentro l’INFN)</a:t>
            </a:r>
          </a:p>
        </p:txBody>
      </p:sp>
      <p:sp>
        <p:nvSpPr>
          <p:cNvPr id="258" name="Shape 2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Evoluzione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2016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IAM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Il “VOMS” di INDIGO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Progettazione, sviluppo e promozione del prodotto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VOMS/VOMS-Admin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 e mantenimento, soprattutto per il deployment del CERN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Porting di VOMS a OpenSSL 1.1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Argus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Supporto, mantenimento e sviluppo testsuite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Release su CentOS 7 contenente numerosi bug fix e miglioramenti vari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Attività SD 2016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StoRM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 e mantenimento (anno tranquillo)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Nessuno sviluppo significativo su StoRM2 per mancanza di effort disponibile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MW continuous integration and deployment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Infrastruttura basata su Cloud@CNAF e Kubernetes in supporto allo sviluppo e al testing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Technology scouting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2016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Geant4/Uncertainty Quantification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Analisi dei dati ottenuti da calcolo di metriche sulla code base di Geant4 al variare della versione allo scopo di identificare aree critiche nel codice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Interesse da parte della QA di ATLAS per applicare la stessa analisi al loro software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Euclid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 per la gestione del software relativo alla Instrument Control Unit dello strumento NISP (continuous integration, quality assurance, riproducibilità dei build, …); sviluppo di software per l’infrastruttura di validazione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LHCb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Partecipazione a sviluppo software di un sistema di event building senza trigger hardware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Misure di scalabilità su vari cluster (incluso Marconi@CINECA) dimostrano la percorribilità dell’approccio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2016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KM3NeT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Sviluppo e deployment del software di Trigger e Data Acquisition (TriDAS) per la parte italiana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Test preliminari per il suo utilizzo anche in BDX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Strumenti a servizio dello sviluppo software (progetto ISSS)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Attività residuale: supporto per l’uso di Jira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Installazione di una registry privata docker (insieme a SN)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Rappresentanza in CSN5 / partecipazione a TT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Partecipazione a gruppo di lavoro su come rendere più efficace l’acquisizione di licenze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Referee di progetti di commissione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Redazione di una policy generale INFN su come licenziare software sviluppato nell’ente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Partecipazione all’Agenda Digitale dell’Emilia Romagna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2016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Formazione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Corsi/seminari C++ (CNAF, dottorato UniBo, Bertinoro)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INDIGO Tutorial Days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Supervisione stagisti, tirocinanti, laureandi e dottorandi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2 stagisti ITCS Salvemini, 1 tirocinante/laureando magistrale UniBo (su Euclid), 2 tirocinanti/laureandi UniFe (su VOMS e CHNet), 2 dottorati UniFe (su LHCb e TriDAS)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Varie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 a gruppo BioFisica di UniBo per utilizzo Cloud@CNAF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Organizzazione seminari CNAF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Annual Report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Attività SD </a:t>
            </a:r>
            <a:r>
              <a:rPr b="1" lang="it"/>
              <a:t>2017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it"/>
              <a:t>VOMS/VOMS-Admin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Supporto, mantenimento e ristrutturazione della code base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Integrazione con sistemi di autenticazione federata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</a:pPr>
            <a:r>
              <a:rPr lang="it"/>
              <a:t>IAM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Piano di lavoro di INDIGO - con exploitation plan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Argus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 e mantenimento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StoRM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Supporto, mantenimento ed evoluzione dei componenti WebDAV e CDMI-Plugin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StoRM2? prossima slide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MW continuous integration and deployment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it"/>
              <a:t>Supporto, mantenimento ed evoluzione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it"/>
              <a:t>Ceccanti, Vianello, Caberletti, Giacomini (20%), Ronchieri (20%)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