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2" r:id="rId4"/>
    <p:sldId id="294" r:id="rId5"/>
    <p:sldId id="293" r:id="rId6"/>
    <p:sldId id="257" r:id="rId7"/>
    <p:sldId id="283" r:id="rId8"/>
    <p:sldId id="290" r:id="rId9"/>
    <p:sldId id="291" r:id="rId10"/>
    <p:sldId id="296" r:id="rId11"/>
    <p:sldId id="295" r:id="rId12"/>
    <p:sldId id="297" r:id="rId13"/>
    <p:sldId id="281" r:id="rId14"/>
    <p:sldId id="276" r:id="rId15"/>
    <p:sldId id="277" r:id="rId16"/>
    <p:sldId id="259" r:id="rId17"/>
    <p:sldId id="265" r:id="rId18"/>
    <p:sldId id="289" r:id="rId19"/>
    <p:sldId id="267" r:id="rId20"/>
    <p:sldId id="280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3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5155D-85F1-8F4C-A3BE-2C2A4A998578}" type="datetimeFigureOut">
              <a:rPr lang="en-US" smtClean="0"/>
              <a:t>24/06/14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36036-BA18-A048-BB2E-705A782C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47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4EF1-1E22-614E-A4A7-CC27823A0E1F}" type="datetimeFigureOut">
              <a:rPr lang="en-US" smtClean="0"/>
              <a:t>24/06/14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6B98C-1A39-E14B-9F88-D3FCA8761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0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79AB6-842B-E54D-B2FB-F930AD3977F4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DB93B-FFCB-4549-A486-8FEE8B4769FB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177F2-9B3D-CB4D-BC44-29C8E6BDD68F}" type="slidenum">
              <a:rPr lang="en-US"/>
              <a:pPr/>
              <a:t>9</a:t>
            </a:fld>
            <a:endParaRPr 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04569-731F-C449-A770-9369366BFF22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572D2-EA6E-F64E-805A-A733AC1D9039}" type="slidenum">
              <a:rPr lang="en-US"/>
              <a:pPr/>
              <a:t>11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3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9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23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6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4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9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8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3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-fair_1"/>
          <p:cNvPicPr>
            <a:picLocks noChangeAspect="1" noChangeArrowheads="1"/>
          </p:cNvPicPr>
          <p:nvPr userDrawn="1"/>
        </p:nvPicPr>
        <p:blipFill rotWithShape="1">
          <a:blip r:embed="rId13"/>
          <a:srcRect b="10711"/>
          <a:stretch/>
        </p:blipFill>
        <p:spPr bwMode="auto">
          <a:xfrm>
            <a:off x="579" y="2694"/>
            <a:ext cx="9144000" cy="6123469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0" y="6531051"/>
            <a:ext cx="9144000" cy="15118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63" y="6493638"/>
            <a:ext cx="2333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24/6/2014 Bologna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79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9464" y="6527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C953629-B6A4-9D41-9B1F-ADF6FE6A14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454673" y="6284472"/>
            <a:ext cx="1992099" cy="490683"/>
            <a:chOff x="6545393" y="5775295"/>
            <a:chExt cx="1992099" cy="490683"/>
          </a:xfrm>
        </p:grpSpPr>
        <p:sp>
          <p:nvSpPr>
            <p:cNvPr id="9" name="Rectangle 8"/>
            <p:cNvSpPr/>
            <p:nvPr userDrawn="1"/>
          </p:nvSpPr>
          <p:spPr>
            <a:xfrm>
              <a:off x="6545393" y="5786304"/>
              <a:ext cx="1992099" cy="4686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_FAIR@GSI_colour_@bw_t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394" y="5775295"/>
              <a:ext cx="1992098" cy="490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64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F10D1-5418-6C43-8922-4F6125F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8028"/>
            <a:ext cx="7772400" cy="1470025"/>
          </a:xfrm>
        </p:spPr>
        <p:txBody>
          <a:bodyPr/>
          <a:lstStyle/>
          <a:p>
            <a:r>
              <a:rPr lang="en-US" dirty="0" smtClean="0"/>
              <a:t>Space charge dominated beam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G. Franchetti, GSI</a:t>
            </a:r>
          </a:p>
          <a:p>
            <a:r>
              <a:rPr lang="en-US" sz="2800" b="1" dirty="0" smtClean="0"/>
              <a:t>Performance </a:t>
            </a:r>
            <a:r>
              <a:rPr lang="en-US" sz="2800" b="1" dirty="0"/>
              <a:t>Computing at CNAF: Accelerators and Plasma Physics</a:t>
            </a:r>
          </a:p>
          <a:p>
            <a:endParaRPr lang="en-US" sz="2800" dirty="0" smtClean="0"/>
          </a:p>
          <a:p>
            <a:r>
              <a:rPr lang="en-US" sz="2800" dirty="0" smtClean="0"/>
              <a:t>Bologna, 24-6-2014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Franchetti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D770-C42C-2942-BDFD-F5628BA07256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r>
              <a:rPr lang="en-US"/>
              <a:t>The long term effect of </a:t>
            </a:r>
            <a:r>
              <a:rPr lang="en-US" altLang="ja-JP"/>
              <a:t>PIC </a:t>
            </a:r>
            <a:r>
              <a:rPr lang="en-US"/>
              <a:t>noise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838200" y="1219200"/>
            <a:ext cx="7086600" cy="4953000"/>
            <a:chOff x="1056" y="1008"/>
            <a:chExt cx="3456" cy="2592"/>
          </a:xfrm>
        </p:grpSpPr>
        <p:pic>
          <p:nvPicPr>
            <p:cNvPr id="21507" name="Picture 3" descr="S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34" r="21704" b="6734"/>
            <a:stretch>
              <a:fillRect/>
            </a:stretch>
          </p:blipFill>
          <p:spPr bwMode="auto">
            <a:xfrm rot="5400000" flipH="1" flipV="1">
              <a:off x="1566" y="594"/>
              <a:ext cx="2400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056" y="1008"/>
              <a:ext cx="288" cy="2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 rot="-5400000">
              <a:off x="2736" y="-480"/>
              <a:ext cx="288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4176" y="1056"/>
              <a:ext cx="288" cy="2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438400" y="2209800"/>
            <a:ext cx="3444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J. Struckmeier Phys. Rev. E 54, 830−837</a:t>
            </a:r>
          </a:p>
        </p:txBody>
      </p:sp>
    </p:spTree>
    <p:extLst>
      <p:ext uri="{BB962C8B-B14F-4D97-AF65-F5344CB8AC3E}">
        <p14:creationId xmlns:p14="http://schemas.microsoft.com/office/powerpoint/2010/main" val="391217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Franchetti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D032-14A2-474F-8EF8-B02C60384E9B}" type="slidenum">
              <a:rPr lang="en-US"/>
              <a:pPr/>
              <a:t>11</a:t>
            </a:fld>
            <a:endParaRPr lang="en-US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7010400" y="2113538"/>
            <a:ext cx="1905000" cy="990600"/>
          </a:xfrm>
          <a:prstGeom prst="rect">
            <a:avLst/>
          </a:prstGeom>
          <a:solidFill>
            <a:srgbClr val="339966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smtClean="0"/>
              <a:t>challenges: example</a:t>
            </a:r>
            <a:endParaRPr lang="en-US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19125" y="4094738"/>
            <a:ext cx="692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Integration steps/turn</a:t>
            </a:r>
            <a:r>
              <a:rPr lang="en-US" sz="2400"/>
              <a:t>: 20 x Q</a:t>
            </a:r>
            <a:r>
              <a:rPr lang="en-US" sz="2400" baseline="-25000"/>
              <a:t>x </a:t>
            </a:r>
            <a:r>
              <a:rPr lang="en-US" sz="2400"/>
              <a:t>= 20 x 18 = 360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09600" y="1808738"/>
            <a:ext cx="535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Grid resolution of the beam:  +/- 10 grid points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09600" y="2231013"/>
            <a:ext cx="446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Typical beam pipe/beam size ratio = 6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09600" y="2654876"/>
            <a:ext cx="419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Transversally 125 x 125 grid points 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609600" y="3077151"/>
            <a:ext cx="5211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Longitudinally keep the same 125 grid points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09600" y="3501013"/>
            <a:ext cx="580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Statistical fluctuation of 1% -&gt; 10</a:t>
            </a:r>
            <a:r>
              <a:rPr lang="en-US" baseline="30000"/>
              <a:t>4</a:t>
            </a:r>
            <a:r>
              <a:rPr lang="en-US"/>
              <a:t> particle/grid cell</a:t>
            </a:r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 rot="-5400000">
            <a:off x="5867400" y="2202438"/>
            <a:ext cx="914400" cy="457200"/>
          </a:xfrm>
          <a:custGeom>
            <a:avLst/>
            <a:gdLst>
              <a:gd name="T0" fmla="*/ 144 w 576"/>
              <a:gd name="T1" fmla="*/ 0 h 288"/>
              <a:gd name="T2" fmla="*/ 384 w 576"/>
              <a:gd name="T3" fmla="*/ 0 h 288"/>
              <a:gd name="T4" fmla="*/ 384 w 576"/>
              <a:gd name="T5" fmla="*/ 144 h 288"/>
              <a:gd name="T6" fmla="*/ 576 w 576"/>
              <a:gd name="T7" fmla="*/ 144 h 288"/>
              <a:gd name="T8" fmla="*/ 240 w 576"/>
              <a:gd name="T9" fmla="*/ 288 h 288"/>
              <a:gd name="T10" fmla="*/ 0 w 576"/>
              <a:gd name="T11" fmla="*/ 192 h 288"/>
              <a:gd name="T12" fmla="*/ 160 w 576"/>
              <a:gd name="T13" fmla="*/ 180 h 288"/>
              <a:gd name="T14" fmla="*/ 144 w 576"/>
              <a:gd name="T1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" h="288">
                <a:moveTo>
                  <a:pt x="144" y="0"/>
                </a:moveTo>
                <a:lnTo>
                  <a:pt x="384" y="0"/>
                </a:lnTo>
                <a:lnTo>
                  <a:pt x="384" y="144"/>
                </a:lnTo>
                <a:lnTo>
                  <a:pt x="576" y="144"/>
                </a:lnTo>
                <a:lnTo>
                  <a:pt x="240" y="288"/>
                </a:lnTo>
                <a:lnTo>
                  <a:pt x="0" y="192"/>
                </a:lnTo>
                <a:cubicBezTo>
                  <a:pt x="53" y="188"/>
                  <a:pt x="106" y="184"/>
                  <a:pt x="160" y="180"/>
                </a:cubicBezTo>
                <a:lnTo>
                  <a:pt x="14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720850" y="1427738"/>
            <a:ext cx="242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PIC parameters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115175" y="2189738"/>
            <a:ext cx="172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N = 100 x 10</a:t>
            </a:r>
            <a:r>
              <a:rPr lang="en-US" baseline="30000"/>
              <a:t>6</a:t>
            </a:r>
            <a:endParaRPr lang="en-US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7412038" y="2570738"/>
            <a:ext cx="113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particles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619125" y="54330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1">
              <a:solidFill>
                <a:srgbClr val="B2100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619125" y="4842451"/>
            <a:ext cx="608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Tracking a bunch for 5 x 10</a:t>
            </a:r>
            <a:r>
              <a:rPr lang="en-US" b="1" baseline="30000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5</a:t>
            </a:r>
            <a:r>
              <a:rPr lang="en-US" b="1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turns  means: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619125" y="5315526"/>
            <a:ext cx="7024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Compute the space charge of 100 x 10</a:t>
            </a:r>
            <a:r>
              <a:rPr lang="en-US" b="1" baseline="30000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6 </a:t>
            </a:r>
            <a:r>
              <a:rPr lang="en-US" b="1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particles </a:t>
            </a:r>
          </a:p>
          <a:p>
            <a:r>
              <a:rPr lang="en-US" b="1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for 200 x 10</a:t>
            </a:r>
            <a:r>
              <a:rPr lang="en-US" b="1" baseline="30000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6</a:t>
            </a:r>
            <a:r>
              <a:rPr lang="en-US" b="1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ヒラギノ角ゴ Pro W3" charset="0"/>
              </a:rPr>
              <a:t/>
            </a:r>
            <a:r>
              <a:rPr lang="en-US" b="1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integration steps</a:t>
            </a:r>
            <a:r>
              <a:rPr lang="en-US" b="1">
                <a:solidFill>
                  <a:srgbClr val="B2100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ヒラギノ角ゴ Pro W3" charset="0"/>
              </a:rPr>
              <a:t/>
            </a:r>
            <a:endParaRPr lang="en-US" b="1">
              <a:solidFill>
                <a:srgbClr val="B2100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6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4" y="1211102"/>
            <a:ext cx="6846196" cy="533937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0440" y="62"/>
            <a:ext cx="412140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 </a:t>
            </a:r>
            <a:r>
              <a:rPr lang="en-US" dirty="0"/>
              <a:t>C</a:t>
            </a:r>
            <a:r>
              <a:rPr lang="en-US" dirty="0" smtClean="0"/>
              <a:t>harge </a:t>
            </a:r>
            <a:br>
              <a:rPr lang="en-US" dirty="0" smtClean="0"/>
            </a:b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12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8607" y="-25909"/>
            <a:ext cx="4457643" cy="2951731"/>
            <a:chOff x="5689731" y="2060651"/>
            <a:chExt cx="4457643" cy="2951731"/>
          </a:xfrm>
        </p:grpSpPr>
        <p:sp>
          <p:nvSpPr>
            <p:cNvPr id="8" name="TextBox 7"/>
            <p:cNvSpPr txBox="1"/>
            <p:nvPr/>
          </p:nvSpPr>
          <p:spPr>
            <a:xfrm>
              <a:off x="6735548" y="2253213"/>
              <a:ext cx="2397516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3600" b="1" cap="all" dirty="0" smtClean="0">
                  <a:ln w="0">
                    <a:solidFill>
                      <a:srgbClr val="0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Coherent</a:t>
              </a:r>
              <a:endParaRPr lang="en-US" sz="3600" b="1" cap="all" dirty="0">
                <a:ln w="0">
                  <a:solidFill>
                    <a:srgbClr val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606428" y="3982895"/>
              <a:ext cx="2571988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000" b="1" spc="50" dirty="0" smtClean="0">
                  <a:ln w="11430">
                    <a:solidFill>
                      <a:srgbClr val="000000"/>
                    </a:solidFill>
                  </a:ln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Incoherent</a:t>
              </a:r>
              <a:endParaRPr lang="en-US" sz="4000" b="1" spc="50" dirty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" name="Curved Up Arrow 2"/>
            <p:cNvSpPr/>
            <p:nvPr/>
          </p:nvSpPr>
          <p:spPr>
            <a:xfrm rot="5400000">
              <a:off x="4860260" y="3207652"/>
              <a:ext cx="2634201" cy="975260"/>
            </a:xfrm>
            <a:prstGeom prst="curvedUpArrow">
              <a:avLst>
                <a:gd name="adj1" fmla="val 49411"/>
                <a:gd name="adj2" fmla="val 137490"/>
                <a:gd name="adj3" fmla="val 25000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urved Up Arrow 11"/>
            <p:cNvSpPr/>
            <p:nvPr/>
          </p:nvSpPr>
          <p:spPr>
            <a:xfrm rot="16200000">
              <a:off x="8394342" y="2824348"/>
              <a:ext cx="2516730" cy="989335"/>
            </a:xfrm>
            <a:prstGeom prst="curvedUpArrow">
              <a:avLst>
                <a:gd name="adj1" fmla="val 49411"/>
                <a:gd name="adj2" fmla="val 137490"/>
                <a:gd name="adj3" fmla="val 25000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5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3" y="62"/>
            <a:ext cx="90878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term simulation with frozen models example with </a:t>
            </a:r>
            <a:r>
              <a:rPr lang="en-US" dirty="0" smtClean="0"/>
              <a:t>SIS100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0451-3C05-9745-831A-C5BD4FFE916E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 descr="Untitled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81" r="-21" b="-2"/>
          <a:stretch/>
        </p:blipFill>
        <p:spPr>
          <a:xfrm>
            <a:off x="116032" y="1850312"/>
            <a:ext cx="4132729" cy="4132800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1"/>
          <a:stretch/>
        </p:blipFill>
        <p:spPr>
          <a:xfrm>
            <a:off x="5051336" y="1641867"/>
            <a:ext cx="3970800" cy="4341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466" y="1363735"/>
            <a:ext cx="3539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Typical pattern of beam loss for a frozen </a:t>
            </a:r>
          </a:p>
          <a:p>
            <a:r>
              <a:rPr lang="en-US" sz="1600" dirty="0" smtClean="0"/>
              <a:t>beam tracking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027800" y="1338335"/>
            <a:ext cx="38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Frozen model: means that the source of detuning with amplitude remains  unaffected by the beam loss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312516">
            <a:off x="3862115" y="3797257"/>
            <a:ext cx="129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</a:t>
            </a:r>
            <a:r>
              <a:rPr lang="en-US" dirty="0" err="1" smtClean="0"/>
              <a:t>sext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23606" y="291733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skew </a:t>
            </a:r>
            <a:r>
              <a:rPr lang="en-US" dirty="0" err="1" smtClean="0"/>
              <a:t>sext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6675" y="3435099"/>
            <a:ext cx="994693" cy="2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quad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441720">
            <a:off x="3954325" y="5634320"/>
            <a:ext cx="853444" cy="2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skew quad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3782084">
            <a:off x="3722135" y="584078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skew </a:t>
            </a:r>
            <a:r>
              <a:rPr lang="en-US" dirty="0" err="1" smtClean="0"/>
              <a:t>sext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1702179" y="5886132"/>
            <a:ext cx="1267855" cy="330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quad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385039" y="1387679"/>
            <a:ext cx="44713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5977471"/>
            <a:ext cx="162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One error seed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63142" y="5977471"/>
            <a:ext cx="3626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G. Franchetti, S. Sorge </a:t>
            </a:r>
            <a:r>
              <a:rPr lang="en-US" sz="900" i="1" dirty="0" smtClean="0"/>
              <a:t>Proc</a:t>
            </a:r>
            <a:r>
              <a:rPr lang="en-US" sz="900" i="1" dirty="0"/>
              <a:t>. of IPAC2011</a:t>
            </a:r>
            <a:r>
              <a:rPr lang="en-US" sz="900" dirty="0"/>
              <a:t>, S. Sebastian, Spain. MOPS002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51467" y="5706533"/>
            <a:ext cx="0" cy="270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0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" y="1493222"/>
            <a:ext cx="4264686" cy="4395376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4"/>
          <a:stretch/>
        </p:blipFill>
        <p:spPr>
          <a:xfrm>
            <a:off x="5079466" y="1532056"/>
            <a:ext cx="3898435" cy="42133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75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Correcting 2</a:t>
            </a:r>
            <a:r>
              <a:rPr lang="en-US" baseline="30000" dirty="0" smtClean="0">
                <a:latin typeface="Arial"/>
                <a:cs typeface="Arial"/>
              </a:rPr>
              <a:t>nd</a:t>
            </a:r>
            <a:r>
              <a:rPr lang="en-US" baseline="30000" dirty="0">
                <a:latin typeface="Arial"/>
                <a:cs typeface="Arial"/>
              </a:rPr>
              <a:t>,</a:t>
            </a:r>
            <a:r>
              <a:rPr lang="en-US" dirty="0">
                <a:latin typeface="Arial"/>
                <a:cs typeface="Arial"/>
              </a:rPr>
              <a:t> and 3</a:t>
            </a:r>
            <a:r>
              <a:rPr lang="en-US" baseline="30000" dirty="0">
                <a:latin typeface="Arial"/>
                <a:cs typeface="Arial"/>
              </a:rPr>
              <a:t>rd</a:t>
            </a:r>
            <a:r>
              <a:rPr lang="en-US" dirty="0">
                <a:latin typeface="Arial"/>
                <a:cs typeface="Arial"/>
              </a:rPr>
              <a:t> order,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normal </a:t>
            </a:r>
            <a:r>
              <a:rPr lang="en-US" dirty="0">
                <a:latin typeface="Arial"/>
                <a:cs typeface="Arial"/>
              </a:rPr>
              <a:t>and skew resonances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D468-2956-364A-8494-31BA104456E9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83620" y="1805728"/>
            <a:ext cx="118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bunch</a:t>
            </a:r>
            <a:endParaRPr lang="en-US" dirty="0"/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93171"/>
            <a:ext cx="1211720" cy="826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9800" y="3258793"/>
            <a:ext cx="986163" cy="70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770" y="6061789"/>
            <a:ext cx="5558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G. Franchetti, S. Sorge </a:t>
            </a:r>
            <a:r>
              <a:rPr lang="en-US" sz="1400" i="1" dirty="0" smtClean="0"/>
              <a:t>Proc</a:t>
            </a:r>
            <a:r>
              <a:rPr lang="en-US" sz="1400" i="1" dirty="0"/>
              <a:t>. of IPAC2011</a:t>
            </a:r>
            <a:r>
              <a:rPr lang="en-US" sz="1400" dirty="0"/>
              <a:t>, S. Sebastian, Spain. MOPS002</a:t>
            </a:r>
          </a:p>
        </p:txBody>
      </p:sp>
    </p:spTree>
    <p:extLst>
      <p:ext uri="{BB962C8B-B14F-4D97-AF65-F5344CB8AC3E}">
        <p14:creationId xmlns:p14="http://schemas.microsoft.com/office/powerpoint/2010/main" val="377538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measurements 2002-2003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627-E98B-E943-8B72-3B7A4DDB37A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908" t="21403" r="8771"/>
          <a:stretch/>
        </p:blipFill>
        <p:spPr>
          <a:xfrm>
            <a:off x="1604064" y="1354667"/>
            <a:ext cx="6704486" cy="5001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6884" y="3522133"/>
            <a:ext cx="2519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G. Franchetti, I. Hofmann, </a:t>
            </a:r>
            <a:endParaRPr lang="en-US" sz="1000" dirty="0" smtClean="0"/>
          </a:p>
          <a:p>
            <a:r>
              <a:rPr lang="en-US" sz="1000" dirty="0" smtClean="0"/>
              <a:t>M</a:t>
            </a:r>
            <a:r>
              <a:rPr lang="en-US" sz="1000" dirty="0"/>
              <a:t>. Giovannozzi, </a:t>
            </a:r>
            <a:r>
              <a:rPr lang="en-US" sz="1000" dirty="0" smtClean="0"/>
              <a:t>M</a:t>
            </a:r>
            <a:r>
              <a:rPr lang="en-US" sz="1000" dirty="0"/>
              <a:t>. Martini, E. </a:t>
            </a:r>
            <a:r>
              <a:rPr lang="en-US" sz="1000" dirty="0" err="1"/>
              <a:t>Métral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Phys. Rev. ST Accel. Beams </a:t>
            </a:r>
            <a:r>
              <a:rPr lang="en-US" sz="1000" b="1" dirty="0"/>
              <a:t>6</a:t>
            </a:r>
            <a:r>
              <a:rPr lang="en-US" sz="1000" dirty="0"/>
              <a:t>, 124201 (2003).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0600" y="487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95570" y="4195802"/>
            <a:ext cx="25361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E. </a:t>
            </a:r>
            <a:r>
              <a:rPr lang="en-US" sz="1000" dirty="0" err="1"/>
              <a:t>Métral</a:t>
            </a:r>
            <a:r>
              <a:rPr lang="en-US" sz="1000" dirty="0"/>
              <a:t>, G. Franchetti, M. Giovannozzi, </a:t>
            </a:r>
            <a:endParaRPr lang="en-US" sz="1000" dirty="0" smtClean="0"/>
          </a:p>
          <a:p>
            <a:r>
              <a:rPr lang="en-US" sz="1000" dirty="0" smtClean="0"/>
              <a:t>I</a:t>
            </a:r>
            <a:r>
              <a:rPr lang="en-US" sz="1000" dirty="0"/>
              <a:t>. Hofmann, M. Martini, R. Steerenberg </a:t>
            </a:r>
            <a:br>
              <a:rPr lang="en-US" sz="1000" dirty="0"/>
            </a:br>
            <a:r>
              <a:rPr lang="en-US" sz="1000" dirty="0"/>
              <a:t>Nucl. Instr. and Meth. A </a:t>
            </a:r>
            <a:r>
              <a:rPr lang="en-US" sz="1000" b="1" dirty="0"/>
              <a:t>561</a:t>
            </a:r>
            <a:r>
              <a:rPr lang="en-US" sz="1000" dirty="0"/>
              <a:t>, (2006), 257-265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8800" y="1491164"/>
            <a:ext cx="152400" cy="3080835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Bunched Beam, Higher intensity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627-E98B-E943-8B72-3B7A4DDB37A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/>
          <a:stretch/>
        </p:blipFill>
        <p:spPr>
          <a:xfrm>
            <a:off x="4681498" y="1864076"/>
            <a:ext cx="4238206" cy="4592343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/>
          <a:stretch/>
        </p:blipFill>
        <p:spPr>
          <a:xfrm>
            <a:off x="110353" y="1864077"/>
            <a:ext cx="4394837" cy="4492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8066" y="1554921"/>
            <a:ext cx="149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50436" y="1613877"/>
            <a:ext cx="116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407" y="5003324"/>
            <a:ext cx="1471702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err="1" smtClean="0"/>
              <a:t>ΔQ</a:t>
            </a:r>
            <a:r>
              <a:rPr lang="en-US" sz="1200" baseline="-25000" dirty="0" err="1" smtClean="0"/>
              <a:t>x</a:t>
            </a:r>
            <a:r>
              <a:rPr lang="en-US" sz="1200" dirty="0" smtClean="0"/>
              <a:t> = −0.04/ − 0.045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630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Bunch length – beam loss correlation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85" y="1494614"/>
            <a:ext cx="4688815" cy="44525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759643" y="3651552"/>
            <a:ext cx="997733" cy="453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8076" y="3447418"/>
            <a:ext cx="1384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Experiment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4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" y="1938856"/>
            <a:ext cx="4594447" cy="3547544"/>
          </a:xfrm>
          <a:prstGeom prst="rect">
            <a:avLst/>
          </a:prstGeom>
        </p:spPr>
      </p:pic>
      <p:pic>
        <p:nvPicPr>
          <p:cNvPr id="7" name="Picture 6" descr="Variance_qv4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84" y="1652590"/>
            <a:ext cx="53340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measurements 2012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627-E98B-E943-8B72-3B7A4DDB37AB}" type="slidenum">
              <a:rPr lang="en-US" smtClean="0"/>
              <a:t>18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93471" y="2298700"/>
            <a:ext cx="2926029" cy="149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2693" y="6084480"/>
            <a:ext cx="4633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Wasef</a:t>
            </a:r>
            <a:r>
              <a:rPr lang="en-US" sz="1400" dirty="0" smtClean="0"/>
              <a:t>, A. </a:t>
            </a:r>
            <a:r>
              <a:rPr lang="en-US" sz="1400" dirty="0" err="1" smtClean="0"/>
              <a:t>Huschauer</a:t>
            </a:r>
            <a:r>
              <a:rPr lang="en-US" sz="1400" dirty="0" smtClean="0"/>
              <a:t>, F. Schmidt, S. </a:t>
            </a:r>
            <a:r>
              <a:rPr lang="en-US" sz="1400" dirty="0" err="1" smtClean="0"/>
              <a:t>Gilardoni</a:t>
            </a:r>
            <a:r>
              <a:rPr lang="en-US" sz="1400" dirty="0" smtClean="0"/>
              <a:t>, </a:t>
            </a:r>
            <a:r>
              <a:rPr lang="en-US" sz="1400" dirty="0" err="1" smtClean="0"/>
              <a:t>G.Franchetti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44015" y="2411312"/>
            <a:ext cx="106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y0 </a:t>
            </a:r>
            <a:r>
              <a:rPr lang="en-US" dirty="0" smtClean="0"/>
              <a:t>= 6.47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39418" y="209971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1152" y="1727200"/>
            <a:ext cx="126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Resonance: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70100" y="1727200"/>
            <a:ext cx="130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x</a:t>
            </a:r>
            <a:r>
              <a:rPr lang="en-US" dirty="0" smtClean="0"/>
              <a:t>+2 q</a:t>
            </a:r>
            <a:r>
              <a:rPr lang="en-US" baseline="-25000" dirty="0" smtClean="0"/>
              <a:t>y</a:t>
            </a:r>
            <a:r>
              <a:rPr lang="en-US" dirty="0" smtClean="0"/>
              <a:t> = 19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96087" y="2761400"/>
            <a:ext cx="71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= 2A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44617" y="3079544"/>
            <a:ext cx="136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Dqx</a:t>
            </a:r>
            <a:r>
              <a:rPr lang="en-US" dirty="0" smtClean="0"/>
              <a:t> = -0.046</a:t>
            </a:r>
          </a:p>
          <a:p>
            <a:r>
              <a:rPr lang="en-US" dirty="0" err="1" smtClean="0"/>
              <a:t>Dqy</a:t>
            </a:r>
            <a:r>
              <a:rPr lang="en-US" dirty="0" smtClean="0"/>
              <a:t> = -0.068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21115" y="1569524"/>
            <a:ext cx="151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pic>
        <p:nvPicPr>
          <p:cNvPr id="18" name="Picture 17" descr="plot_scan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2" b="9443"/>
          <a:stretch/>
        </p:blipFill>
        <p:spPr>
          <a:xfrm>
            <a:off x="3388620" y="5428786"/>
            <a:ext cx="6212341" cy="617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21446" y="5678130"/>
            <a:ext cx="58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x0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65705" y="6084480"/>
            <a:ext cx="213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CHARGE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85" y="1859818"/>
            <a:ext cx="3985388" cy="3781008"/>
          </a:xfrm>
          <a:prstGeom prst="rect">
            <a:avLst/>
          </a:prstGeom>
        </p:spPr>
      </p:pic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" y="1760768"/>
            <a:ext cx="4360922" cy="4212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627-E98B-E943-8B72-3B7A4DDB37AB}" type="slidenum">
              <a:rPr lang="en-US" smtClean="0"/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74938" y="2032339"/>
            <a:ext cx="708722" cy="670932"/>
            <a:chOff x="8229601" y="2032339"/>
            <a:chExt cx="708722" cy="670932"/>
          </a:xfrm>
        </p:grpSpPr>
        <p:sp>
          <p:nvSpPr>
            <p:cNvPr id="9" name="TextBox 8"/>
            <p:cNvSpPr txBox="1"/>
            <p:nvPr/>
          </p:nvSpPr>
          <p:spPr>
            <a:xfrm>
              <a:off x="8234284" y="2032339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initial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29601" y="2333939"/>
              <a:ext cx="591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final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28125" y="2669143"/>
            <a:ext cx="1079179" cy="627539"/>
            <a:chOff x="7545625" y="3002518"/>
            <a:chExt cx="1079179" cy="627539"/>
          </a:xfrm>
        </p:grpSpPr>
        <p:sp>
          <p:nvSpPr>
            <p:cNvPr id="12" name="TextBox 11"/>
            <p:cNvSpPr txBox="1"/>
            <p:nvPr/>
          </p:nvSpPr>
          <p:spPr>
            <a:xfrm>
              <a:off x="7545625" y="3260725"/>
              <a:ext cx="1064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y0 </a:t>
              </a:r>
              <a:r>
                <a:rPr lang="en-US" dirty="0" smtClean="0"/>
                <a:t>= 6.47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45625" y="3002518"/>
              <a:ext cx="1079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x0</a:t>
              </a:r>
              <a:r>
                <a:rPr lang="en-US" dirty="0" smtClean="0"/>
                <a:t> = 6.11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7625" y="5492750"/>
            <a:ext cx="85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[mm]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19650" y="4440793"/>
            <a:ext cx="1082185" cy="627539"/>
            <a:chOff x="7545625" y="3002518"/>
            <a:chExt cx="1082185" cy="627539"/>
          </a:xfrm>
        </p:grpSpPr>
        <p:sp>
          <p:nvSpPr>
            <p:cNvPr id="16" name="TextBox 15"/>
            <p:cNvSpPr txBox="1"/>
            <p:nvPr/>
          </p:nvSpPr>
          <p:spPr>
            <a:xfrm>
              <a:off x="7545625" y="3260725"/>
              <a:ext cx="1082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y0</a:t>
              </a:r>
              <a:r>
                <a:rPr lang="en-US" dirty="0" smtClean="0"/>
                <a:t> = 6.47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5625" y="3002518"/>
              <a:ext cx="1079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x0</a:t>
              </a:r>
              <a:r>
                <a:rPr lang="en-US" dirty="0" smtClean="0"/>
                <a:t> = 6.11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5070" y="2022462"/>
            <a:ext cx="1136173" cy="685404"/>
            <a:chOff x="9652707" y="1958802"/>
            <a:chExt cx="1136173" cy="685404"/>
          </a:xfrm>
        </p:grpSpPr>
        <p:sp>
          <p:nvSpPr>
            <p:cNvPr id="19" name="Rectangle 18"/>
            <p:cNvSpPr/>
            <p:nvPr/>
          </p:nvSpPr>
          <p:spPr>
            <a:xfrm>
              <a:off x="9673164" y="1958802"/>
              <a:ext cx="1115716" cy="68540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652707" y="1963203"/>
              <a:ext cx="1136173" cy="623341"/>
              <a:chOff x="9635067" y="863600"/>
              <a:chExt cx="1136173" cy="62334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9635067" y="863600"/>
                <a:ext cx="874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vertical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635067" y="1117609"/>
                <a:ext cx="1136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horizontal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989077" y="1593334"/>
            <a:ext cx="11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imulation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88571" y="1577458"/>
            <a:ext cx="11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74609" y="2721650"/>
            <a:ext cx="2698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Introduction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Physics case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Outlook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24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627-E98B-E943-8B72-3B7A4DDB37AB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3105" y="1412336"/>
            <a:ext cx="6956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effect of space charge on a synchrotron appears to be very sensitive </a:t>
            </a:r>
          </a:p>
          <a:p>
            <a:r>
              <a:rPr lang="en-US" dirty="0" smtClean="0"/>
              <a:t>from the detailed knowledge of the machine.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3105" y="2299388"/>
            <a:ext cx="6891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impact of resonances on space charge is dramatic, and </a:t>
            </a:r>
          </a:p>
          <a:p>
            <a:r>
              <a:rPr lang="en-US" dirty="0" smtClean="0"/>
              <a:t>the effectiveness of the resonance compensation in presence of space </a:t>
            </a:r>
          </a:p>
          <a:p>
            <a:r>
              <a:rPr lang="en-US" dirty="0" smtClean="0"/>
              <a:t>charge is not experimentally demonstrated yet.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3105" y="3413936"/>
            <a:ext cx="648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effect of self-consistency in case of thick halo may play a role, </a:t>
            </a:r>
          </a:p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ffort </a:t>
            </a:r>
            <a:r>
              <a:rPr lang="en-US" dirty="0" smtClean="0">
                <a:solidFill>
                  <a:srgbClr val="FF0000"/>
                </a:solidFill>
              </a:rPr>
              <a:t>to change from frozen models to PIC models.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2594" y="4189682"/>
            <a:ext cx="88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ISSUES: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17877" y="4760180"/>
            <a:ext cx="549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PIC noise control</a:t>
            </a:r>
          </a:p>
          <a:p>
            <a:pPr marL="342900" indent="-342900">
              <a:buAutoNum type="arabicParenR"/>
            </a:pPr>
            <a:r>
              <a:rPr lang="en-US" dirty="0" smtClean="0"/>
              <a:t>optimization parameters for speeding up simulations</a:t>
            </a:r>
          </a:p>
          <a:p>
            <a:pPr marL="342900" indent="-342900">
              <a:buAutoNum type="arabicParenR"/>
            </a:pPr>
            <a:r>
              <a:rPr lang="en-US" dirty="0" smtClean="0"/>
              <a:t>benchmarking beam loss (very demanding)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74747" y="4189682"/>
            <a:ext cx="498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code for beam physics studies / design issues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595" y="5787055"/>
            <a:ext cx="79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Synergy between accelerator physics and computer science is the most welcome!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973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Franchetti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C35A-CCEE-8343-9299-0D22BD5D4D30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The next generation of computational challenges at FAIR</a:t>
            </a:r>
            <a:endParaRPr lang="en-US" sz="3600" b="1"/>
          </a:p>
        </p:txBody>
      </p:sp>
      <p:pic>
        <p:nvPicPr>
          <p:cNvPr id="5123" name="Picture 3" descr="LP_Bauablauf-Folie 1 -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/>
          <a:stretch>
            <a:fillRect/>
          </a:stretch>
        </p:blipFill>
        <p:spPr bwMode="auto">
          <a:xfrm>
            <a:off x="2770188" y="1287463"/>
            <a:ext cx="6297612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" y="1292225"/>
            <a:ext cx="4419600" cy="2289175"/>
          </a:xfrm>
          <a:prstGeom prst="rect">
            <a:avLst/>
          </a:prstGeom>
          <a:solidFill>
            <a:srgbClr val="DDF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chemeClr val="tx1"/>
              </a:buClr>
              <a:buFont typeface="Wingdings" charset="0"/>
              <a:buNone/>
            </a:pPr>
            <a:endParaRPr lang="de-DE" sz="1800"/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endParaRPr lang="de-DE" sz="1800"/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endParaRPr lang="de-DE" sz="1800"/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endParaRPr lang="de-DE" sz="1800"/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endParaRPr lang="de-DE" sz="1800"/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de-DE" sz="1800"/>
              <a:t> New: Cooled pbar Beams (15 GeV)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de-DE" sz="1800"/>
              <a:t> Intense Cooled Radioactive Beams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de-DE" sz="1800"/>
              <a:t> Parallel Operation</a:t>
            </a:r>
          </a:p>
        </p:txBody>
      </p:sp>
      <p:pic>
        <p:nvPicPr>
          <p:cNvPr id="5126" name="Picture 6" descr="Baustu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/>
          <a:stretch>
            <a:fillRect/>
          </a:stretch>
        </p:blipFill>
        <p:spPr bwMode="auto">
          <a:xfrm>
            <a:off x="285750" y="4078288"/>
            <a:ext cx="40386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5127" name="Group 7"/>
          <p:cNvGraphicFramePr>
            <a:graphicFrameLocks noGrp="1"/>
          </p:cNvGraphicFramePr>
          <p:nvPr/>
        </p:nvGraphicFramePr>
        <p:xfrm>
          <a:off x="152400" y="1408113"/>
          <a:ext cx="4343400" cy="1145223"/>
        </p:xfrm>
        <a:graphic>
          <a:graphicData uri="http://schemas.openxmlformats.org/drawingml/2006/table">
            <a:tbl>
              <a:tblPr/>
              <a:tblGrid>
                <a:gridCol w="2971800"/>
                <a:gridCol w="137160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Primary Beam Intensity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 100-1000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Secondary Beam Intensity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 10 000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Heavy Ion Beam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2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Franchetti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5492-5533-DE43-A04F-0EAAE4A446F8}" type="slidenum">
              <a:rPr lang="en-US"/>
              <a:pPr/>
              <a:t>4</a:t>
            </a:fld>
            <a:endParaRPr lang="en-US"/>
          </a:p>
        </p:txBody>
      </p:sp>
      <p:sp>
        <p:nvSpPr>
          <p:cNvPr id="59409" name="Rectangle 1041"/>
          <p:cNvSpPr>
            <a:spLocks noChangeArrowheads="1"/>
          </p:cNvSpPr>
          <p:nvPr/>
        </p:nvSpPr>
        <p:spPr bwMode="auto">
          <a:xfrm>
            <a:off x="990600" y="3581400"/>
            <a:ext cx="7162800" cy="1905000"/>
          </a:xfrm>
          <a:prstGeom prst="rect">
            <a:avLst/>
          </a:prstGeom>
          <a:solidFill>
            <a:srgbClr val="FFFF99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SIS100 challenges</a:t>
            </a:r>
          </a:p>
        </p:txBody>
      </p:sp>
      <p:sp>
        <p:nvSpPr>
          <p:cNvPr id="59395" name="Rectangle 1027"/>
          <p:cNvSpPr>
            <a:spLocks noChangeArrowheads="1"/>
          </p:cNvSpPr>
          <p:nvPr/>
        </p:nvSpPr>
        <p:spPr bwMode="auto">
          <a:xfrm>
            <a:off x="169863" y="1295400"/>
            <a:ext cx="3184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Storage time  5 x 10</a:t>
            </a:r>
            <a:r>
              <a:rPr lang="en-US" baseline="30000"/>
              <a:t>5</a:t>
            </a:r>
            <a:r>
              <a:rPr lang="en-US"/>
              <a:t> turns</a:t>
            </a:r>
          </a:p>
        </p:txBody>
      </p:sp>
      <p:sp>
        <p:nvSpPr>
          <p:cNvPr id="59396" name="Rectangle 1028"/>
          <p:cNvSpPr>
            <a:spLocks noChangeArrowheads="1"/>
          </p:cNvSpPr>
          <p:nvPr/>
        </p:nvSpPr>
        <p:spPr bwMode="auto">
          <a:xfrm>
            <a:off x="169863" y="1706563"/>
            <a:ext cx="361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Intensity  1.5 x 10</a:t>
            </a:r>
            <a:r>
              <a:rPr lang="en-US" baseline="30000"/>
              <a:t>11</a:t>
            </a:r>
            <a:r>
              <a:rPr lang="en-US"/>
              <a:t>/ions U</a:t>
            </a:r>
            <a:r>
              <a:rPr lang="en-US" baseline="30000"/>
              <a:t>+28</a:t>
            </a:r>
            <a:endParaRPr lang="en-US"/>
          </a:p>
        </p:txBody>
      </p:sp>
      <p:sp>
        <p:nvSpPr>
          <p:cNvPr id="59397" name="Rectangle 1029"/>
          <p:cNvSpPr>
            <a:spLocks noChangeArrowheads="1"/>
          </p:cNvSpPr>
          <p:nvPr/>
        </p:nvSpPr>
        <p:spPr bwMode="auto">
          <a:xfrm>
            <a:off x="169863" y="2117725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Space charge tuneshift  </a:t>
            </a:r>
            <a:r>
              <a:rPr lang="en-US">
                <a:sym typeface="Symbol" charset="0"/>
              </a:rPr>
              <a:t>Q ~ </a:t>
            </a:r>
            <a:r>
              <a:rPr lang="en-US"/>
              <a:t>0.2</a:t>
            </a:r>
          </a:p>
        </p:txBody>
      </p:sp>
      <p:sp>
        <p:nvSpPr>
          <p:cNvPr id="59398" name="Rectangle 1030"/>
          <p:cNvSpPr>
            <a:spLocks noChangeArrowheads="1"/>
          </p:cNvSpPr>
          <p:nvPr/>
        </p:nvSpPr>
        <p:spPr bwMode="auto">
          <a:xfrm>
            <a:off x="169863" y="2530475"/>
            <a:ext cx="4935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SIS100 has SC dipoles  --&gt;  Nonlinearities</a:t>
            </a:r>
          </a:p>
        </p:txBody>
      </p:sp>
      <p:sp>
        <p:nvSpPr>
          <p:cNvPr id="59399" name="Freeform 1031"/>
          <p:cNvSpPr>
            <a:spLocks/>
          </p:cNvSpPr>
          <p:nvPr/>
        </p:nvSpPr>
        <p:spPr bwMode="auto">
          <a:xfrm rot="-5400000">
            <a:off x="4572000" y="1676400"/>
            <a:ext cx="762000" cy="457200"/>
          </a:xfrm>
          <a:custGeom>
            <a:avLst/>
            <a:gdLst>
              <a:gd name="T0" fmla="*/ 144 w 480"/>
              <a:gd name="T1" fmla="*/ 0 h 288"/>
              <a:gd name="T2" fmla="*/ 336 w 480"/>
              <a:gd name="T3" fmla="*/ 0 h 288"/>
              <a:gd name="T4" fmla="*/ 336 w 480"/>
              <a:gd name="T5" fmla="*/ 144 h 288"/>
              <a:gd name="T6" fmla="*/ 480 w 480"/>
              <a:gd name="T7" fmla="*/ 144 h 288"/>
              <a:gd name="T8" fmla="*/ 192 w 480"/>
              <a:gd name="T9" fmla="*/ 288 h 288"/>
              <a:gd name="T10" fmla="*/ 0 w 480"/>
              <a:gd name="T11" fmla="*/ 192 h 288"/>
              <a:gd name="T12" fmla="*/ 144 w 480"/>
              <a:gd name="T13" fmla="*/ 192 h 288"/>
              <a:gd name="T14" fmla="*/ 144 w 480"/>
              <a:gd name="T1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88">
                <a:moveTo>
                  <a:pt x="144" y="0"/>
                </a:moveTo>
                <a:lnTo>
                  <a:pt x="336" y="0"/>
                </a:lnTo>
                <a:lnTo>
                  <a:pt x="336" y="144"/>
                </a:lnTo>
                <a:lnTo>
                  <a:pt x="480" y="144"/>
                </a:lnTo>
                <a:lnTo>
                  <a:pt x="192" y="288"/>
                </a:lnTo>
                <a:lnTo>
                  <a:pt x="0" y="192"/>
                </a:lnTo>
                <a:lnTo>
                  <a:pt x="144" y="192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1032"/>
          <p:cNvSpPr>
            <a:spLocks noChangeArrowheads="1"/>
          </p:cNvSpPr>
          <p:nvPr/>
        </p:nvSpPr>
        <p:spPr bwMode="auto">
          <a:xfrm>
            <a:off x="5486400" y="1447800"/>
            <a:ext cx="3516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Beam loss prediction</a:t>
            </a:r>
          </a:p>
          <a:p>
            <a:r>
              <a:rPr lang="en-US"/>
              <a:t>Localization of beam loss</a:t>
            </a:r>
          </a:p>
          <a:p>
            <a:r>
              <a:rPr lang="en-US"/>
              <a:t>Emittance increase prediction</a:t>
            </a:r>
          </a:p>
        </p:txBody>
      </p:sp>
      <p:sp>
        <p:nvSpPr>
          <p:cNvPr id="59401" name="Freeform 1033"/>
          <p:cNvSpPr>
            <a:spLocks/>
          </p:cNvSpPr>
          <p:nvPr/>
        </p:nvSpPr>
        <p:spPr bwMode="auto">
          <a:xfrm>
            <a:off x="4114800" y="3048000"/>
            <a:ext cx="762000" cy="457200"/>
          </a:xfrm>
          <a:custGeom>
            <a:avLst/>
            <a:gdLst>
              <a:gd name="T0" fmla="*/ 144 w 480"/>
              <a:gd name="T1" fmla="*/ 0 h 288"/>
              <a:gd name="T2" fmla="*/ 336 w 480"/>
              <a:gd name="T3" fmla="*/ 0 h 288"/>
              <a:gd name="T4" fmla="*/ 336 w 480"/>
              <a:gd name="T5" fmla="*/ 144 h 288"/>
              <a:gd name="T6" fmla="*/ 480 w 480"/>
              <a:gd name="T7" fmla="*/ 144 h 288"/>
              <a:gd name="T8" fmla="*/ 192 w 480"/>
              <a:gd name="T9" fmla="*/ 288 h 288"/>
              <a:gd name="T10" fmla="*/ 0 w 480"/>
              <a:gd name="T11" fmla="*/ 192 h 288"/>
              <a:gd name="T12" fmla="*/ 144 w 480"/>
              <a:gd name="T13" fmla="*/ 192 h 288"/>
              <a:gd name="T14" fmla="*/ 144 w 480"/>
              <a:gd name="T1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88">
                <a:moveTo>
                  <a:pt x="144" y="0"/>
                </a:moveTo>
                <a:lnTo>
                  <a:pt x="336" y="0"/>
                </a:lnTo>
                <a:lnTo>
                  <a:pt x="336" y="144"/>
                </a:lnTo>
                <a:lnTo>
                  <a:pt x="480" y="144"/>
                </a:lnTo>
                <a:lnTo>
                  <a:pt x="192" y="288"/>
                </a:lnTo>
                <a:lnTo>
                  <a:pt x="0" y="192"/>
                </a:lnTo>
                <a:lnTo>
                  <a:pt x="144" y="192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Rectangle 1035"/>
          <p:cNvSpPr>
            <a:spLocks noChangeArrowheads="1"/>
          </p:cNvSpPr>
          <p:nvPr/>
        </p:nvSpPr>
        <p:spPr bwMode="auto">
          <a:xfrm>
            <a:off x="1143000" y="3733800"/>
            <a:ext cx="2316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Lattice design: </a:t>
            </a:r>
          </a:p>
          <a:p>
            <a:r>
              <a:rPr lang="en-US"/>
              <a:t>Collimation system</a:t>
            </a:r>
          </a:p>
        </p:txBody>
      </p:sp>
      <p:sp>
        <p:nvSpPr>
          <p:cNvPr id="59404" name="Rectangle 1036"/>
          <p:cNvSpPr>
            <a:spLocks noChangeArrowheads="1"/>
          </p:cNvSpPr>
          <p:nvPr/>
        </p:nvSpPr>
        <p:spPr bwMode="auto">
          <a:xfrm>
            <a:off x="5410200" y="3733800"/>
            <a:ext cx="264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Magnet quality:</a:t>
            </a:r>
          </a:p>
          <a:p>
            <a:r>
              <a:rPr lang="en-US"/>
              <a:t>Nonlinear field control</a:t>
            </a:r>
          </a:p>
        </p:txBody>
      </p:sp>
      <p:sp>
        <p:nvSpPr>
          <p:cNvPr id="59405" name="Rectangle 1037"/>
          <p:cNvSpPr>
            <a:spLocks noChangeArrowheads="1"/>
          </p:cNvSpPr>
          <p:nvPr/>
        </p:nvSpPr>
        <p:spPr bwMode="auto">
          <a:xfrm>
            <a:off x="3124200" y="4708525"/>
            <a:ext cx="2640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Resonance </a:t>
            </a:r>
          </a:p>
          <a:p>
            <a:r>
              <a:rPr lang="en-US"/>
              <a:t>compensation system</a:t>
            </a:r>
          </a:p>
        </p:txBody>
      </p:sp>
      <p:sp>
        <p:nvSpPr>
          <p:cNvPr id="59406" name="Line 1038"/>
          <p:cNvSpPr>
            <a:spLocks noChangeShapeType="1"/>
          </p:cNvSpPr>
          <p:nvPr/>
        </p:nvSpPr>
        <p:spPr bwMode="auto">
          <a:xfrm flipH="1">
            <a:off x="5638800" y="4495800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Line 1039"/>
          <p:cNvSpPr>
            <a:spLocks noChangeShapeType="1"/>
          </p:cNvSpPr>
          <p:nvPr/>
        </p:nvSpPr>
        <p:spPr bwMode="auto">
          <a:xfrm flipH="1" flipV="1">
            <a:off x="2362200" y="44958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Line 1040"/>
          <p:cNvSpPr>
            <a:spLocks noChangeShapeType="1"/>
          </p:cNvSpPr>
          <p:nvPr/>
        </p:nvSpPr>
        <p:spPr bwMode="auto">
          <a:xfrm flipV="1">
            <a:off x="3810000" y="4038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Rectangle 1042"/>
          <p:cNvSpPr>
            <a:spLocks noChangeArrowheads="1"/>
          </p:cNvSpPr>
          <p:nvPr/>
        </p:nvSpPr>
        <p:spPr bwMode="auto">
          <a:xfrm>
            <a:off x="1295400" y="5715000"/>
            <a:ext cx="5429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4C"/>
                </a:solidFill>
              </a:rPr>
              <a:t>Coherent instability threshold with space charge in the </a:t>
            </a:r>
          </a:p>
          <a:p>
            <a:r>
              <a:rPr lang="en-US" b="1" dirty="0">
                <a:solidFill>
                  <a:srgbClr val="FF004C"/>
                </a:solidFill>
              </a:rPr>
              <a:t>FAIR rings. </a:t>
            </a:r>
          </a:p>
        </p:txBody>
      </p:sp>
    </p:spTree>
    <p:extLst>
      <p:ext uri="{BB962C8B-B14F-4D97-AF65-F5344CB8AC3E}">
        <p14:creationId xmlns:p14="http://schemas.microsoft.com/office/powerpoint/2010/main" val="41517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and resonances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627-E98B-E943-8B72-3B7A4DDB37AB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3587" y="2156091"/>
            <a:ext cx="198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motivation: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07874" y="2156091"/>
            <a:ext cx="351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 Project </a:t>
            </a:r>
            <a:r>
              <a:rPr lang="en-US" dirty="0" smtClean="0">
                <a:sym typeface="Wingdings"/>
              </a:rPr>
              <a:t> SIS100, LIU @ CERN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5979" y="2967169"/>
            <a:ext cx="20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background: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07874" y="2967169"/>
            <a:ext cx="5842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beam physics case is the overlapping of the tune-spread </a:t>
            </a:r>
          </a:p>
          <a:p>
            <a:r>
              <a:rPr lang="en-US" dirty="0" smtClean="0"/>
              <a:t>with resonances, collective resonance are not of concern </a:t>
            </a:r>
          </a:p>
          <a:p>
            <a:r>
              <a:rPr lang="en-US" dirty="0" smtClean="0"/>
              <a:t>over the long term (?)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8544" y="4629102"/>
            <a:ext cx="72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7874" y="4629102"/>
            <a:ext cx="480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</a:t>
            </a:r>
            <a:r>
              <a:rPr lang="en-US" dirty="0" err="1" smtClean="0"/>
              <a:t>behavoiur</a:t>
            </a:r>
            <a:r>
              <a:rPr lang="en-US" dirty="0" smtClean="0"/>
              <a:t> at injection plateau (~ 10</a:t>
            </a:r>
            <a:r>
              <a:rPr lang="en-US" baseline="30000" dirty="0" smtClean="0"/>
              <a:t>5</a:t>
            </a:r>
            <a:r>
              <a:rPr lang="en-US" dirty="0" smtClean="0"/>
              <a:t> turns)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40530" y="1838276"/>
            <a:ext cx="16709" cy="407761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7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physics case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7372" y="1472328"/>
            <a:ext cx="685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 with large incoherent </a:t>
            </a:r>
            <a:r>
              <a:rPr lang="en-US" dirty="0" err="1" smtClean="0"/>
              <a:t>tunespread</a:t>
            </a:r>
            <a:r>
              <a:rPr lang="en-US" dirty="0" smtClean="0"/>
              <a:t> in a nonlinear synchrotron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29183"/>
            <a:ext cx="2761186" cy="3539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881" y="582887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Schindl</a:t>
            </a:r>
            <a:r>
              <a:rPr lang="en-US" dirty="0" smtClean="0"/>
              <a:t> 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7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3550" y="1316599"/>
            <a:ext cx="8583893" cy="4897843"/>
            <a:chOff x="510256" y="1320476"/>
            <a:chExt cx="8583893" cy="4814013"/>
          </a:xfrm>
        </p:grpSpPr>
        <p:sp>
          <p:nvSpPr>
            <p:cNvPr id="7" name="Rectangle 6"/>
            <p:cNvSpPr/>
            <p:nvPr/>
          </p:nvSpPr>
          <p:spPr>
            <a:xfrm>
              <a:off x="733783" y="1885518"/>
              <a:ext cx="8053212" cy="2161557"/>
            </a:xfrm>
            <a:prstGeom prst="rect">
              <a:avLst/>
            </a:prstGeom>
            <a:solidFill>
              <a:srgbClr val="CCFFCC"/>
            </a:solidFill>
            <a:ln w="5715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2489934" y="2675758"/>
              <a:ext cx="4349378" cy="797211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0"/>
                    <a:invGamma/>
                    <a:alpha val="47000"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47000"/>
                  </a:schemeClr>
                </a:gs>
              </a:gsLst>
              <a:lin ang="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2500622" y="2667981"/>
              <a:ext cx="4350904" cy="797211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19608"/>
                    <a:invGamma/>
                    <a:alpha val="47000"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9608"/>
                    <a:invGamma/>
                    <a:alpha val="47000"/>
                  </a:schemeClr>
                </a:gs>
              </a:gsLst>
              <a:lin ang="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489935" y="4789755"/>
              <a:ext cx="4187555" cy="9864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723565" y="5270603"/>
              <a:ext cx="1191674" cy="86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latin typeface="Times" pitchFamily="-65" charset="0"/>
                </a:rPr>
                <a:t>Periodic crossing</a:t>
              </a:r>
            </a:p>
            <a:p>
              <a:r>
                <a:rPr lang="en-US" sz="1100" dirty="0">
                  <a:latin typeface="Times" pitchFamily="-65" charset="0"/>
                </a:rPr>
                <a:t>of a resonance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 flipV="1">
              <a:off x="4702699" y="1354199"/>
              <a:ext cx="32022" cy="2840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787296" y="3046492"/>
              <a:ext cx="306853" cy="52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latin typeface="Times" pitchFamily="-65" charset="0"/>
                </a:rPr>
                <a:t>z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734721" y="1320476"/>
              <a:ext cx="323646" cy="52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latin typeface="Times" pitchFamily="-65" charset="0"/>
                </a:rPr>
                <a:t>x</a:t>
              </a: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6071417" y="3016679"/>
              <a:ext cx="123657" cy="998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3080742" y="3010198"/>
              <a:ext cx="122131" cy="985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196711" y="3021864"/>
              <a:ext cx="174036" cy="52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sz="1100">
                <a:latin typeface="Times" pitchFamily="-65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5155215" y="4177261"/>
              <a:ext cx="1308324" cy="52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srgbClr val="996633"/>
                  </a:solidFill>
                  <a:latin typeface="Times" pitchFamily="-65" charset="0"/>
                </a:rPr>
                <a:t>Bare tune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rot="600000" flipH="1">
              <a:off x="3909563" y="4120875"/>
              <a:ext cx="1012157" cy="10538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rot="600000">
              <a:off x="3785813" y="5042427"/>
              <a:ext cx="67172" cy="855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rot="600000" flipV="1">
              <a:off x="3827174" y="5509575"/>
              <a:ext cx="810642" cy="526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rot="600000" flipV="1">
              <a:off x="4761565" y="4282356"/>
              <a:ext cx="135871" cy="1383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4613481" y="4693830"/>
              <a:ext cx="114498" cy="79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3894437" y="5594743"/>
              <a:ext cx="114498" cy="79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4956974" y="4163653"/>
              <a:ext cx="177089" cy="1425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082213" y="4837716"/>
              <a:ext cx="531268" cy="811470"/>
            </a:xfrm>
            <a:custGeom>
              <a:avLst/>
              <a:gdLst>
                <a:gd name="T0" fmla="*/ 432 w 432"/>
                <a:gd name="T1" fmla="*/ 0 h 816"/>
                <a:gd name="T2" fmla="*/ 288 w 432"/>
                <a:gd name="T3" fmla="*/ 528 h 816"/>
                <a:gd name="T4" fmla="*/ 0 w 432"/>
                <a:gd name="T5" fmla="*/ 816 h 816"/>
                <a:gd name="T6" fmla="*/ 0 60000 65536"/>
                <a:gd name="T7" fmla="*/ 0 60000 65536"/>
                <a:gd name="T8" fmla="*/ 0 60000 65536"/>
                <a:gd name="T9" fmla="*/ 0 w 432"/>
                <a:gd name="T10" fmla="*/ 0 h 816"/>
                <a:gd name="T11" fmla="*/ 432 w 43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816">
                  <a:moveTo>
                    <a:pt x="432" y="0"/>
                  </a:moveTo>
                  <a:cubicBezTo>
                    <a:pt x="396" y="196"/>
                    <a:pt x="360" y="392"/>
                    <a:pt x="288" y="528"/>
                  </a:cubicBezTo>
                  <a:cubicBezTo>
                    <a:pt x="216" y="664"/>
                    <a:pt x="56" y="768"/>
                    <a:pt x="0" y="8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914284" y="4735311"/>
              <a:ext cx="628973" cy="763507"/>
            </a:xfrm>
            <a:custGeom>
              <a:avLst/>
              <a:gdLst>
                <a:gd name="T0" fmla="*/ 32 w 512"/>
                <a:gd name="T1" fmla="*/ 768 h 768"/>
                <a:gd name="T2" fmla="*/ 80 w 512"/>
                <a:gd name="T3" fmla="*/ 432 h 768"/>
                <a:gd name="T4" fmla="*/ 512 w 512"/>
                <a:gd name="T5" fmla="*/ 0 h 768"/>
                <a:gd name="T6" fmla="*/ 0 60000 65536"/>
                <a:gd name="T7" fmla="*/ 0 60000 65536"/>
                <a:gd name="T8" fmla="*/ 0 60000 65536"/>
                <a:gd name="T9" fmla="*/ 0 w 512"/>
                <a:gd name="T10" fmla="*/ 0 h 768"/>
                <a:gd name="T11" fmla="*/ 512 w 512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768">
                  <a:moveTo>
                    <a:pt x="32" y="768"/>
                  </a:moveTo>
                  <a:cubicBezTo>
                    <a:pt x="16" y="664"/>
                    <a:pt x="0" y="560"/>
                    <a:pt x="80" y="432"/>
                  </a:cubicBezTo>
                  <a:cubicBezTo>
                    <a:pt x="160" y="304"/>
                    <a:pt x="440" y="64"/>
                    <a:pt x="5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905123" y="3028345"/>
              <a:ext cx="117550" cy="946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5379851" y="3028345"/>
              <a:ext cx="119078" cy="946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 flipV="1">
              <a:off x="4436392" y="5218821"/>
              <a:ext cx="114498" cy="933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3964662" y="5124193"/>
              <a:ext cx="117550" cy="946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6269879" y="4452192"/>
              <a:ext cx="1547216" cy="120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  <a:latin typeface="Times" pitchFamily="-65" charset="0"/>
                </a:rPr>
                <a:t>Lattice error or </a:t>
              </a:r>
            </a:p>
            <a:p>
              <a:r>
                <a:rPr lang="en-US" sz="1100" dirty="0" smtClean="0">
                  <a:solidFill>
                    <a:srgbClr val="FF0000"/>
                  </a:solidFill>
                  <a:latin typeface="Times" pitchFamily="-65" charset="0"/>
                </a:rPr>
                <a:t>Space Charge Structure </a:t>
              </a:r>
            </a:p>
            <a:p>
              <a:r>
                <a:rPr lang="en-US" sz="1100" dirty="0" smtClean="0">
                  <a:solidFill>
                    <a:srgbClr val="FF0000"/>
                  </a:solidFill>
                  <a:latin typeface="Times" pitchFamily="-65" charset="0"/>
                </a:rPr>
                <a:t>Resonance</a:t>
              </a:r>
              <a:endParaRPr lang="en-US" sz="1100" dirty="0">
                <a:solidFill>
                  <a:srgbClr val="FF0000"/>
                </a:solidFill>
                <a:latin typeface="Times" pitchFamily="-65" charset="0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262411" y="2219469"/>
              <a:ext cx="2770838" cy="1480349"/>
            </a:xfrm>
            <a:custGeom>
              <a:avLst/>
              <a:gdLst>
                <a:gd name="T0" fmla="*/ 0 w 2254"/>
                <a:gd name="T1" fmla="*/ 964 h 1489"/>
                <a:gd name="T2" fmla="*/ 61 w 2254"/>
                <a:gd name="T3" fmla="*/ 699 h 1489"/>
                <a:gd name="T4" fmla="*/ 138 w 2254"/>
                <a:gd name="T5" fmla="*/ 979 h 1489"/>
                <a:gd name="T6" fmla="*/ 205 w 2254"/>
                <a:gd name="T7" fmla="*/ 699 h 1489"/>
                <a:gd name="T8" fmla="*/ 262 w 2254"/>
                <a:gd name="T9" fmla="*/ 979 h 1489"/>
                <a:gd name="T10" fmla="*/ 349 w 2254"/>
                <a:gd name="T11" fmla="*/ 699 h 1489"/>
                <a:gd name="T12" fmla="*/ 397 w 2254"/>
                <a:gd name="T13" fmla="*/ 987 h 1489"/>
                <a:gd name="T14" fmla="*/ 454 w 2254"/>
                <a:gd name="T15" fmla="*/ 702 h 1489"/>
                <a:gd name="T16" fmla="*/ 531 w 2254"/>
                <a:gd name="T17" fmla="*/ 994 h 1489"/>
                <a:gd name="T18" fmla="*/ 589 w 2254"/>
                <a:gd name="T19" fmla="*/ 699 h 1489"/>
                <a:gd name="T20" fmla="*/ 637 w 2254"/>
                <a:gd name="T21" fmla="*/ 987 h 1489"/>
                <a:gd name="T22" fmla="*/ 685 w 2254"/>
                <a:gd name="T23" fmla="*/ 603 h 1489"/>
                <a:gd name="T24" fmla="*/ 733 w 2254"/>
                <a:gd name="T25" fmla="*/ 1083 h 1489"/>
                <a:gd name="T26" fmla="*/ 781 w 2254"/>
                <a:gd name="T27" fmla="*/ 507 h 1489"/>
                <a:gd name="T28" fmla="*/ 829 w 2254"/>
                <a:gd name="T29" fmla="*/ 1131 h 1489"/>
                <a:gd name="T30" fmla="*/ 877 w 2254"/>
                <a:gd name="T31" fmla="*/ 411 h 1489"/>
                <a:gd name="T32" fmla="*/ 915 w 2254"/>
                <a:gd name="T33" fmla="*/ 1248 h 1489"/>
                <a:gd name="T34" fmla="*/ 975 w 2254"/>
                <a:gd name="T35" fmla="*/ 240 h 1489"/>
                <a:gd name="T36" fmla="*/ 1000 w 2254"/>
                <a:gd name="T37" fmla="*/ 1348 h 1489"/>
                <a:gd name="T38" fmla="*/ 1073 w 2254"/>
                <a:gd name="T39" fmla="*/ 124 h 1489"/>
                <a:gd name="T40" fmla="*/ 1123 w 2254"/>
                <a:gd name="T41" fmla="*/ 1471 h 1489"/>
                <a:gd name="T42" fmla="*/ 1197 w 2254"/>
                <a:gd name="T43" fmla="*/ 17 h 1489"/>
                <a:gd name="T44" fmla="*/ 1309 w 2254"/>
                <a:gd name="T45" fmla="*/ 1371 h 1489"/>
                <a:gd name="T46" fmla="*/ 1339 w 2254"/>
                <a:gd name="T47" fmla="*/ 160 h 1489"/>
                <a:gd name="T48" fmla="*/ 1415 w 2254"/>
                <a:gd name="T49" fmla="*/ 1225 h 1489"/>
                <a:gd name="T50" fmla="*/ 1482 w 2254"/>
                <a:gd name="T51" fmla="*/ 311 h 1489"/>
                <a:gd name="T52" fmla="*/ 1569 w 2254"/>
                <a:gd name="T53" fmla="*/ 1094 h 1489"/>
                <a:gd name="T54" fmla="*/ 1645 w 2254"/>
                <a:gd name="T55" fmla="*/ 555 h 1489"/>
                <a:gd name="T56" fmla="*/ 1677 w 2254"/>
                <a:gd name="T57" fmla="*/ 1056 h 1489"/>
                <a:gd name="T58" fmla="*/ 1741 w 2254"/>
                <a:gd name="T59" fmla="*/ 603 h 1489"/>
                <a:gd name="T60" fmla="*/ 1777 w 2254"/>
                <a:gd name="T61" fmla="*/ 1048 h 1489"/>
                <a:gd name="T62" fmla="*/ 1837 w 2254"/>
                <a:gd name="T63" fmla="*/ 603 h 1489"/>
                <a:gd name="T64" fmla="*/ 1862 w 2254"/>
                <a:gd name="T65" fmla="*/ 1041 h 1489"/>
                <a:gd name="T66" fmla="*/ 1933 w 2254"/>
                <a:gd name="T67" fmla="*/ 603 h 1489"/>
                <a:gd name="T68" fmla="*/ 1954 w 2254"/>
                <a:gd name="T69" fmla="*/ 1041 h 1489"/>
                <a:gd name="T70" fmla="*/ 2031 w 2254"/>
                <a:gd name="T71" fmla="*/ 594 h 1489"/>
                <a:gd name="T72" fmla="*/ 2062 w 2254"/>
                <a:gd name="T73" fmla="*/ 1041 h 1489"/>
                <a:gd name="T74" fmla="*/ 2125 w 2254"/>
                <a:gd name="T75" fmla="*/ 603 h 1489"/>
                <a:gd name="T76" fmla="*/ 2146 w 2254"/>
                <a:gd name="T77" fmla="*/ 1048 h 1489"/>
                <a:gd name="T78" fmla="*/ 2221 w 2254"/>
                <a:gd name="T79" fmla="*/ 603 h 1489"/>
                <a:gd name="T80" fmla="*/ 2254 w 2254"/>
                <a:gd name="T81" fmla="*/ 1056 h 14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54"/>
                <a:gd name="T124" fmla="*/ 0 h 1489"/>
                <a:gd name="T125" fmla="*/ 2254 w 2254"/>
                <a:gd name="T126" fmla="*/ 1489 h 14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54" h="1489">
                  <a:moveTo>
                    <a:pt x="0" y="964"/>
                  </a:moveTo>
                  <a:cubicBezTo>
                    <a:pt x="11" y="920"/>
                    <a:pt x="38" y="697"/>
                    <a:pt x="61" y="699"/>
                  </a:cubicBezTo>
                  <a:cubicBezTo>
                    <a:pt x="84" y="701"/>
                    <a:pt x="114" y="979"/>
                    <a:pt x="138" y="979"/>
                  </a:cubicBezTo>
                  <a:cubicBezTo>
                    <a:pt x="162" y="979"/>
                    <a:pt x="184" y="699"/>
                    <a:pt x="205" y="699"/>
                  </a:cubicBezTo>
                  <a:cubicBezTo>
                    <a:pt x="226" y="699"/>
                    <a:pt x="238" y="979"/>
                    <a:pt x="262" y="979"/>
                  </a:cubicBezTo>
                  <a:cubicBezTo>
                    <a:pt x="286" y="979"/>
                    <a:pt x="327" y="698"/>
                    <a:pt x="349" y="699"/>
                  </a:cubicBezTo>
                  <a:cubicBezTo>
                    <a:pt x="371" y="700"/>
                    <a:pt x="380" y="987"/>
                    <a:pt x="397" y="987"/>
                  </a:cubicBezTo>
                  <a:cubicBezTo>
                    <a:pt x="414" y="987"/>
                    <a:pt x="432" y="701"/>
                    <a:pt x="454" y="702"/>
                  </a:cubicBezTo>
                  <a:cubicBezTo>
                    <a:pt x="476" y="703"/>
                    <a:pt x="509" y="994"/>
                    <a:pt x="531" y="994"/>
                  </a:cubicBezTo>
                  <a:cubicBezTo>
                    <a:pt x="553" y="994"/>
                    <a:pt x="571" y="700"/>
                    <a:pt x="589" y="699"/>
                  </a:cubicBezTo>
                  <a:cubicBezTo>
                    <a:pt x="607" y="698"/>
                    <a:pt x="621" y="1003"/>
                    <a:pt x="637" y="987"/>
                  </a:cubicBezTo>
                  <a:cubicBezTo>
                    <a:pt x="653" y="971"/>
                    <a:pt x="669" y="587"/>
                    <a:pt x="685" y="603"/>
                  </a:cubicBezTo>
                  <a:cubicBezTo>
                    <a:pt x="701" y="619"/>
                    <a:pt x="717" y="1099"/>
                    <a:pt x="733" y="1083"/>
                  </a:cubicBezTo>
                  <a:cubicBezTo>
                    <a:pt x="749" y="1067"/>
                    <a:pt x="765" y="499"/>
                    <a:pt x="781" y="507"/>
                  </a:cubicBezTo>
                  <a:cubicBezTo>
                    <a:pt x="797" y="515"/>
                    <a:pt x="813" y="1147"/>
                    <a:pt x="829" y="1131"/>
                  </a:cubicBezTo>
                  <a:cubicBezTo>
                    <a:pt x="845" y="1115"/>
                    <a:pt x="863" y="392"/>
                    <a:pt x="877" y="411"/>
                  </a:cubicBezTo>
                  <a:cubicBezTo>
                    <a:pt x="891" y="430"/>
                    <a:pt x="899" y="1277"/>
                    <a:pt x="915" y="1248"/>
                  </a:cubicBezTo>
                  <a:cubicBezTo>
                    <a:pt x="931" y="1219"/>
                    <a:pt x="961" y="223"/>
                    <a:pt x="975" y="240"/>
                  </a:cubicBezTo>
                  <a:cubicBezTo>
                    <a:pt x="989" y="257"/>
                    <a:pt x="984" y="1367"/>
                    <a:pt x="1000" y="1348"/>
                  </a:cubicBezTo>
                  <a:cubicBezTo>
                    <a:pt x="1016" y="1329"/>
                    <a:pt x="1053" y="104"/>
                    <a:pt x="1073" y="124"/>
                  </a:cubicBezTo>
                  <a:cubicBezTo>
                    <a:pt x="1093" y="144"/>
                    <a:pt x="1102" y="1489"/>
                    <a:pt x="1123" y="1471"/>
                  </a:cubicBezTo>
                  <a:cubicBezTo>
                    <a:pt x="1144" y="1453"/>
                    <a:pt x="1166" y="34"/>
                    <a:pt x="1197" y="17"/>
                  </a:cubicBezTo>
                  <a:cubicBezTo>
                    <a:pt x="1228" y="0"/>
                    <a:pt x="1285" y="1347"/>
                    <a:pt x="1309" y="1371"/>
                  </a:cubicBezTo>
                  <a:cubicBezTo>
                    <a:pt x="1333" y="1395"/>
                    <a:pt x="1321" y="184"/>
                    <a:pt x="1339" y="160"/>
                  </a:cubicBezTo>
                  <a:cubicBezTo>
                    <a:pt x="1357" y="136"/>
                    <a:pt x="1391" y="1200"/>
                    <a:pt x="1415" y="1225"/>
                  </a:cubicBezTo>
                  <a:cubicBezTo>
                    <a:pt x="1439" y="1250"/>
                    <a:pt x="1456" y="333"/>
                    <a:pt x="1482" y="311"/>
                  </a:cubicBezTo>
                  <a:cubicBezTo>
                    <a:pt x="1508" y="289"/>
                    <a:pt x="1542" y="1053"/>
                    <a:pt x="1569" y="1094"/>
                  </a:cubicBezTo>
                  <a:cubicBezTo>
                    <a:pt x="1596" y="1135"/>
                    <a:pt x="1627" y="561"/>
                    <a:pt x="1645" y="555"/>
                  </a:cubicBezTo>
                  <a:cubicBezTo>
                    <a:pt x="1663" y="549"/>
                    <a:pt x="1661" y="1048"/>
                    <a:pt x="1677" y="1056"/>
                  </a:cubicBezTo>
                  <a:cubicBezTo>
                    <a:pt x="1693" y="1064"/>
                    <a:pt x="1724" y="604"/>
                    <a:pt x="1741" y="603"/>
                  </a:cubicBezTo>
                  <a:cubicBezTo>
                    <a:pt x="1758" y="602"/>
                    <a:pt x="1761" y="1048"/>
                    <a:pt x="1777" y="1048"/>
                  </a:cubicBezTo>
                  <a:cubicBezTo>
                    <a:pt x="1793" y="1048"/>
                    <a:pt x="1823" y="604"/>
                    <a:pt x="1837" y="603"/>
                  </a:cubicBezTo>
                  <a:cubicBezTo>
                    <a:pt x="1851" y="602"/>
                    <a:pt x="1846" y="1041"/>
                    <a:pt x="1862" y="1041"/>
                  </a:cubicBezTo>
                  <a:cubicBezTo>
                    <a:pt x="1878" y="1041"/>
                    <a:pt x="1918" y="603"/>
                    <a:pt x="1933" y="603"/>
                  </a:cubicBezTo>
                  <a:cubicBezTo>
                    <a:pt x="1948" y="603"/>
                    <a:pt x="1938" y="1043"/>
                    <a:pt x="1954" y="1041"/>
                  </a:cubicBezTo>
                  <a:cubicBezTo>
                    <a:pt x="1970" y="1039"/>
                    <a:pt x="2013" y="594"/>
                    <a:pt x="2031" y="594"/>
                  </a:cubicBezTo>
                  <a:cubicBezTo>
                    <a:pt x="2049" y="594"/>
                    <a:pt x="2046" y="1039"/>
                    <a:pt x="2062" y="1041"/>
                  </a:cubicBezTo>
                  <a:cubicBezTo>
                    <a:pt x="2078" y="1043"/>
                    <a:pt x="2111" y="602"/>
                    <a:pt x="2125" y="603"/>
                  </a:cubicBezTo>
                  <a:cubicBezTo>
                    <a:pt x="2139" y="604"/>
                    <a:pt x="2130" y="1048"/>
                    <a:pt x="2146" y="1048"/>
                  </a:cubicBezTo>
                  <a:cubicBezTo>
                    <a:pt x="2162" y="1048"/>
                    <a:pt x="2203" y="602"/>
                    <a:pt x="2221" y="603"/>
                  </a:cubicBezTo>
                  <a:cubicBezTo>
                    <a:pt x="2239" y="604"/>
                    <a:pt x="2247" y="962"/>
                    <a:pt x="2254" y="1056"/>
                  </a:cubicBezTo>
                </a:path>
              </a:pathLst>
            </a:custGeom>
            <a:noFill/>
            <a:ln w="28575">
              <a:solidFill>
                <a:srgbClr val="FF6600">
                  <a:alpha val="89018"/>
                </a:srgb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3202874" y="2340021"/>
              <a:ext cx="993836" cy="132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1870122" y="1937938"/>
              <a:ext cx="833451" cy="86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Slow halo</a:t>
              </a:r>
            </a:p>
            <a:p>
              <a:r>
                <a:rPr lang="en-US" sz="1100" dirty="0"/>
                <a:t>formation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0256" y="1783921"/>
              <a:ext cx="572067" cy="2411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500961" y="1783920"/>
              <a:ext cx="572067" cy="2411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87113" y="1917654"/>
              <a:ext cx="1216255" cy="1203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If halo is too large  </a:t>
              </a:r>
            </a:p>
            <a:p>
              <a:r>
                <a:rPr lang="en-US" sz="1100" b="1" i="1" dirty="0" smtClean="0"/>
                <a:t>slow </a:t>
              </a:r>
              <a:r>
                <a:rPr lang="en-US" sz="1100" dirty="0" smtClean="0"/>
                <a:t>beam loss </a:t>
              </a:r>
            </a:p>
            <a:p>
              <a:r>
                <a:rPr lang="en-US" sz="1100" dirty="0" smtClean="0"/>
                <a:t>take place</a:t>
              </a:r>
              <a:endParaRPr lang="en-US" sz="1100" dirty="0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V="1">
              <a:off x="733784" y="3050544"/>
              <a:ext cx="8053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H="1">
              <a:off x="4836594" y="2219468"/>
              <a:ext cx="19505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41" name="Left-Right Arrow 40"/>
            <p:cNvSpPr/>
            <p:nvPr/>
          </p:nvSpPr>
          <p:spPr>
            <a:xfrm rot="1601205">
              <a:off x="3136990" y="3460705"/>
              <a:ext cx="1443996" cy="477676"/>
            </a:xfrm>
            <a:prstGeom prst="leftRightArrow">
              <a:avLst/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2" name="Left-Right Arrow 41"/>
            <p:cNvSpPr/>
            <p:nvPr/>
          </p:nvSpPr>
          <p:spPr>
            <a:xfrm rot="8864897">
              <a:off x="5153527" y="3466621"/>
              <a:ext cx="950372" cy="431585"/>
            </a:xfrm>
            <a:prstGeom prst="leftRightArrow">
              <a:avLst/>
            </a:prstGeom>
            <a:solidFill>
              <a:schemeClr val="bg1">
                <a:lumMod val="65000"/>
                <a:alpha val="5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 flipV="1">
              <a:off x="3961270" y="3156840"/>
              <a:ext cx="57296" cy="190800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510193" y="3273371"/>
              <a:ext cx="819554" cy="190800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100667" y="1354199"/>
              <a:ext cx="434215" cy="524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Pipe</a:t>
              </a:r>
              <a:endParaRPr lang="en-US" sz="11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49469" y="2713981"/>
              <a:ext cx="240389" cy="524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z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62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92" y="62"/>
            <a:ext cx="5562600" cy="1143000"/>
          </a:xfrm>
        </p:spPr>
        <p:txBody>
          <a:bodyPr/>
          <a:lstStyle/>
          <a:p>
            <a:r>
              <a:rPr lang="en-US" dirty="0" smtClean="0"/>
              <a:t>Motion of particles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Franchetti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629-B6A4-9D41-9B1F-ADF6FE6A140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062" y="-2989"/>
            <a:ext cx="3587002" cy="6407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727"/>
          <a:stretch/>
        </p:blipFill>
        <p:spPr>
          <a:xfrm>
            <a:off x="593256" y="1769075"/>
            <a:ext cx="4283296" cy="41221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164" y="6055679"/>
            <a:ext cx="407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G. Franchetti, I. Hofmann NIM A </a:t>
            </a:r>
            <a:r>
              <a:rPr lang="en-US" sz="1400" b="1" dirty="0"/>
              <a:t>561</a:t>
            </a:r>
            <a:r>
              <a:rPr lang="en-US" sz="1400" dirty="0"/>
              <a:t>, (2006), 195-202</a:t>
            </a:r>
          </a:p>
        </p:txBody>
      </p:sp>
    </p:spTree>
    <p:extLst>
      <p:ext uri="{BB962C8B-B14F-4D97-AF65-F5344CB8AC3E}">
        <p14:creationId xmlns:p14="http://schemas.microsoft.com/office/powerpoint/2010/main" val="284642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24/6/2014 Bologna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Franchetti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2211-1D03-B14D-A6BD-062E14508914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The complexity of the </a:t>
            </a:r>
            <a:br>
              <a:rPr lang="en-US"/>
            </a:br>
            <a:r>
              <a:rPr lang="en-US"/>
              <a:t>self-consistency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400" y="2152650"/>
            <a:ext cx="1354138" cy="457200"/>
          </a:xfrm>
          <a:prstGeom prst="rect">
            <a:avLst/>
          </a:prstGeom>
          <a:solidFill>
            <a:srgbClr val="00FF00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detuning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109788" y="2351088"/>
            <a:ext cx="1776412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191000" y="2133600"/>
            <a:ext cx="2794000" cy="42703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/>
              <a:t>Resonance condition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3862388" y="2743200"/>
            <a:ext cx="1090612" cy="59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638800" y="2743200"/>
            <a:ext cx="509588" cy="59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490788" y="3646488"/>
            <a:ext cx="2405062" cy="762000"/>
          </a:xfrm>
          <a:prstGeom prst="rect">
            <a:avLst/>
          </a:prstGeom>
          <a:solidFill>
            <a:srgbClr val="FFCC00">
              <a:alpha val="2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/>
              <a:t>Particle amplitude</a:t>
            </a:r>
          </a:p>
          <a:p>
            <a:r>
              <a:rPr lang="en-US" sz="2200"/>
              <a:t>growth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697538" y="3605213"/>
            <a:ext cx="1489075" cy="762000"/>
          </a:xfrm>
          <a:prstGeom prst="rect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/>
              <a:t>Beam size</a:t>
            </a:r>
          </a:p>
          <a:p>
            <a:r>
              <a:rPr lang="en-US" sz="2200"/>
              <a:t>growth</a:t>
            </a:r>
          </a:p>
        </p:txBody>
      </p:sp>
      <p:cxnSp>
        <p:nvCxnSpPr>
          <p:cNvPr id="22540" name="AutoShape 12"/>
          <p:cNvCxnSpPr>
            <a:cxnSpLocks noChangeShapeType="1"/>
          </p:cNvCxnSpPr>
          <p:nvPr/>
        </p:nvCxnSpPr>
        <p:spPr bwMode="auto">
          <a:xfrm rot="5400000" flipH="1">
            <a:off x="1295400" y="3124200"/>
            <a:ext cx="1143000" cy="685800"/>
          </a:xfrm>
          <a:prstGeom prst="bentConnector3">
            <a:avLst>
              <a:gd name="adj1" fmla="val 551"/>
            </a:avLst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AutoShape 13"/>
          <p:cNvCxnSpPr>
            <a:cxnSpLocks noChangeShapeType="1"/>
            <a:endCxn id="22542" idx="0"/>
          </p:cNvCxnSpPr>
          <p:nvPr/>
        </p:nvCxnSpPr>
        <p:spPr bwMode="auto">
          <a:xfrm rot="10800000" flipV="1">
            <a:off x="1143000" y="4572000"/>
            <a:ext cx="5334000" cy="546100"/>
          </a:xfrm>
          <a:prstGeom prst="bentConnector4">
            <a:avLst>
              <a:gd name="adj1" fmla="val 0"/>
              <a:gd name="adj2" fmla="val 9941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1143000" y="2895600"/>
            <a:ext cx="0" cy="220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7654925" y="3657600"/>
            <a:ext cx="1031875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Particle</a:t>
            </a:r>
          </a:p>
          <a:p>
            <a:r>
              <a:rPr lang="en-US"/>
              <a:t>loss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477000" y="2743200"/>
            <a:ext cx="1524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545" name="AutoShape 17"/>
          <p:cNvCxnSpPr>
            <a:cxnSpLocks noChangeShapeType="1"/>
            <a:endCxn id="22546" idx="0"/>
          </p:cNvCxnSpPr>
          <p:nvPr/>
        </p:nvCxnSpPr>
        <p:spPr bwMode="auto">
          <a:xfrm rot="10800000" flipV="1">
            <a:off x="762000" y="4648200"/>
            <a:ext cx="7391400" cy="622300"/>
          </a:xfrm>
          <a:prstGeom prst="bentConnector4">
            <a:avLst>
              <a:gd name="adj1" fmla="val 171"/>
              <a:gd name="adj2" fmla="val 10331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Line 18"/>
          <p:cNvSpPr>
            <a:spLocks noChangeShapeType="1"/>
          </p:cNvSpPr>
          <p:nvPr/>
        </p:nvSpPr>
        <p:spPr bwMode="auto">
          <a:xfrm flipH="1" flipV="1">
            <a:off x="762000" y="2895600"/>
            <a:ext cx="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743200" y="4343400"/>
            <a:ext cx="177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Bodoni SvtyTwo OS ITC TT-BookIt" charset="0"/>
              </a:rPr>
              <a:t>Halo particles</a:t>
            </a:r>
          </a:p>
        </p:txBody>
      </p:sp>
    </p:spTree>
    <p:extLst>
      <p:ext uri="{BB962C8B-B14F-4D97-AF65-F5344CB8AC3E}">
        <p14:creationId xmlns:p14="http://schemas.microsoft.com/office/powerpoint/2010/main" val="129379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966</Words>
  <Application>Microsoft Macintosh PowerPoint</Application>
  <PresentationFormat>On-screen Show (4:3)</PresentationFormat>
  <Paragraphs>225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Space charge dominated beam issues</vt:lpstr>
      <vt:lpstr>Outline</vt:lpstr>
      <vt:lpstr>The next generation of computational challenges at FAIR</vt:lpstr>
      <vt:lpstr>The SIS100 challenges</vt:lpstr>
      <vt:lpstr>Space charge and resonances</vt:lpstr>
      <vt:lpstr>The physics case</vt:lpstr>
      <vt:lpstr>PowerPoint Presentation</vt:lpstr>
      <vt:lpstr>Motion of particles</vt:lpstr>
      <vt:lpstr>The complexity of the  self-consistency</vt:lpstr>
      <vt:lpstr>The long term effect of PIC noise</vt:lpstr>
      <vt:lpstr>Computing challenges: example</vt:lpstr>
      <vt:lpstr>Space Charge  effects</vt:lpstr>
      <vt:lpstr>Long term simulation with frozen models example with SIS100</vt:lpstr>
      <vt:lpstr>Correcting 2nd, and 3rd order,  normal and skew resonances </vt:lpstr>
      <vt:lpstr>PS measurements 2002-2003</vt:lpstr>
      <vt:lpstr>Bunched Beam, Higher intensity</vt:lpstr>
      <vt:lpstr>Bunch length – beam loss correlation</vt:lpstr>
      <vt:lpstr>PS measurements 2012</vt:lpstr>
      <vt:lpstr>PowerPoint Presentation</vt:lpstr>
      <vt:lpstr>Outlook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charge dominated beam issues</dc:title>
  <dc:creator>Giuliano Franchetti</dc:creator>
  <cp:lastModifiedBy>Giuliano Franchetti</cp:lastModifiedBy>
  <cp:revision>45</cp:revision>
  <dcterms:created xsi:type="dcterms:W3CDTF">2013-12-12T07:51:15Z</dcterms:created>
  <dcterms:modified xsi:type="dcterms:W3CDTF">2014-06-24T07:05:39Z</dcterms:modified>
</cp:coreProperties>
</file>