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8"/>
  </p:notesMasterIdLst>
  <p:handoutMasterIdLst>
    <p:handoutMasterId r:id="rId19"/>
  </p:handoutMasterIdLst>
  <p:sldIdLst>
    <p:sldId id="855" r:id="rId2"/>
    <p:sldId id="856" r:id="rId3"/>
    <p:sldId id="857" r:id="rId4"/>
    <p:sldId id="858" r:id="rId5"/>
    <p:sldId id="860" r:id="rId6"/>
    <p:sldId id="861" r:id="rId7"/>
    <p:sldId id="862" r:id="rId8"/>
    <p:sldId id="863" r:id="rId9"/>
    <p:sldId id="866" r:id="rId10"/>
    <p:sldId id="867" r:id="rId11"/>
    <p:sldId id="864" r:id="rId12"/>
    <p:sldId id="865" r:id="rId13"/>
    <p:sldId id="871" r:id="rId14"/>
    <p:sldId id="870" r:id="rId15"/>
    <p:sldId id="872" r:id="rId16"/>
    <p:sldId id="873" r:id="rId17"/>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66CCFF"/>
    <a:srgbClr val="E6E6E6"/>
    <a:srgbClr val="FF0000"/>
    <a:srgbClr val="CC0066"/>
    <a:srgbClr val="999999"/>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1" autoAdjust="0"/>
    <p:restoredTop sz="96259" autoAdjust="0"/>
  </p:normalViewPr>
  <p:slideViewPr>
    <p:cSldViewPr snapToGrid="0" showGuides="1">
      <p:cViewPr varScale="1">
        <p:scale>
          <a:sx n="90" d="100"/>
          <a:sy n="90" d="100"/>
        </p:scale>
        <p:origin x="-1200" y="-186"/>
      </p:cViewPr>
      <p:guideLst>
        <p:guide orient="horz" pos="4149"/>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5" d="100"/>
          <a:sy n="65" d="100"/>
        </p:scale>
        <p:origin x="-3336" y="-120"/>
      </p:cViewPr>
      <p:guideLst>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2199" tIns="46099" rIns="92199" bIns="46099" numCol="1" anchor="t" anchorCtr="0" compatLnSpc="1">
            <a:prstTxWarp prst="textNoShape">
              <a:avLst/>
            </a:prstTxWarp>
          </a:bodyPr>
          <a:lstStyle>
            <a:lvl1pPr eaLnBrk="0" hangingPunct="0">
              <a:defRPr sz="1200">
                <a:latin typeface="Arial" charset="0"/>
                <a:ea typeface="ＭＳ Ｐゴシック" pitchFamily="1" charset="-128"/>
              </a:defRPr>
            </a:lvl1pPr>
          </a:lstStyle>
          <a:p>
            <a:pPr>
              <a:defRPr/>
            </a:pPr>
            <a:endParaRPr lang="en-US"/>
          </a:p>
        </p:txBody>
      </p:sp>
      <p:sp>
        <p:nvSpPr>
          <p:cNvPr id="60419"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p:spPr>
        <p:txBody>
          <a:bodyPr vert="horz" wrap="square" lIns="92199" tIns="46099" rIns="92199" bIns="46099" numCol="1" anchor="t" anchorCtr="0" compatLnSpc="1">
            <a:prstTxWarp prst="textNoShape">
              <a:avLst/>
            </a:prstTxWarp>
          </a:bodyPr>
          <a:lstStyle>
            <a:lvl1pPr algn="r" eaLnBrk="0" hangingPunct="0">
              <a:defRPr sz="1200">
                <a:latin typeface="Arial" charset="0"/>
                <a:ea typeface="ＭＳ Ｐゴシック" pitchFamily="1" charset="-128"/>
              </a:defRPr>
            </a:lvl1pPr>
          </a:lstStyle>
          <a:p>
            <a:pPr>
              <a:defRPr/>
            </a:pPr>
            <a:endParaRPr lang="en-US"/>
          </a:p>
        </p:txBody>
      </p:sp>
      <p:sp>
        <p:nvSpPr>
          <p:cNvPr id="60420" name="Rectangle 4"/>
          <p:cNvSpPr>
            <a:spLocks noGrp="1" noChangeArrowheads="1"/>
          </p:cNvSpPr>
          <p:nvPr>
            <p:ph type="ftr" sz="quarter" idx="2"/>
          </p:nvPr>
        </p:nvSpPr>
        <p:spPr bwMode="auto">
          <a:xfrm>
            <a:off x="0" y="9432925"/>
            <a:ext cx="2944813" cy="495300"/>
          </a:xfrm>
          <a:prstGeom prst="rect">
            <a:avLst/>
          </a:prstGeom>
          <a:noFill/>
          <a:ln w="9525">
            <a:noFill/>
            <a:miter lim="800000"/>
            <a:headEnd/>
            <a:tailEnd/>
          </a:ln>
        </p:spPr>
        <p:txBody>
          <a:bodyPr vert="horz" wrap="square" lIns="92199" tIns="46099" rIns="92199" bIns="46099" numCol="1" anchor="b" anchorCtr="0" compatLnSpc="1">
            <a:prstTxWarp prst="textNoShape">
              <a:avLst/>
            </a:prstTxWarp>
          </a:bodyPr>
          <a:lstStyle>
            <a:lvl1pPr eaLnBrk="0" hangingPunct="0">
              <a:defRPr sz="1200">
                <a:latin typeface="Arial" charset="0"/>
                <a:ea typeface="ＭＳ Ｐゴシック" pitchFamily="1" charset="-128"/>
              </a:defRPr>
            </a:lvl1pPr>
          </a:lstStyle>
          <a:p>
            <a:pPr>
              <a:defRPr/>
            </a:pPr>
            <a:endParaRPr lang="en-US"/>
          </a:p>
        </p:txBody>
      </p:sp>
      <p:sp>
        <p:nvSpPr>
          <p:cNvPr id="60421" name="Rectangle 5"/>
          <p:cNvSpPr>
            <a:spLocks noGrp="1" noChangeArrowheads="1"/>
          </p:cNvSpPr>
          <p:nvPr>
            <p:ph type="sldNum" sz="quarter" idx="3"/>
          </p:nvPr>
        </p:nvSpPr>
        <p:spPr bwMode="auto">
          <a:xfrm>
            <a:off x="3852863" y="9432925"/>
            <a:ext cx="2944812" cy="495300"/>
          </a:xfrm>
          <a:prstGeom prst="rect">
            <a:avLst/>
          </a:prstGeom>
          <a:noFill/>
          <a:ln w="9525">
            <a:noFill/>
            <a:miter lim="800000"/>
            <a:headEnd/>
            <a:tailEnd/>
          </a:ln>
        </p:spPr>
        <p:txBody>
          <a:bodyPr vert="horz" wrap="square" lIns="92199" tIns="46099" rIns="92199" bIns="46099" numCol="1" anchor="b" anchorCtr="0" compatLnSpc="1">
            <a:prstTxWarp prst="textNoShape">
              <a:avLst/>
            </a:prstTxWarp>
          </a:bodyPr>
          <a:lstStyle>
            <a:lvl1pPr algn="r" eaLnBrk="0" hangingPunct="0">
              <a:defRPr sz="1200">
                <a:latin typeface="Arial" charset="0"/>
                <a:ea typeface="ＭＳ Ｐゴシック" pitchFamily="1" charset="-128"/>
              </a:defRPr>
            </a:lvl1pPr>
          </a:lstStyle>
          <a:p>
            <a:pPr>
              <a:defRPr/>
            </a:pPr>
            <a:fld id="{895E5DF0-81B8-42AC-B3A2-DB5FAF3D4ADE}" type="slidenum">
              <a:rPr lang="en-US"/>
              <a:pPr>
                <a:defRPr/>
              </a:pPr>
              <a:t>‹#›</a:t>
            </a:fld>
            <a:endParaRPr lang="en-US"/>
          </a:p>
        </p:txBody>
      </p:sp>
    </p:spTree>
    <p:extLst>
      <p:ext uri="{BB962C8B-B14F-4D97-AF65-F5344CB8AC3E}">
        <p14:creationId xmlns:p14="http://schemas.microsoft.com/office/powerpoint/2010/main" val="82538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2199" tIns="46099" rIns="92199" bIns="46099" numCol="1" anchor="t" anchorCtr="0" compatLnSpc="1">
            <a:prstTxWarp prst="textNoShape">
              <a:avLst/>
            </a:prstTxWarp>
          </a:bodyPr>
          <a:lstStyle>
            <a:lvl1pPr eaLnBrk="0" hangingPunct="0">
              <a:defRPr sz="1200">
                <a:latin typeface="Arial" charset="0"/>
                <a:ea typeface="ＭＳ Ｐゴシック" pitchFamily="1" charset="-128"/>
              </a:defRPr>
            </a:lvl1pPr>
          </a:lstStyle>
          <a:p>
            <a:pPr>
              <a:defRPr/>
            </a:pPr>
            <a:endParaRPr lang="en-US"/>
          </a:p>
        </p:txBody>
      </p:sp>
      <p:sp>
        <p:nvSpPr>
          <p:cNvPr id="6147" name="Rectangle 3"/>
          <p:cNvSpPr>
            <a:spLocks noGrp="1" noChangeArrowheads="1"/>
          </p:cNvSpPr>
          <p:nvPr>
            <p:ph type="dt" idx="1"/>
          </p:nvPr>
        </p:nvSpPr>
        <p:spPr bwMode="auto">
          <a:xfrm>
            <a:off x="3852863" y="0"/>
            <a:ext cx="2944812" cy="495300"/>
          </a:xfrm>
          <a:prstGeom prst="rect">
            <a:avLst/>
          </a:prstGeom>
          <a:noFill/>
          <a:ln w="9525">
            <a:noFill/>
            <a:miter lim="800000"/>
            <a:headEnd/>
            <a:tailEnd/>
          </a:ln>
        </p:spPr>
        <p:txBody>
          <a:bodyPr vert="horz" wrap="square" lIns="92199" tIns="46099" rIns="92199" bIns="46099" numCol="1" anchor="t" anchorCtr="0" compatLnSpc="1">
            <a:prstTxWarp prst="textNoShape">
              <a:avLst/>
            </a:prstTxWarp>
          </a:bodyPr>
          <a:lstStyle>
            <a:lvl1pPr algn="r" eaLnBrk="0" hangingPunct="0">
              <a:defRPr sz="1200">
                <a:latin typeface="Arial" charset="0"/>
                <a:ea typeface="ＭＳ Ｐゴシック" pitchFamily="1" charset="-128"/>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p:spPr>
        <p:txBody>
          <a:bodyPr vert="horz" wrap="square" lIns="92199" tIns="46099" rIns="92199" bIns="460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32925"/>
            <a:ext cx="2944813" cy="495300"/>
          </a:xfrm>
          <a:prstGeom prst="rect">
            <a:avLst/>
          </a:prstGeom>
          <a:noFill/>
          <a:ln w="9525">
            <a:noFill/>
            <a:miter lim="800000"/>
            <a:headEnd/>
            <a:tailEnd/>
          </a:ln>
        </p:spPr>
        <p:txBody>
          <a:bodyPr vert="horz" wrap="square" lIns="92199" tIns="46099" rIns="92199" bIns="46099" numCol="1" anchor="b" anchorCtr="0" compatLnSpc="1">
            <a:prstTxWarp prst="textNoShape">
              <a:avLst/>
            </a:prstTxWarp>
          </a:bodyPr>
          <a:lstStyle>
            <a:lvl1pPr eaLnBrk="0" hangingPunct="0">
              <a:defRPr sz="1200">
                <a:latin typeface="Arial" charset="0"/>
                <a:ea typeface="ＭＳ Ｐゴシック" pitchFamily="1" charset="-128"/>
              </a:defRPr>
            </a:lvl1pPr>
          </a:lstStyle>
          <a:p>
            <a:pPr>
              <a:defRPr/>
            </a:pPr>
            <a:endParaRPr lang="en-US"/>
          </a:p>
        </p:txBody>
      </p:sp>
      <p:sp>
        <p:nvSpPr>
          <p:cNvPr id="6151" name="Rectangle 7"/>
          <p:cNvSpPr>
            <a:spLocks noGrp="1" noChangeArrowheads="1"/>
          </p:cNvSpPr>
          <p:nvPr>
            <p:ph type="sldNum" sz="quarter" idx="5"/>
          </p:nvPr>
        </p:nvSpPr>
        <p:spPr bwMode="auto">
          <a:xfrm>
            <a:off x="3852863" y="9432925"/>
            <a:ext cx="2944812" cy="495300"/>
          </a:xfrm>
          <a:prstGeom prst="rect">
            <a:avLst/>
          </a:prstGeom>
          <a:noFill/>
          <a:ln w="9525">
            <a:noFill/>
            <a:miter lim="800000"/>
            <a:headEnd/>
            <a:tailEnd/>
          </a:ln>
        </p:spPr>
        <p:txBody>
          <a:bodyPr vert="horz" wrap="square" lIns="92199" tIns="46099" rIns="92199" bIns="46099" numCol="1" anchor="b" anchorCtr="0" compatLnSpc="1">
            <a:prstTxWarp prst="textNoShape">
              <a:avLst/>
            </a:prstTxWarp>
          </a:bodyPr>
          <a:lstStyle>
            <a:lvl1pPr algn="r" eaLnBrk="0" hangingPunct="0">
              <a:defRPr sz="1200">
                <a:latin typeface="Arial" charset="0"/>
                <a:ea typeface="ＭＳ Ｐゴシック" pitchFamily="1" charset="-128"/>
              </a:defRPr>
            </a:lvl1pPr>
          </a:lstStyle>
          <a:p>
            <a:pPr>
              <a:defRPr/>
            </a:pPr>
            <a:fld id="{76B0ABA6-4AD3-421E-BBFC-8004BE033CD9}" type="slidenum">
              <a:rPr lang="en-US"/>
              <a:pPr>
                <a:defRPr/>
              </a:pPr>
              <a:t>‹#›</a:t>
            </a:fld>
            <a:endParaRPr lang="en-US"/>
          </a:p>
        </p:txBody>
      </p:sp>
    </p:spTree>
    <p:extLst>
      <p:ext uri="{BB962C8B-B14F-4D97-AF65-F5344CB8AC3E}">
        <p14:creationId xmlns:p14="http://schemas.microsoft.com/office/powerpoint/2010/main" val="2359365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19A3A83-7C32-41F5-A4DD-F84FA33CE725}" type="slidenum">
              <a:rPr lang="en-US" sz="1200" smtClean="0"/>
              <a:pPr/>
              <a:t>1</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915988" y="742950"/>
            <a:ext cx="4967287" cy="37242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1" name="Rectangle 3"/>
          <p:cNvSpPr>
            <a:spLocks noGrp="1" noChangeArrowheads="1"/>
          </p:cNvSpPr>
          <p:nvPr>
            <p:ph type="body" idx="1"/>
          </p:nvPr>
        </p:nvSpPr>
        <p:spPr bwMode="auto">
          <a:xfrm>
            <a:off x="905824" y="4715467"/>
            <a:ext cx="4986030" cy="446922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508" tIns="46754" rIns="93508" bIns="46754"/>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915988" y="742950"/>
            <a:ext cx="4967287" cy="37242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5" name="Rectangle 3"/>
          <p:cNvSpPr>
            <a:spLocks noGrp="1" noChangeArrowheads="1"/>
          </p:cNvSpPr>
          <p:nvPr>
            <p:ph type="body" idx="1"/>
          </p:nvPr>
        </p:nvSpPr>
        <p:spPr bwMode="auto">
          <a:xfrm>
            <a:off x="905824" y="4715467"/>
            <a:ext cx="4986030" cy="446922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508" tIns="46754" rIns="93508" bIns="46754"/>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1217613"/>
            <a:ext cx="711200" cy="474662"/>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grpSp>
      <p:grpSp>
        <p:nvGrpSpPr>
          <p:cNvPr id="7" name="Group 5"/>
          <p:cNvGrpSpPr>
            <a:grpSpLocks/>
          </p:cNvGrpSpPr>
          <p:nvPr/>
        </p:nvGrpSpPr>
        <p:grpSpPr bwMode="auto">
          <a:xfrm>
            <a:off x="414338" y="1639888"/>
            <a:ext cx="738187" cy="474662"/>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grpSp>
      <p:sp>
        <p:nvSpPr>
          <p:cNvPr id="10" name="Rectangle 8"/>
          <p:cNvSpPr>
            <a:spLocks noChangeArrowheads="1"/>
          </p:cNvSpPr>
          <p:nvPr/>
        </p:nvSpPr>
        <p:spPr bwMode="auto">
          <a:xfrm>
            <a:off x="0" y="156686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1" name="Rectangle 9"/>
          <p:cNvSpPr>
            <a:spLocks noChangeArrowheads="1"/>
          </p:cNvSpPr>
          <p:nvPr/>
        </p:nvSpPr>
        <p:spPr bwMode="auto">
          <a:xfrm>
            <a:off x="635000" y="1109663"/>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2" name="Rectangle 15"/>
          <p:cNvSpPr>
            <a:spLocks noChangeArrowheads="1"/>
          </p:cNvSpPr>
          <p:nvPr/>
        </p:nvSpPr>
        <p:spPr bwMode="gray">
          <a:xfrm flipV="1">
            <a:off x="315913" y="193675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kumimoji="1" lang="en-GB"/>
          </a:p>
        </p:txBody>
      </p:sp>
      <p:pic>
        <p:nvPicPr>
          <p:cNvPr id="13" name="Picture 17" descr="LH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4338" y="19050"/>
            <a:ext cx="10604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CERN4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013" y="603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ctrTitle"/>
          </p:nvPr>
        </p:nvSpPr>
        <p:spPr>
          <a:xfrm>
            <a:off x="990600" y="885825"/>
            <a:ext cx="7772400" cy="1143000"/>
          </a:xfrm>
        </p:spPr>
        <p:txBody>
          <a:bodyPr/>
          <a:lstStyle>
            <a:lvl1pPr>
              <a:defRPr/>
            </a:lvl1pPr>
          </a:lstStyle>
          <a:p>
            <a:r>
              <a:rPr lang="en-US"/>
              <a:t>Click to edit Master title style</a:t>
            </a:r>
          </a:p>
        </p:txBody>
      </p:sp>
      <p:sp>
        <p:nvSpPr>
          <p:cNvPr id="14347" name="Rectangle 11"/>
          <p:cNvSpPr>
            <a:spLocks noGrp="1" noChangeArrowheads="1"/>
          </p:cNvSpPr>
          <p:nvPr>
            <p:ph type="subTitle" idx="1"/>
          </p:nvPr>
        </p:nvSpPr>
        <p:spPr>
          <a:xfrm>
            <a:off x="1371600" y="2157413"/>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2"/>
          <p:cNvSpPr>
            <a:spLocks noGrp="1" noChangeArrowheads="1"/>
          </p:cNvSpPr>
          <p:nvPr>
            <p:ph type="dt" sz="half" idx="10"/>
          </p:nvPr>
        </p:nvSpPr>
        <p:spPr bwMode="auto">
          <a:xfrm>
            <a:off x="-117475" y="6307138"/>
            <a:ext cx="4479925" cy="457200"/>
          </a:xfrm>
          <a:prstGeom prst="rect">
            <a:avLst/>
          </a:prstGeom>
          <a:ln>
            <a:miter lim="800000"/>
            <a:headEnd/>
            <a:tailEnd/>
          </a:ln>
        </p:spPr>
        <p:txBody>
          <a:bodyPr vert="horz" wrap="square" lIns="45720" tIns="45720" rIns="91440" bIns="45720" numCol="1" anchor="b" anchorCtr="0" compatLnSpc="1">
            <a:prstTxWarp prst="textNoShape">
              <a:avLst/>
            </a:prstTxWarp>
          </a:bodyPr>
          <a:lstStyle>
            <a:lvl1pPr algn="r" eaLnBrk="1" hangingPunct="1">
              <a:lnSpc>
                <a:spcPct val="80000"/>
              </a:lnSpc>
              <a:spcBef>
                <a:spcPct val="20000"/>
              </a:spcBef>
              <a:buClr>
                <a:schemeClr val="folHlink"/>
              </a:buClr>
              <a:buSzPct val="60000"/>
              <a:buFont typeface="Wingdings" pitchFamily="2" charset="2"/>
              <a:buNone/>
              <a:defRPr sz="1400">
                <a:solidFill>
                  <a:schemeClr val="bg2"/>
                </a:solidFill>
                <a:latin typeface="Arial" charset="0"/>
                <a:ea typeface="ＭＳ Ｐゴシック" pitchFamily="1" charset="-128"/>
              </a:defRPr>
            </a:lvl1pPr>
          </a:lstStyle>
          <a:p>
            <a:pPr>
              <a:defRPr/>
            </a:pPr>
            <a:endParaRPr lang="en-US"/>
          </a:p>
        </p:txBody>
      </p:sp>
      <p:sp>
        <p:nvSpPr>
          <p:cNvPr id="16" name="Rectangle 13"/>
          <p:cNvSpPr>
            <a:spLocks noGrp="1" noChangeArrowheads="1"/>
          </p:cNvSpPr>
          <p:nvPr>
            <p:ph type="ftr" sz="quarter" idx="11"/>
          </p:nvPr>
        </p:nvSpPr>
        <p:spPr>
          <a:xfrm>
            <a:off x="4386263" y="6305550"/>
            <a:ext cx="2895600" cy="457200"/>
          </a:xfrm>
        </p:spPr>
        <p:txBody>
          <a:bodyPr/>
          <a:lstStyle>
            <a:lvl1pPr>
              <a:defRPr>
                <a:solidFill>
                  <a:schemeClr val="bg2"/>
                </a:solidFill>
              </a:defRPr>
            </a:lvl1pPr>
          </a:lstStyle>
          <a:p>
            <a:pPr>
              <a:defRPr/>
            </a:pPr>
            <a:r>
              <a:rPr lang="en-US"/>
              <a:t>Massimo Giovannozzi - CERN</a:t>
            </a:r>
          </a:p>
        </p:txBody>
      </p:sp>
      <p:sp>
        <p:nvSpPr>
          <p:cNvPr id="17" name="Rectangle 14"/>
          <p:cNvSpPr>
            <a:spLocks noGrp="1" noChangeArrowheads="1"/>
          </p:cNvSpPr>
          <p:nvPr>
            <p:ph type="sldNum" sz="quarter" idx="12"/>
          </p:nvPr>
        </p:nvSpPr>
        <p:spPr>
          <a:xfrm>
            <a:off x="6929438" y="6305550"/>
            <a:ext cx="1905000" cy="457200"/>
          </a:xfrm>
        </p:spPr>
        <p:txBody>
          <a:bodyPr/>
          <a:lstStyle>
            <a:lvl1pPr>
              <a:defRPr>
                <a:solidFill>
                  <a:schemeClr val="bg2"/>
                </a:solidFill>
              </a:defRPr>
            </a:lvl1pPr>
          </a:lstStyle>
          <a:p>
            <a:pPr>
              <a:defRPr/>
            </a:pPr>
            <a:fld id="{B63AC391-9D18-4820-A592-CEE250CCB22A}" type="slidenum">
              <a:rPr lang="en-US"/>
              <a:pPr>
                <a:defRPr/>
              </a:pPr>
              <a:t>‹#›</a:t>
            </a:fld>
            <a:endParaRPr lang="en-US"/>
          </a:p>
        </p:txBody>
      </p:sp>
    </p:spTree>
    <p:extLst>
      <p:ext uri="{BB962C8B-B14F-4D97-AF65-F5344CB8AC3E}">
        <p14:creationId xmlns:p14="http://schemas.microsoft.com/office/powerpoint/2010/main" val="74829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5" name="Rectangle 13"/>
          <p:cNvSpPr>
            <a:spLocks noGrp="1" noChangeArrowheads="1"/>
          </p:cNvSpPr>
          <p:nvPr>
            <p:ph type="sldNum" sz="quarter" idx="11"/>
          </p:nvPr>
        </p:nvSpPr>
        <p:spPr>
          <a:ln/>
        </p:spPr>
        <p:txBody>
          <a:bodyPr/>
          <a:lstStyle>
            <a:lvl1pPr>
              <a:defRPr/>
            </a:lvl1pPr>
          </a:lstStyle>
          <a:p>
            <a:pPr>
              <a:defRPr/>
            </a:pPr>
            <a:fld id="{B227BF02-5B20-4910-B1E9-AB40630B14D0}" type="slidenum">
              <a:rPr lang="en-US"/>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1067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152400"/>
            <a:ext cx="2006600" cy="5980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52400"/>
            <a:ext cx="5870575" cy="5980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5" name="Rectangle 13"/>
          <p:cNvSpPr>
            <a:spLocks noGrp="1" noChangeArrowheads="1"/>
          </p:cNvSpPr>
          <p:nvPr>
            <p:ph type="sldNum" sz="quarter" idx="11"/>
          </p:nvPr>
        </p:nvSpPr>
        <p:spPr>
          <a:ln/>
        </p:spPr>
        <p:txBody>
          <a:bodyPr/>
          <a:lstStyle>
            <a:lvl1pPr>
              <a:defRPr/>
            </a:lvl1pPr>
          </a:lstStyle>
          <a:p>
            <a:pPr>
              <a:defRPr/>
            </a:pPr>
            <a:fld id="{81F8BF42-FC52-425A-B2C5-EBDB5B688C3A}" type="slidenum">
              <a:rPr lang="en-US"/>
              <a:pPr>
                <a:defRPr/>
              </a:pPr>
              <a:t>‹#›</a:t>
            </a:fld>
            <a:endParaRPr lang="en-US"/>
          </a:p>
        </p:txBody>
      </p:sp>
    </p:spTree>
    <p:extLst>
      <p:ext uri="{BB962C8B-B14F-4D97-AF65-F5344CB8AC3E}">
        <p14:creationId xmlns:p14="http://schemas.microsoft.com/office/powerpoint/2010/main" val="115541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52400"/>
            <a:ext cx="8029575" cy="598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4" name="Rectangle 13"/>
          <p:cNvSpPr>
            <a:spLocks noGrp="1" noChangeArrowheads="1"/>
          </p:cNvSpPr>
          <p:nvPr>
            <p:ph type="sldNum" sz="quarter" idx="11"/>
          </p:nvPr>
        </p:nvSpPr>
        <p:spPr>
          <a:ln/>
        </p:spPr>
        <p:txBody>
          <a:bodyPr/>
          <a:lstStyle>
            <a:lvl1pPr>
              <a:defRPr/>
            </a:lvl1pPr>
          </a:lstStyle>
          <a:p>
            <a:pPr>
              <a:defRPr/>
            </a:pPr>
            <a:fld id="{F4306197-22A2-4592-ACF1-518575AC3F9D}" type="slidenum">
              <a:rPr lang="en-US"/>
              <a:pPr>
                <a:defRPr/>
              </a:pPr>
              <a:t>‹#›</a:t>
            </a:fld>
            <a:endParaRPr lang="en-US"/>
          </a:p>
        </p:txBody>
      </p:sp>
    </p:spTree>
    <p:extLst>
      <p:ext uri="{BB962C8B-B14F-4D97-AF65-F5344CB8AC3E}">
        <p14:creationId xmlns:p14="http://schemas.microsoft.com/office/powerpoint/2010/main" val="199171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771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447800"/>
            <a:ext cx="7888288" cy="4684713"/>
          </a:xfrm>
        </p:spPr>
        <p:txBody>
          <a:bodyPr/>
          <a:lstStyle/>
          <a:p>
            <a:pPr lvl="0"/>
            <a:endParaRPr lang="en-US" noProof="0" smtClean="0"/>
          </a:p>
        </p:txBody>
      </p:sp>
      <p:sp>
        <p:nvSpPr>
          <p:cNvPr id="4"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5" name="Rectangle 13"/>
          <p:cNvSpPr>
            <a:spLocks noGrp="1" noChangeArrowheads="1"/>
          </p:cNvSpPr>
          <p:nvPr>
            <p:ph type="sldNum" sz="quarter" idx="11"/>
          </p:nvPr>
        </p:nvSpPr>
        <p:spPr>
          <a:ln/>
        </p:spPr>
        <p:txBody>
          <a:bodyPr/>
          <a:lstStyle>
            <a:lvl1pPr>
              <a:defRPr/>
            </a:lvl1pPr>
          </a:lstStyle>
          <a:p>
            <a:pPr>
              <a:defRPr/>
            </a:pPr>
            <a:fld id="{032C79FF-0742-4735-B732-BC393A01322D}" type="slidenum">
              <a:rPr lang="en-US"/>
              <a:pPr>
                <a:defRPr/>
              </a:pPr>
              <a:t>‹#›</a:t>
            </a:fld>
            <a:endParaRPr lang="en-US"/>
          </a:p>
        </p:txBody>
      </p:sp>
    </p:spTree>
    <p:extLst>
      <p:ext uri="{BB962C8B-B14F-4D97-AF65-F5344CB8AC3E}">
        <p14:creationId xmlns:p14="http://schemas.microsoft.com/office/powerpoint/2010/main" val="182849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5" name="Rectangle 13"/>
          <p:cNvSpPr>
            <a:spLocks noGrp="1" noChangeArrowheads="1"/>
          </p:cNvSpPr>
          <p:nvPr>
            <p:ph type="sldNum" sz="quarter" idx="11"/>
          </p:nvPr>
        </p:nvSpPr>
        <p:spPr>
          <a:ln/>
        </p:spPr>
        <p:txBody>
          <a:bodyPr/>
          <a:lstStyle>
            <a:lvl1pPr>
              <a:defRPr/>
            </a:lvl1pPr>
          </a:lstStyle>
          <a:p>
            <a:pPr>
              <a:defRPr/>
            </a:pPr>
            <a:fld id="{02878EBA-69B9-42B2-A177-4CDCE61A9FEE}" type="slidenum">
              <a:rPr lang="en-US"/>
              <a:pPr>
                <a:defRPr/>
              </a:pPr>
              <a:t>‹#›</a:t>
            </a:fld>
            <a:endParaRPr lang="en-US"/>
          </a:p>
        </p:txBody>
      </p:sp>
    </p:spTree>
    <p:extLst>
      <p:ext uri="{BB962C8B-B14F-4D97-AF65-F5344CB8AC3E}">
        <p14:creationId xmlns:p14="http://schemas.microsoft.com/office/powerpoint/2010/main" val="46871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5" name="Rectangle 13"/>
          <p:cNvSpPr>
            <a:spLocks noGrp="1" noChangeArrowheads="1"/>
          </p:cNvSpPr>
          <p:nvPr>
            <p:ph type="sldNum" sz="quarter" idx="11"/>
          </p:nvPr>
        </p:nvSpPr>
        <p:spPr>
          <a:ln/>
        </p:spPr>
        <p:txBody>
          <a:bodyPr/>
          <a:lstStyle>
            <a:lvl1pPr>
              <a:defRPr/>
            </a:lvl1pPr>
          </a:lstStyle>
          <a:p>
            <a:pPr>
              <a:defRPr/>
            </a:pPr>
            <a:fld id="{CCEDEBF6-4177-452C-BD7D-FCC915832342}" type="slidenum">
              <a:rPr lang="en-US"/>
              <a:pPr>
                <a:defRPr/>
              </a:pPr>
              <a:t>‹#›</a:t>
            </a:fld>
            <a:endParaRPr lang="en-US"/>
          </a:p>
        </p:txBody>
      </p:sp>
    </p:spTree>
    <p:extLst>
      <p:ext uri="{BB962C8B-B14F-4D97-AF65-F5344CB8AC3E}">
        <p14:creationId xmlns:p14="http://schemas.microsoft.com/office/powerpoint/2010/main" val="13416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447800"/>
            <a:ext cx="3867150" cy="468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6350" y="1447800"/>
            <a:ext cx="3868738" cy="468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6" name="Rectangle 13"/>
          <p:cNvSpPr>
            <a:spLocks noGrp="1" noChangeArrowheads="1"/>
          </p:cNvSpPr>
          <p:nvPr>
            <p:ph type="sldNum" sz="quarter" idx="11"/>
          </p:nvPr>
        </p:nvSpPr>
        <p:spPr>
          <a:ln/>
        </p:spPr>
        <p:txBody>
          <a:bodyPr/>
          <a:lstStyle>
            <a:lvl1pPr>
              <a:defRPr/>
            </a:lvl1pPr>
          </a:lstStyle>
          <a:p>
            <a:pPr>
              <a:defRPr/>
            </a:pPr>
            <a:fld id="{0BF20D8E-94B7-4DBE-9C6C-BA9E4FAE5C0C}" type="slidenum">
              <a:rPr lang="en-US"/>
              <a:pPr>
                <a:defRPr/>
              </a:pPr>
              <a:t>‹#›</a:t>
            </a:fld>
            <a:endParaRPr lang="en-US"/>
          </a:p>
        </p:txBody>
      </p:sp>
    </p:spTree>
    <p:extLst>
      <p:ext uri="{BB962C8B-B14F-4D97-AF65-F5344CB8AC3E}">
        <p14:creationId xmlns:p14="http://schemas.microsoft.com/office/powerpoint/2010/main" val="8188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8" name="Rectangle 13"/>
          <p:cNvSpPr>
            <a:spLocks noGrp="1" noChangeArrowheads="1"/>
          </p:cNvSpPr>
          <p:nvPr>
            <p:ph type="sldNum" sz="quarter" idx="11"/>
          </p:nvPr>
        </p:nvSpPr>
        <p:spPr>
          <a:ln/>
        </p:spPr>
        <p:txBody>
          <a:bodyPr/>
          <a:lstStyle>
            <a:lvl1pPr>
              <a:defRPr/>
            </a:lvl1pPr>
          </a:lstStyle>
          <a:p>
            <a:pPr>
              <a:defRPr/>
            </a:pPr>
            <a:fld id="{6875730C-DC4B-43F5-A045-A457D942AD42}" type="slidenum">
              <a:rPr lang="en-US"/>
              <a:pPr>
                <a:defRPr/>
              </a:pPr>
              <a:t>‹#›</a:t>
            </a:fld>
            <a:endParaRPr lang="en-US"/>
          </a:p>
        </p:txBody>
      </p:sp>
    </p:spTree>
    <p:extLst>
      <p:ext uri="{BB962C8B-B14F-4D97-AF65-F5344CB8AC3E}">
        <p14:creationId xmlns:p14="http://schemas.microsoft.com/office/powerpoint/2010/main" val="282641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p:txBody>
          <a:bodyPr/>
          <a:lstStyle>
            <a:lvl1pPr>
              <a:defRPr/>
            </a:lvl1pPr>
          </a:lstStyle>
          <a:p>
            <a:pPr>
              <a:defRPr/>
            </a:pPr>
            <a:r>
              <a:rPr lang="en-US"/>
              <a:t>Massimo </a:t>
            </a:r>
            <a:r>
              <a:rPr lang="en-US" err="1"/>
              <a:t>Giovannozzi</a:t>
            </a:r>
            <a:r>
              <a:rPr lang="en-US"/>
              <a:t> - CERN</a:t>
            </a:r>
          </a:p>
        </p:txBody>
      </p:sp>
      <p:sp>
        <p:nvSpPr>
          <p:cNvPr id="4" name="Rectangle 13"/>
          <p:cNvSpPr>
            <a:spLocks noGrp="1" noChangeArrowheads="1"/>
          </p:cNvSpPr>
          <p:nvPr>
            <p:ph type="sldNum" sz="quarter" idx="11"/>
          </p:nvPr>
        </p:nvSpPr>
        <p:spPr/>
        <p:txBody>
          <a:bodyPr/>
          <a:lstStyle>
            <a:lvl1pPr>
              <a:defRPr/>
            </a:lvl1pPr>
          </a:lstStyle>
          <a:p>
            <a:pPr>
              <a:defRPr/>
            </a:pPr>
            <a:fld id="{58159A64-E273-4560-8479-7E01D808D5F4}" type="slidenum">
              <a:rPr lang="en-US"/>
              <a:pPr>
                <a:defRPr/>
              </a:pPr>
              <a:t>‹#›</a:t>
            </a:fld>
            <a:endParaRPr lang="en-US" dirty="0"/>
          </a:p>
        </p:txBody>
      </p:sp>
    </p:spTree>
    <p:extLst>
      <p:ext uri="{BB962C8B-B14F-4D97-AF65-F5344CB8AC3E}">
        <p14:creationId xmlns:p14="http://schemas.microsoft.com/office/powerpoint/2010/main" val="6807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3" name="Rectangle 13"/>
          <p:cNvSpPr>
            <a:spLocks noGrp="1" noChangeArrowheads="1"/>
          </p:cNvSpPr>
          <p:nvPr>
            <p:ph type="sldNum" sz="quarter" idx="11"/>
          </p:nvPr>
        </p:nvSpPr>
        <p:spPr>
          <a:ln/>
        </p:spPr>
        <p:txBody>
          <a:bodyPr/>
          <a:lstStyle>
            <a:lvl1pPr>
              <a:defRPr/>
            </a:lvl1pPr>
          </a:lstStyle>
          <a:p>
            <a:pPr>
              <a:defRPr/>
            </a:pPr>
            <a:fld id="{EE831B22-FA09-405F-AE64-5AE95EEEE899}" type="slidenum">
              <a:rPr lang="en-US"/>
              <a:pPr>
                <a:defRPr/>
              </a:pPr>
              <a:t>‹#›</a:t>
            </a:fld>
            <a:endParaRPr lang="en-US"/>
          </a:p>
        </p:txBody>
      </p:sp>
    </p:spTree>
    <p:extLst>
      <p:ext uri="{BB962C8B-B14F-4D97-AF65-F5344CB8AC3E}">
        <p14:creationId xmlns:p14="http://schemas.microsoft.com/office/powerpoint/2010/main" val="117879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6" name="Rectangle 13"/>
          <p:cNvSpPr>
            <a:spLocks noGrp="1" noChangeArrowheads="1"/>
          </p:cNvSpPr>
          <p:nvPr>
            <p:ph type="sldNum" sz="quarter" idx="11"/>
          </p:nvPr>
        </p:nvSpPr>
        <p:spPr>
          <a:ln/>
        </p:spPr>
        <p:txBody>
          <a:bodyPr/>
          <a:lstStyle>
            <a:lvl1pPr>
              <a:defRPr/>
            </a:lvl1pPr>
          </a:lstStyle>
          <a:p>
            <a:pPr>
              <a:defRPr/>
            </a:pPr>
            <a:fld id="{BEECBE90-7E75-4BB4-A3D5-5E4957C2A563}" type="slidenum">
              <a:rPr lang="en-US"/>
              <a:pPr>
                <a:defRPr/>
              </a:pPr>
              <a:t>‹#›</a:t>
            </a:fld>
            <a:endParaRPr lang="en-US"/>
          </a:p>
        </p:txBody>
      </p:sp>
    </p:spTree>
    <p:extLst>
      <p:ext uri="{BB962C8B-B14F-4D97-AF65-F5344CB8AC3E}">
        <p14:creationId xmlns:p14="http://schemas.microsoft.com/office/powerpoint/2010/main" val="403187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Massimo Giovannozzi - CERN</a:t>
            </a:r>
          </a:p>
        </p:txBody>
      </p:sp>
      <p:sp>
        <p:nvSpPr>
          <p:cNvPr id="6" name="Rectangle 13"/>
          <p:cNvSpPr>
            <a:spLocks noGrp="1" noChangeArrowheads="1"/>
          </p:cNvSpPr>
          <p:nvPr>
            <p:ph type="sldNum" sz="quarter" idx="11"/>
          </p:nvPr>
        </p:nvSpPr>
        <p:spPr>
          <a:ln/>
        </p:spPr>
        <p:txBody>
          <a:bodyPr/>
          <a:lstStyle>
            <a:lvl1pPr>
              <a:defRPr/>
            </a:lvl1pPr>
          </a:lstStyle>
          <a:p>
            <a:pPr>
              <a:defRPr/>
            </a:pPr>
            <a:fld id="{5CDECB21-8192-4A06-AF7D-3C41604BCAF1}" type="slidenum">
              <a:rPr lang="en-US"/>
              <a:pPr>
                <a:defRPr/>
              </a:pPr>
              <a:t>‹#›</a:t>
            </a:fld>
            <a:endParaRPr lang="en-US"/>
          </a:p>
        </p:txBody>
      </p:sp>
    </p:spTree>
    <p:extLst>
      <p:ext uri="{BB962C8B-B14F-4D97-AF65-F5344CB8AC3E}">
        <p14:creationId xmlns:p14="http://schemas.microsoft.com/office/powerpoint/2010/main" val="289054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5651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GB"/>
          </a:p>
        </p:txBody>
      </p:sp>
      <p:sp>
        <p:nvSpPr>
          <p:cNvPr id="1027" name="Rectangle 3"/>
          <p:cNvSpPr>
            <a:spLocks noChangeArrowheads="1"/>
          </p:cNvSpPr>
          <p:nvPr/>
        </p:nvSpPr>
        <p:spPr bwMode="ltGray">
          <a:xfrm>
            <a:off x="800100" y="5651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GB"/>
          </a:p>
        </p:txBody>
      </p:sp>
      <p:sp>
        <p:nvSpPr>
          <p:cNvPr id="1028" name="Rectangle 4"/>
          <p:cNvSpPr>
            <a:spLocks noChangeArrowheads="1"/>
          </p:cNvSpPr>
          <p:nvPr/>
        </p:nvSpPr>
        <p:spPr bwMode="ltGray">
          <a:xfrm>
            <a:off x="541338" y="9874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GB"/>
          </a:p>
        </p:txBody>
      </p:sp>
      <p:sp>
        <p:nvSpPr>
          <p:cNvPr id="1029" name="Rectangle 5"/>
          <p:cNvSpPr>
            <a:spLocks noChangeArrowheads="1"/>
          </p:cNvSpPr>
          <p:nvPr/>
        </p:nvSpPr>
        <p:spPr bwMode="ltGray">
          <a:xfrm>
            <a:off x="911225" y="9874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GB"/>
          </a:p>
        </p:txBody>
      </p:sp>
      <p:sp>
        <p:nvSpPr>
          <p:cNvPr id="1030" name="Rectangle 6"/>
          <p:cNvSpPr>
            <a:spLocks noChangeArrowheads="1"/>
          </p:cNvSpPr>
          <p:nvPr/>
        </p:nvSpPr>
        <p:spPr bwMode="ltGray">
          <a:xfrm>
            <a:off x="127000" y="9144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GB"/>
          </a:p>
        </p:txBody>
      </p:sp>
      <p:sp>
        <p:nvSpPr>
          <p:cNvPr id="1031" name="Rectangle 7"/>
          <p:cNvSpPr>
            <a:spLocks noChangeArrowheads="1"/>
          </p:cNvSpPr>
          <p:nvPr/>
        </p:nvSpPr>
        <p:spPr bwMode="gray">
          <a:xfrm>
            <a:off x="762000" y="4572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GB"/>
          </a:p>
        </p:txBody>
      </p:sp>
      <p:sp>
        <p:nvSpPr>
          <p:cNvPr id="1032" name="Rectangle 8"/>
          <p:cNvSpPr>
            <a:spLocks noChangeArrowheads="1"/>
          </p:cNvSpPr>
          <p:nvPr/>
        </p:nvSpPr>
        <p:spPr bwMode="gray">
          <a:xfrm flipV="1">
            <a:off x="460375" y="12954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kumimoji="1" lang="en-GB"/>
          </a:p>
        </p:txBody>
      </p:sp>
      <p:sp>
        <p:nvSpPr>
          <p:cNvPr id="1033" name="Rectangle 9"/>
          <p:cNvSpPr>
            <a:spLocks noGrp="1" noChangeArrowheads="1"/>
          </p:cNvSpPr>
          <p:nvPr>
            <p:ph type="title"/>
          </p:nvPr>
        </p:nvSpPr>
        <p:spPr bwMode="auto">
          <a:xfrm>
            <a:off x="1219200" y="152400"/>
            <a:ext cx="7877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066800" y="1447800"/>
            <a:ext cx="7888288"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4" name="Rectangle 12"/>
          <p:cNvSpPr>
            <a:spLocks noGrp="1" noChangeArrowheads="1"/>
          </p:cNvSpPr>
          <p:nvPr>
            <p:ph type="ftr" sz="quarter" idx="3"/>
          </p:nvPr>
        </p:nvSpPr>
        <p:spPr bwMode="auto">
          <a:xfrm>
            <a:off x="4386263" y="63071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1" charset="-128"/>
              </a:defRPr>
            </a:lvl1pPr>
          </a:lstStyle>
          <a:p>
            <a:pPr>
              <a:defRPr/>
            </a:pPr>
            <a:r>
              <a:rPr lang="en-US" dirty="0"/>
              <a:t>Massimo </a:t>
            </a:r>
            <a:r>
              <a:rPr lang="en-US" dirty="0" err="1"/>
              <a:t>Giovannozzi</a:t>
            </a:r>
            <a:r>
              <a:rPr lang="en-US" dirty="0"/>
              <a:t> - CERN</a:t>
            </a:r>
          </a:p>
        </p:txBody>
      </p:sp>
      <p:sp>
        <p:nvSpPr>
          <p:cNvPr id="13325" name="Rectangle 13"/>
          <p:cNvSpPr>
            <a:spLocks noGrp="1" noChangeArrowheads="1"/>
          </p:cNvSpPr>
          <p:nvPr>
            <p:ph type="sldNum" sz="quarter" idx="4"/>
          </p:nvPr>
        </p:nvSpPr>
        <p:spPr bwMode="auto">
          <a:xfrm>
            <a:off x="6927850" y="63071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ＭＳ Ｐゴシック" pitchFamily="1" charset="-128"/>
              </a:defRPr>
            </a:lvl1pPr>
          </a:lstStyle>
          <a:p>
            <a:pPr>
              <a:defRPr/>
            </a:pPr>
            <a:fld id="{D83FAFB7-B3A4-4561-BEFF-3F5E8E83030B}" type="slidenum">
              <a:rPr lang="en-US"/>
              <a:pPr>
                <a:defRPr/>
              </a:pPr>
              <a:t>‹#›</a:t>
            </a:fld>
            <a:endParaRPr lang="en-US" dirty="0"/>
          </a:p>
        </p:txBody>
      </p:sp>
      <p:pic>
        <p:nvPicPr>
          <p:cNvPr id="1037" name="Picture 14" descr="LH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39100" y="19050"/>
            <a:ext cx="10604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5"/>
          <p:cNvSpPr>
            <a:spLocks noChangeArrowheads="1"/>
          </p:cNvSpPr>
          <p:nvPr/>
        </p:nvSpPr>
        <p:spPr bwMode="auto">
          <a:xfrm>
            <a:off x="0" y="6307138"/>
            <a:ext cx="436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b"/>
          <a:lstStyle/>
          <a:p>
            <a:pPr eaLnBrk="0" hangingPunct="0"/>
            <a:r>
              <a:rPr lang="en-US" sz="1400" baseline="0" dirty="0" smtClean="0"/>
              <a:t>HPC Event 24/6/</a:t>
            </a:r>
            <a:r>
              <a:rPr lang="en-US" sz="1400" dirty="0" smtClean="0"/>
              <a:t>2014</a:t>
            </a:r>
            <a:endParaRPr lang="en-US" sz="1400" dirty="0"/>
          </a:p>
        </p:txBody>
      </p:sp>
    </p:spTree>
  </p:cSld>
  <p:clrMap bg1="lt1" tx1="dk1" bg2="lt2" tx2="dk2" accent1="accent1" accent2="accent2" accent3="accent3" accent4="accent4" accent5="accent5" accent6="accent6" hlink="hlink" folHlink="folHlink"/>
  <p:sldLayoutIdLst>
    <p:sldLayoutId id="2147484009" r:id="rId1"/>
    <p:sldLayoutId id="2147483998" r:id="rId2"/>
    <p:sldLayoutId id="2147483999" r:id="rId3"/>
    <p:sldLayoutId id="2147484000" r:id="rId4"/>
    <p:sldLayoutId id="2147484001" r:id="rId5"/>
    <p:sldLayoutId id="2147484010" r:id="rId6"/>
    <p:sldLayoutId id="2147484002" r:id="rId7"/>
    <p:sldLayoutId id="2147484003" r:id="rId8"/>
    <p:sldLayoutId id="2147484004" r:id="rId9"/>
    <p:sldLayoutId id="2147484005" r:id="rId10"/>
    <p:sldLayoutId id="2147484006" r:id="rId11"/>
    <p:sldLayoutId id="2147484007" r:id="rId12"/>
    <p:sldLayoutId id="214748400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jpe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465432" y="85064"/>
            <a:ext cx="6466475" cy="1853306"/>
          </a:xfrm>
        </p:spPr>
        <p:txBody>
          <a:bodyPr/>
          <a:lstStyle/>
          <a:p>
            <a:pPr eaLnBrk="1" hangingPunct="1"/>
            <a:r>
              <a:rPr lang="en-US" sz="4000" dirty="0" smtClean="0"/>
              <a:t>Some Applications of Non-Linear </a:t>
            </a:r>
            <a:r>
              <a:rPr lang="en-US" sz="4000" dirty="0"/>
              <a:t>Beam Dynamics in Particle </a:t>
            </a:r>
            <a:r>
              <a:rPr lang="en-US" sz="4000" dirty="0" smtClean="0"/>
              <a:t>Accelerators </a:t>
            </a:r>
            <a:endParaRPr lang="en-US" sz="4000" dirty="0" smtClean="0"/>
          </a:p>
        </p:txBody>
      </p:sp>
      <p:sp>
        <p:nvSpPr>
          <p:cNvPr id="9222" name="Rectangle 3"/>
          <p:cNvSpPr>
            <a:spLocks noGrp="1" noChangeArrowheads="1"/>
          </p:cNvSpPr>
          <p:nvPr>
            <p:ph type="subTitle" idx="1"/>
          </p:nvPr>
        </p:nvSpPr>
        <p:spPr>
          <a:xfrm>
            <a:off x="393405" y="2162836"/>
            <a:ext cx="8335925" cy="4333667"/>
          </a:xfrm>
        </p:spPr>
        <p:txBody>
          <a:bodyPr/>
          <a:lstStyle/>
          <a:p>
            <a:pPr marL="347663" indent="-347663" eaLnBrk="1" hangingPunct="1">
              <a:lnSpc>
                <a:spcPct val="90000"/>
              </a:lnSpc>
              <a:defRPr/>
            </a:pPr>
            <a:r>
              <a:rPr lang="en-US" sz="2600" dirty="0" smtClean="0"/>
              <a:t>Massimo Giovannozzi</a:t>
            </a:r>
          </a:p>
          <a:p>
            <a:pPr marL="347663" indent="-347663" eaLnBrk="1" hangingPunct="1">
              <a:lnSpc>
                <a:spcPct val="90000"/>
              </a:lnSpc>
              <a:defRPr/>
            </a:pPr>
            <a:endParaRPr lang="en-US" sz="700" dirty="0" smtClean="0"/>
          </a:p>
          <a:p>
            <a:pPr marL="347663" indent="-347663" eaLnBrk="1" hangingPunct="1">
              <a:lnSpc>
                <a:spcPct val="90000"/>
              </a:lnSpc>
              <a:defRPr/>
            </a:pPr>
            <a:r>
              <a:rPr lang="en-US" sz="2000" dirty="0" smtClean="0"/>
              <a:t>CERN – Beams Department</a:t>
            </a:r>
          </a:p>
          <a:p>
            <a:pPr marL="347663" indent="-347663" algn="r" eaLnBrk="1" hangingPunct="1">
              <a:lnSpc>
                <a:spcPct val="90000"/>
              </a:lnSpc>
              <a:defRPr/>
            </a:pPr>
            <a:endParaRPr lang="en-US" sz="700" dirty="0" smtClean="0"/>
          </a:p>
          <a:p>
            <a:pPr marL="890588" indent="-347663" algn="just" eaLnBrk="1" hangingPunct="1">
              <a:lnSpc>
                <a:spcPct val="90000"/>
              </a:lnSpc>
              <a:buFont typeface="Wingdings" pitchFamily="2" charset="2"/>
              <a:buChar char="n"/>
              <a:defRPr/>
            </a:pPr>
            <a:r>
              <a:rPr lang="en-US" sz="2200" dirty="0" smtClean="0"/>
              <a:t>Use </a:t>
            </a:r>
            <a:r>
              <a:rPr lang="en-US" sz="2200" dirty="0" smtClean="0"/>
              <a:t>of non-linear beam dynamics</a:t>
            </a:r>
          </a:p>
          <a:p>
            <a:pPr marL="1633538" lvl="1" indent="-347663" algn="just" eaLnBrk="1" hangingPunct="1">
              <a:lnSpc>
                <a:spcPct val="90000"/>
              </a:lnSpc>
              <a:defRPr/>
            </a:pPr>
            <a:r>
              <a:rPr lang="en-US" sz="1800" dirty="0" smtClean="0"/>
              <a:t>The case of Multi-Turn Extraction at CERN </a:t>
            </a:r>
            <a:r>
              <a:rPr lang="en-US" sz="1800" dirty="0" smtClean="0"/>
              <a:t>PS</a:t>
            </a:r>
          </a:p>
          <a:p>
            <a:pPr marL="1633538" lvl="1" indent="-347663" algn="just" eaLnBrk="1" hangingPunct="1">
              <a:lnSpc>
                <a:spcPct val="90000"/>
              </a:lnSpc>
              <a:defRPr/>
            </a:pPr>
            <a:r>
              <a:rPr lang="en-US" sz="1800" dirty="0" smtClean="0"/>
              <a:t>LHC and Dynamic aperture studies</a:t>
            </a:r>
            <a:endParaRPr lang="en-US" sz="1800" dirty="0" smtClean="0"/>
          </a:p>
          <a:p>
            <a:pPr marL="890588" indent="-347663" algn="just" eaLnBrk="1" hangingPunct="1">
              <a:lnSpc>
                <a:spcPct val="90000"/>
              </a:lnSpc>
              <a:buFont typeface="Wingdings" pitchFamily="2" charset="2"/>
              <a:buChar char="n"/>
              <a:defRPr/>
            </a:pPr>
            <a:r>
              <a:rPr lang="en-US" sz="2200" dirty="0" smtClean="0"/>
              <a:t>Conclusions</a:t>
            </a:r>
          </a:p>
          <a:p>
            <a:pPr marL="890588" indent="-347663" algn="just" eaLnBrk="1" hangingPunct="1">
              <a:lnSpc>
                <a:spcPct val="90000"/>
              </a:lnSpc>
              <a:buFont typeface="Wingdings" pitchFamily="2" charset="2"/>
              <a:buChar char="n"/>
              <a:defRPr/>
            </a:pPr>
            <a:endParaRPr lang="en-US" sz="2200" dirty="0" smtClean="0"/>
          </a:p>
          <a:p>
            <a:pPr marL="890588" indent="-347663" algn="just" eaLnBrk="1" hangingPunct="1">
              <a:lnSpc>
                <a:spcPct val="90000"/>
              </a:lnSpc>
              <a:buFont typeface="Wingdings" pitchFamily="2" charset="2"/>
              <a:buChar char="n"/>
              <a:defRPr/>
            </a:pPr>
            <a:endParaRPr lang="en-US" sz="2200" dirty="0" smtClean="0"/>
          </a:p>
          <a:p>
            <a:pPr marL="890588" indent="-347663" algn="just" eaLnBrk="1" hangingPunct="1">
              <a:lnSpc>
                <a:spcPct val="90000"/>
              </a:lnSpc>
              <a:buFont typeface="Wingdings" pitchFamily="2" charset="2"/>
              <a:buChar char="n"/>
              <a:defRPr/>
            </a:pPr>
            <a:endParaRPr lang="en-US" sz="900" dirty="0" smtClean="0"/>
          </a:p>
          <a:p>
            <a:pPr algn="just" eaLnBrk="1" hangingPunct="1">
              <a:lnSpc>
                <a:spcPct val="90000"/>
              </a:lnSpc>
              <a:defRPr/>
            </a:pPr>
            <a:r>
              <a:rPr lang="en-US" sz="2400" dirty="0" smtClean="0"/>
              <a:t>Acknowledgements: </a:t>
            </a:r>
            <a:r>
              <a:rPr lang="en-US" sz="2400" dirty="0" smtClean="0">
                <a:solidFill>
                  <a:schemeClr val="hlink"/>
                </a:solidFill>
              </a:rPr>
              <a:t>A. Bazzani, </a:t>
            </a:r>
            <a:r>
              <a:rPr lang="en-US" sz="2400" dirty="0" smtClean="0">
                <a:solidFill>
                  <a:schemeClr val="hlink"/>
                </a:solidFill>
              </a:rPr>
              <a:t>A. Franchi, S. Gilardoni, C. Hernalsteens, E</a:t>
            </a:r>
            <a:r>
              <a:rPr lang="en-US" sz="2400" dirty="0" smtClean="0">
                <a:solidFill>
                  <a:schemeClr val="hlink"/>
                </a:solidFill>
              </a:rPr>
              <a:t>. </a:t>
            </a:r>
            <a:r>
              <a:rPr lang="en-US" sz="2400" dirty="0" err="1" smtClean="0">
                <a:solidFill>
                  <a:schemeClr val="hlink"/>
                </a:solidFill>
              </a:rPr>
              <a:t>Laface</a:t>
            </a:r>
            <a:r>
              <a:rPr lang="en-US" sz="2400" dirty="0" smtClean="0">
                <a:solidFill>
                  <a:schemeClr val="hlink"/>
                </a:solidFill>
              </a:rPr>
              <a:t>, F. Lang, W</a:t>
            </a:r>
            <a:r>
              <a:rPr lang="en-US" sz="2400" dirty="0">
                <a:solidFill>
                  <a:schemeClr val="hlink"/>
                </a:solidFill>
              </a:rPr>
              <a:t>. </a:t>
            </a:r>
            <a:r>
              <a:rPr lang="en-US" sz="2400" dirty="0" smtClean="0">
                <a:solidFill>
                  <a:schemeClr val="hlink"/>
                </a:solidFill>
              </a:rPr>
              <a:t>Scandale, E</a:t>
            </a:r>
            <a:r>
              <a:rPr lang="en-US" sz="2400" dirty="0">
                <a:solidFill>
                  <a:schemeClr val="hlink"/>
                </a:solidFill>
              </a:rPr>
              <a:t>. Todesco, </a:t>
            </a:r>
            <a:r>
              <a:rPr lang="en-US" sz="2400" b="1" dirty="0" smtClean="0">
                <a:solidFill>
                  <a:schemeClr val="hlink"/>
                </a:solidFill>
                <a:effectLst>
                  <a:outerShdw blurRad="38100" dist="38100" dir="2700000" algn="tl">
                    <a:srgbClr val="000000">
                      <a:alpha val="43137"/>
                    </a:srgbClr>
                  </a:outerShdw>
                </a:effectLst>
              </a:rPr>
              <a:t>G. </a:t>
            </a:r>
            <a:r>
              <a:rPr lang="en-US" sz="2400" b="1" dirty="0" err="1" smtClean="0">
                <a:solidFill>
                  <a:schemeClr val="hlink"/>
                </a:solidFill>
                <a:effectLst>
                  <a:outerShdw blurRad="38100" dist="38100" dir="2700000" algn="tl">
                    <a:srgbClr val="000000">
                      <a:alpha val="43137"/>
                    </a:srgbClr>
                  </a:outerShdw>
                </a:effectLst>
              </a:rPr>
              <a:t>Turchetti</a:t>
            </a:r>
            <a:r>
              <a:rPr lang="en-US" sz="2400" dirty="0" smtClean="0">
                <a:solidFill>
                  <a:schemeClr val="hlink"/>
                </a:solidFill>
              </a:rPr>
              <a:t>, C. Yu</a:t>
            </a:r>
            <a:endParaRPr lang="en-US" sz="2400" i="1" dirty="0" smtClean="0">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80000"/>
            <a:ext cx="7701516" cy="932122"/>
          </a:xfrm>
        </p:spPr>
        <p:txBody>
          <a:bodyPr/>
          <a:lstStyle/>
          <a:p>
            <a:r>
              <a:rPr lang="en-US" dirty="0" smtClean="0"/>
              <a:t>DA vs. time - II</a:t>
            </a:r>
            <a:endParaRPr lang="en-GB" dirty="0"/>
          </a:p>
        </p:txBody>
      </p:sp>
      <p:sp>
        <p:nvSpPr>
          <p:cNvPr id="11" name="Content Placeholder 2"/>
          <p:cNvSpPr>
            <a:spLocks noGrp="1"/>
          </p:cNvSpPr>
          <p:nvPr>
            <p:ph idx="1"/>
          </p:nvPr>
        </p:nvSpPr>
        <p:spPr>
          <a:xfrm>
            <a:off x="-8" y="1382252"/>
            <a:ext cx="9069580" cy="2647488"/>
          </a:xfrm>
        </p:spPr>
        <p:txBody>
          <a:bodyPr>
            <a:normAutofit fontScale="92500" lnSpcReduction="10000"/>
          </a:bodyPr>
          <a:lstStyle/>
          <a:p>
            <a:pPr marL="265113" indent="-265113"/>
            <a:r>
              <a:rPr lang="en-US" sz="2600" dirty="0" smtClean="0"/>
              <a:t>The </a:t>
            </a:r>
            <a:r>
              <a:rPr lang="en-US" sz="2600" dirty="0" smtClean="0"/>
              <a:t>physical picture is:</a:t>
            </a:r>
          </a:p>
          <a:p>
            <a:pPr marL="446088" lvl="1" indent="-215900"/>
            <a:r>
              <a:rPr lang="en-US" sz="2400" dirty="0"/>
              <a:t>For r &lt; D</a:t>
            </a:r>
            <a:r>
              <a:rPr lang="en-US" sz="2400" baseline="-25000" dirty="0" smtClean="0">
                <a:sym typeface="Symbol"/>
              </a:rPr>
              <a:t></a:t>
            </a:r>
          </a:p>
          <a:p>
            <a:pPr marL="846138" lvl="2" indent="-215900"/>
            <a:r>
              <a:rPr lang="en-US" sz="2200" dirty="0"/>
              <a:t>The motion is governed by KAM theorem. Fully stable region.  </a:t>
            </a:r>
          </a:p>
          <a:p>
            <a:pPr marL="446088" lvl="1" indent="-215900"/>
            <a:r>
              <a:rPr lang="en-US" sz="2400" dirty="0" smtClean="0"/>
              <a:t>For r &lt; D</a:t>
            </a:r>
            <a:r>
              <a:rPr lang="en-US" sz="2400" baseline="-25000" dirty="0" smtClean="0">
                <a:sym typeface="Symbol"/>
              </a:rPr>
              <a:t></a:t>
            </a:r>
          </a:p>
          <a:p>
            <a:pPr marL="846138" lvl="2" indent="-215900"/>
            <a:r>
              <a:rPr lang="en-US" sz="2200" dirty="0"/>
              <a:t>The motion follows </a:t>
            </a:r>
            <a:r>
              <a:rPr lang="en-US" sz="2200" dirty="0" err="1"/>
              <a:t>Nekhoroshev</a:t>
            </a:r>
            <a:r>
              <a:rPr lang="en-US" sz="2200" dirty="0"/>
              <a:t> theorem</a:t>
            </a:r>
            <a:r>
              <a:rPr lang="en-US" sz="2200" dirty="0" smtClean="0"/>
              <a:t>.</a:t>
            </a:r>
          </a:p>
          <a:p>
            <a:pPr marL="446088" lvl="1" indent="-215900"/>
            <a:r>
              <a:rPr lang="en-US" sz="2600" dirty="0" smtClean="0"/>
              <a:t>The DA evolution can be used to derive a model of losses in a circular machine:</a:t>
            </a:r>
            <a:endParaRPr lang="en-US" sz="2600" dirty="0"/>
          </a:p>
        </p:txBody>
      </p:sp>
      <p:pic>
        <p:nvPicPr>
          <p:cNvPr id="12" name="Picture 3"/>
          <p:cNvPicPr>
            <a:picLocks noChangeAspect="1" noChangeArrowheads="1"/>
          </p:cNvPicPr>
          <p:nvPr/>
        </p:nvPicPr>
        <p:blipFill>
          <a:blip r:embed="rId2" cstate="print"/>
          <a:srcRect/>
          <a:stretch>
            <a:fillRect/>
          </a:stretch>
        </p:blipFill>
        <p:spPr bwMode="auto">
          <a:xfrm>
            <a:off x="6576490" y="2475484"/>
            <a:ext cx="2525372" cy="720000"/>
          </a:xfrm>
          <a:prstGeom prst="rect">
            <a:avLst/>
          </a:prstGeom>
          <a:noFill/>
          <a:ln w="19050">
            <a:solidFill>
              <a:srgbClr val="0000FF"/>
            </a:solid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1779679" y="4010309"/>
            <a:ext cx="5574627" cy="900000"/>
          </a:xfrm>
          <a:prstGeom prst="rect">
            <a:avLst/>
          </a:prstGeom>
          <a:noFill/>
          <a:ln w="19050">
            <a:solidFill>
              <a:srgbClr val="0000FF"/>
            </a:solid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89383" y="5025266"/>
            <a:ext cx="3278572" cy="900000"/>
          </a:xfrm>
          <a:prstGeom prst="rect">
            <a:avLst/>
          </a:prstGeom>
          <a:noFill/>
          <a:ln w="19050">
            <a:solidFill>
              <a:srgbClr val="0000FF"/>
            </a:solidFill>
            <a:miter lim="800000"/>
            <a:headEnd/>
            <a:tailEnd/>
          </a:ln>
          <a:effectLst/>
        </p:spPr>
      </p:pic>
      <p:grpSp>
        <p:nvGrpSpPr>
          <p:cNvPr id="9" name="Group 8"/>
          <p:cNvGrpSpPr/>
          <p:nvPr/>
        </p:nvGrpSpPr>
        <p:grpSpPr>
          <a:xfrm>
            <a:off x="3907370" y="5025266"/>
            <a:ext cx="5144594" cy="900000"/>
            <a:chOff x="1752600" y="1989811"/>
            <a:chExt cx="5144594" cy="900000"/>
          </a:xfrm>
        </p:grpSpPr>
        <p:pic>
          <p:nvPicPr>
            <p:cNvPr id="10" name="Picture 2"/>
            <p:cNvPicPr>
              <a:picLocks noChangeAspect="1" noChangeArrowheads="1"/>
            </p:cNvPicPr>
            <p:nvPr/>
          </p:nvPicPr>
          <p:blipFill>
            <a:blip r:embed="rId5" cstate="print"/>
            <a:srcRect/>
            <a:stretch>
              <a:fillRect/>
            </a:stretch>
          </p:blipFill>
          <p:spPr bwMode="auto">
            <a:xfrm>
              <a:off x="1752600" y="1989811"/>
              <a:ext cx="5144594" cy="900000"/>
            </a:xfrm>
            <a:prstGeom prst="rect">
              <a:avLst/>
            </a:prstGeom>
            <a:noFill/>
            <a:ln w="19050">
              <a:solidFill>
                <a:srgbClr val="0000FF"/>
              </a:solidFill>
              <a:miter lim="800000"/>
              <a:headEnd/>
              <a:tailEnd/>
            </a:ln>
            <a:effectLst/>
          </p:spPr>
        </p:pic>
        <p:sp>
          <p:nvSpPr>
            <p:cNvPr id="13" name="Oval 12"/>
            <p:cNvSpPr>
              <a:spLocks noChangeAspect="1"/>
            </p:cNvSpPr>
            <p:nvPr/>
          </p:nvSpPr>
          <p:spPr>
            <a:xfrm>
              <a:off x="6558752" y="1989811"/>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598752" y="2349811"/>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a:spLocks noChangeArrowheads="1"/>
          </p:cNvSpPr>
          <p:nvPr/>
        </p:nvSpPr>
        <p:spPr bwMode="auto">
          <a:xfrm>
            <a:off x="3498112" y="6230679"/>
            <a:ext cx="5549259" cy="552894"/>
          </a:xfrm>
          <a:prstGeom prst="rect">
            <a:avLst/>
          </a:prstGeom>
          <a:solidFill>
            <a:srgbClr val="00B0F0">
              <a:alpha val="50000"/>
            </a:srgbClr>
          </a:solidFill>
          <a:ln w="9525">
            <a:noFill/>
            <a:miter lim="800000"/>
            <a:headEnd/>
            <a:tailEnd/>
          </a:ln>
          <a:effectLst>
            <a:outerShdw dist="89803" dir="2700000" algn="ctr" rotWithShape="0">
              <a:srgbClr val="993366">
                <a:alpha val="50000"/>
              </a:srgbClr>
            </a:outerShdw>
          </a:effectLst>
        </p:spPr>
        <p:txBody>
          <a:bodyPr lIns="92075" tIns="46038" rIns="92075" bIns="46038"/>
          <a:lstStyle/>
          <a:p>
            <a:pPr algn="just">
              <a:spcBef>
                <a:spcPct val="20000"/>
              </a:spcBef>
              <a:buClr>
                <a:schemeClr val="folHlink"/>
              </a:buClr>
              <a:buSzPct val="60000"/>
              <a:buFont typeface="Wingdings" pitchFamily="2" charset="2"/>
              <a:buNone/>
              <a:defRPr/>
            </a:pPr>
            <a:r>
              <a:rPr lang="en-US" sz="2200" b="1" dirty="0">
                <a:solidFill>
                  <a:srgbClr val="0000FF"/>
                </a:solidFill>
                <a:effectLst>
                  <a:outerShdw blurRad="38100" dist="38100" dir="2700000" algn="tl">
                    <a:srgbClr val="000000"/>
                  </a:outerShdw>
                </a:effectLst>
                <a:latin typeface="Arial" charset="0"/>
                <a:ea typeface="ＭＳ Ｐゴシック" pitchFamily="1" charset="-128"/>
                <a:sym typeface="Mathematica1" pitchFamily="2" charset="2"/>
              </a:rPr>
              <a:t>Scaling law of losses with respect to </a:t>
            </a:r>
            <a:r>
              <a:rPr lang="en-US" sz="2200" b="1" dirty="0" smtClean="0">
                <a:solidFill>
                  <a:srgbClr val="0000FF"/>
                </a:solidFill>
                <a:effectLst>
                  <a:outerShdw blurRad="38100" dist="38100" dir="2700000" algn="tl">
                    <a:srgbClr val="000000">
                      <a:alpha val="43137"/>
                    </a:srgbClr>
                  </a:outerShdw>
                </a:effectLst>
              </a:rPr>
              <a:t>D</a:t>
            </a:r>
            <a:r>
              <a:rPr lang="en-US" sz="2200" b="1" baseline="-25000" dirty="0">
                <a:solidFill>
                  <a:srgbClr val="0000FF"/>
                </a:solidFill>
                <a:effectLst>
                  <a:outerShdw blurRad="38100" dist="38100" dir="2700000" algn="tl">
                    <a:srgbClr val="000000">
                      <a:alpha val="43137"/>
                    </a:srgbClr>
                  </a:outerShdw>
                </a:effectLst>
                <a:sym typeface="Symbol"/>
              </a:rPr>
              <a:t> </a:t>
            </a:r>
            <a:endParaRPr lang="en-US" sz="2200" b="1" dirty="0">
              <a:solidFill>
                <a:srgbClr val="0000FF"/>
              </a:solidFill>
              <a:effectLst>
                <a:outerShdw blurRad="38100" dist="38100" dir="2700000" algn="tl">
                  <a:srgbClr val="000000">
                    <a:alpha val="43137"/>
                  </a:srgbClr>
                </a:outerShdw>
              </a:effectLst>
              <a:latin typeface="Arial" charset="0"/>
              <a:ea typeface="ＭＳ Ｐゴシック" pitchFamily="1" charset="-128"/>
              <a:sym typeface="Mathematica1" pitchFamily="2" charset="2"/>
            </a:endParaRPr>
          </a:p>
        </p:txBody>
      </p:sp>
    </p:spTree>
    <p:extLst>
      <p:ext uri="{BB962C8B-B14F-4D97-AF65-F5344CB8AC3E}">
        <p14:creationId xmlns:p14="http://schemas.microsoft.com/office/powerpoint/2010/main" val="1877213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16" y="124058"/>
            <a:ext cx="7495953" cy="1034891"/>
          </a:xfrm>
        </p:spPr>
        <p:txBody>
          <a:bodyPr>
            <a:noAutofit/>
          </a:bodyPr>
          <a:lstStyle/>
          <a:p>
            <a:r>
              <a:rPr lang="en-US" sz="3200" dirty="0" smtClean="0"/>
              <a:t>Benchmarking with real </a:t>
            </a:r>
            <a:r>
              <a:rPr lang="en-US" sz="3200" dirty="0" smtClean="0"/>
              <a:t>data: </a:t>
            </a:r>
            <a:br>
              <a:rPr lang="en-US" sz="3200" dirty="0" smtClean="0"/>
            </a:br>
            <a:r>
              <a:rPr lang="en-US" sz="3200" dirty="0" err="1" smtClean="0">
                <a:solidFill>
                  <a:srgbClr val="C00000"/>
                </a:solidFill>
              </a:rPr>
              <a:t>Tevatron</a:t>
            </a:r>
            <a:r>
              <a:rPr lang="en-US" sz="3200" dirty="0" smtClean="0">
                <a:solidFill>
                  <a:srgbClr val="C00000"/>
                </a:solidFill>
              </a:rPr>
              <a:t> data - </a:t>
            </a:r>
            <a:r>
              <a:rPr lang="en-US" sz="3200" dirty="0">
                <a:solidFill>
                  <a:srgbClr val="C00000"/>
                </a:solidFill>
              </a:rPr>
              <a:t>proton bunch at </a:t>
            </a:r>
            <a:r>
              <a:rPr lang="en-US" sz="3200" dirty="0" smtClean="0">
                <a:solidFill>
                  <a:srgbClr val="C00000"/>
                </a:solidFill>
              </a:rPr>
              <a:t>injection</a:t>
            </a:r>
            <a:endParaRPr lang="en-US" sz="3200" dirty="0">
              <a:solidFill>
                <a:srgbClr val="C00000"/>
              </a:solidFill>
            </a:endParaRPr>
          </a:p>
        </p:txBody>
      </p:sp>
      <p:sp>
        <p:nvSpPr>
          <p:cNvPr id="3" name="Content Placeholder 2"/>
          <p:cNvSpPr>
            <a:spLocks noGrp="1"/>
          </p:cNvSpPr>
          <p:nvPr>
            <p:ph idx="1"/>
          </p:nvPr>
        </p:nvSpPr>
        <p:spPr>
          <a:xfrm>
            <a:off x="196701" y="1421246"/>
            <a:ext cx="8763000" cy="5562600"/>
          </a:xfrm>
        </p:spPr>
        <p:txBody>
          <a:bodyPr>
            <a:normAutofit/>
          </a:bodyPr>
          <a:lstStyle/>
          <a:p>
            <a:pPr marL="914400" lvl="1" indent="-514350"/>
            <a:r>
              <a:rPr lang="en-US" sz="2200" dirty="0" smtClean="0">
                <a:solidFill>
                  <a:srgbClr val="FF0000"/>
                </a:solidFill>
                <a:effectLst>
                  <a:outerShdw blurRad="38100" dist="38100" dir="2700000" algn="tl">
                    <a:srgbClr val="000000">
                      <a:alpha val="43137"/>
                    </a:srgbClr>
                  </a:outerShdw>
                </a:effectLst>
              </a:rPr>
              <a:t>Estimates from purely diffusive models included.</a:t>
            </a:r>
          </a:p>
        </p:txBody>
      </p:sp>
      <p:pic>
        <p:nvPicPr>
          <p:cNvPr id="7170" name="Picture 2"/>
          <p:cNvPicPr>
            <a:picLocks noChangeAspect="1" noChangeArrowheads="1"/>
          </p:cNvPicPr>
          <p:nvPr/>
        </p:nvPicPr>
        <p:blipFill>
          <a:blip r:embed="rId2" cstate="print"/>
          <a:srcRect l="796" t="1206" r="796"/>
          <a:stretch>
            <a:fillRect/>
          </a:stretch>
        </p:blipFill>
        <p:spPr bwMode="auto">
          <a:xfrm>
            <a:off x="522319" y="1795370"/>
            <a:ext cx="8051737" cy="5062630"/>
          </a:xfrm>
          <a:prstGeom prst="rect">
            <a:avLst/>
          </a:prstGeom>
          <a:noFill/>
          <a:ln w="9525">
            <a:noFill/>
            <a:miter lim="800000"/>
            <a:headEnd/>
            <a:tailEnd/>
          </a:ln>
          <a:effectLst/>
        </p:spPr>
      </p:pic>
      <p:sp>
        <p:nvSpPr>
          <p:cNvPr id="7" name="TextBox 6"/>
          <p:cNvSpPr txBox="1"/>
          <p:nvPr/>
        </p:nvSpPr>
        <p:spPr>
          <a:xfrm>
            <a:off x="1360967" y="1986507"/>
            <a:ext cx="4348717" cy="430887"/>
          </a:xfrm>
          <a:prstGeom prst="rect">
            <a:avLst/>
          </a:prstGeom>
          <a:noFill/>
        </p:spPr>
        <p:txBody>
          <a:bodyPr wrap="square" rtlCol="0">
            <a:spAutoFit/>
          </a:bodyPr>
          <a:lstStyle/>
          <a:p>
            <a:r>
              <a:rPr lang="en-US" sz="2200" b="1" dirty="0" smtClean="0">
                <a:solidFill>
                  <a:srgbClr val="0000FF"/>
                </a:solidFill>
                <a:effectLst>
                  <a:outerShdw blurRad="38100" dist="38100" dir="2700000" algn="tl">
                    <a:srgbClr val="000000">
                      <a:alpha val="43137"/>
                    </a:srgbClr>
                  </a:outerShdw>
                </a:effectLst>
              </a:rPr>
              <a:t>Nice agreement for all models!</a:t>
            </a:r>
            <a:endParaRPr lang="en-US" sz="2200" b="1" dirty="0">
              <a:solidFill>
                <a:srgbClr val="0000FF"/>
              </a:solidFill>
              <a:effectLst>
                <a:outerShdw blurRad="38100" dist="38100" dir="2700000" algn="tl">
                  <a:srgbClr val="000000">
                    <a:alpha val="43137"/>
                  </a:srgbClr>
                </a:outerShdw>
              </a:effectLst>
            </a:endParaRPr>
          </a:p>
        </p:txBody>
      </p:sp>
      <p:sp>
        <p:nvSpPr>
          <p:cNvPr id="8" name="TextBox 7"/>
          <p:cNvSpPr txBox="1"/>
          <p:nvPr/>
        </p:nvSpPr>
        <p:spPr>
          <a:xfrm>
            <a:off x="1265269" y="5498792"/>
            <a:ext cx="5539564" cy="738664"/>
          </a:xfrm>
          <a:prstGeom prst="rect">
            <a:avLst/>
          </a:prstGeom>
          <a:noFill/>
        </p:spPr>
        <p:txBody>
          <a:bodyPr wrap="square" rtlCol="0">
            <a:spAutoFit/>
          </a:bodyPr>
          <a:lstStyle/>
          <a:p>
            <a:r>
              <a:rPr lang="en-US" sz="1400" b="1" dirty="0" smtClean="0">
                <a:solidFill>
                  <a:srgbClr val="0000FF"/>
                </a:solidFill>
                <a:effectLst>
                  <a:outerShdw blurRad="38100" dist="38100" dir="2700000" algn="tl">
                    <a:srgbClr val="000000">
                      <a:alpha val="43137"/>
                    </a:srgbClr>
                  </a:outerShdw>
                </a:effectLst>
              </a:rPr>
              <a:t>Experimental </a:t>
            </a:r>
            <a:r>
              <a:rPr lang="en-US" sz="1400" b="1" dirty="0">
                <a:solidFill>
                  <a:srgbClr val="0000FF"/>
                </a:solidFill>
                <a:effectLst>
                  <a:outerShdw blurRad="38100" dist="38100" dir="2700000" algn="tl">
                    <a:srgbClr val="000000">
                      <a:alpha val="43137"/>
                    </a:srgbClr>
                  </a:outerShdw>
                </a:effectLst>
              </a:rPr>
              <a:t>data from: </a:t>
            </a:r>
            <a:r>
              <a:rPr lang="en-US" sz="1400" b="1" dirty="0" smtClean="0">
                <a:solidFill>
                  <a:srgbClr val="0000FF"/>
                </a:solidFill>
                <a:effectLst>
                  <a:outerShdw blurRad="38100" dist="38100" dir="2700000" algn="tl">
                    <a:srgbClr val="000000">
                      <a:alpha val="43137"/>
                    </a:srgbClr>
                  </a:outerShdw>
                </a:effectLst>
              </a:rPr>
              <a:t>T</a:t>
            </a:r>
            <a:r>
              <a:rPr lang="en-US" sz="1400" b="1" dirty="0">
                <a:solidFill>
                  <a:srgbClr val="0000FF"/>
                </a:solidFill>
                <a:effectLst>
                  <a:outerShdw blurRad="38100" dist="38100" dir="2700000" algn="tl">
                    <a:srgbClr val="000000">
                      <a:alpha val="43137"/>
                    </a:srgbClr>
                  </a:outerShdw>
                </a:effectLst>
              </a:rPr>
              <a:t>. </a:t>
            </a:r>
            <a:r>
              <a:rPr lang="en-US" sz="1400" b="1" dirty="0" err="1" smtClean="0">
                <a:solidFill>
                  <a:srgbClr val="0000FF"/>
                </a:solidFill>
                <a:effectLst>
                  <a:outerShdw blurRad="38100" dist="38100" dir="2700000" algn="tl">
                    <a:srgbClr val="000000">
                      <a:alpha val="43137"/>
                    </a:srgbClr>
                  </a:outerShdw>
                </a:effectLst>
              </a:rPr>
              <a:t>Sen</a:t>
            </a:r>
            <a:r>
              <a:rPr lang="en-US" sz="1400" b="1" dirty="0" smtClean="0">
                <a:solidFill>
                  <a:srgbClr val="0000FF"/>
                </a:solidFill>
                <a:effectLst>
                  <a:outerShdw blurRad="38100" dist="38100" dir="2700000" algn="tl">
                    <a:srgbClr val="000000">
                      <a:alpha val="43137"/>
                    </a:srgbClr>
                  </a:outerShdw>
                </a:effectLst>
              </a:rPr>
              <a:t> </a:t>
            </a:r>
            <a:r>
              <a:rPr lang="en-US" sz="1400" b="1" i="1" dirty="0" smtClean="0">
                <a:solidFill>
                  <a:srgbClr val="0000FF"/>
                </a:solidFill>
                <a:effectLst>
                  <a:outerShdw blurRad="38100" dist="38100" dir="2700000" algn="tl">
                    <a:srgbClr val="000000">
                      <a:alpha val="43137"/>
                    </a:srgbClr>
                  </a:outerShdw>
                </a:effectLst>
              </a:rPr>
              <a:t>et al.  </a:t>
            </a:r>
            <a:r>
              <a:rPr lang="en-US" sz="1400" b="1" dirty="0" smtClean="0">
                <a:solidFill>
                  <a:srgbClr val="0000FF"/>
                </a:solidFill>
                <a:effectLst>
                  <a:outerShdw blurRad="38100" dist="38100" dir="2700000" algn="tl">
                    <a:srgbClr val="000000">
                      <a:alpha val="43137"/>
                    </a:srgbClr>
                  </a:outerShdw>
                </a:effectLst>
              </a:rPr>
              <a:t>“Beam </a:t>
            </a:r>
            <a:r>
              <a:rPr lang="en-US" sz="1400" b="1" dirty="0">
                <a:solidFill>
                  <a:srgbClr val="0000FF"/>
                </a:solidFill>
                <a:effectLst>
                  <a:outerShdw blurRad="38100" dist="38100" dir="2700000" algn="tl">
                    <a:srgbClr val="000000">
                      <a:alpha val="43137"/>
                    </a:srgbClr>
                  </a:outerShdw>
                </a:effectLst>
              </a:rPr>
              <a:t>Losses at Injection Energy and During Acceleration in the </a:t>
            </a:r>
            <a:r>
              <a:rPr lang="en-US" sz="1400" b="1" dirty="0" err="1">
                <a:solidFill>
                  <a:srgbClr val="0000FF"/>
                </a:solidFill>
                <a:effectLst>
                  <a:outerShdw blurRad="38100" dist="38100" dir="2700000" algn="tl">
                    <a:srgbClr val="000000">
                      <a:alpha val="43137"/>
                    </a:srgbClr>
                  </a:outerShdw>
                </a:effectLst>
              </a:rPr>
              <a:t>Tevatron</a:t>
            </a:r>
            <a:r>
              <a:rPr lang="en-US" sz="1400" b="1" dirty="0">
                <a:solidFill>
                  <a:srgbClr val="0000FF"/>
                </a:solidFill>
                <a:effectLst>
                  <a:outerShdw blurRad="38100" dist="38100" dir="2700000" algn="tl">
                    <a:srgbClr val="000000">
                      <a:alpha val="43137"/>
                    </a:srgbClr>
                  </a:outerShdw>
                </a:effectLst>
              </a:rPr>
              <a:t>”, </a:t>
            </a:r>
            <a:r>
              <a:rPr lang="en-US" sz="1400" b="1" dirty="0" smtClean="0">
                <a:solidFill>
                  <a:srgbClr val="0000FF"/>
                </a:solidFill>
                <a:effectLst>
                  <a:outerShdw blurRad="38100" dist="38100" dir="2700000" algn="tl">
                    <a:srgbClr val="000000">
                      <a:alpha val="43137"/>
                    </a:srgbClr>
                  </a:outerShdw>
                </a:effectLst>
              </a:rPr>
              <a:t>IPAC03, </a:t>
            </a:r>
            <a:r>
              <a:rPr lang="en-US" sz="1400" b="1" dirty="0">
                <a:solidFill>
                  <a:srgbClr val="0000FF"/>
                </a:solidFill>
                <a:effectLst>
                  <a:outerShdw blurRad="38100" dist="38100" dir="2700000" algn="tl">
                    <a:srgbClr val="000000">
                      <a:alpha val="43137"/>
                    </a:srgbClr>
                  </a:outerShdw>
                </a:effectLst>
              </a:rPr>
              <a:t>p. 1754</a:t>
            </a:r>
            <a:r>
              <a:rPr lang="en-US" sz="1400" b="1" dirty="0" smtClean="0">
                <a:solidFill>
                  <a:srgbClr val="0000FF"/>
                </a:solidFill>
                <a:effectLst>
                  <a:outerShdw blurRad="38100" dist="38100" dir="2700000" algn="tl">
                    <a:srgbClr val="000000">
                      <a:alpha val="43137"/>
                    </a:srgbClr>
                  </a:outerShdw>
                </a:effectLst>
              </a:rPr>
              <a:t>.</a:t>
            </a:r>
            <a:endParaRPr lang="en-US" sz="14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72000"/>
            <a:ext cx="7870156" cy="1265274"/>
          </a:xfrm>
        </p:spPr>
        <p:txBody>
          <a:bodyPr/>
          <a:lstStyle/>
          <a:p>
            <a:r>
              <a:rPr lang="en-US" sz="3200" dirty="0" smtClean="0"/>
              <a:t>Extensions: </a:t>
            </a:r>
            <a:r>
              <a:rPr lang="en-US" sz="3200" dirty="0" smtClean="0">
                <a:solidFill>
                  <a:srgbClr val="C00000"/>
                </a:solidFill>
              </a:rPr>
              <a:t>Intensity </a:t>
            </a:r>
            <a:r>
              <a:rPr lang="en-US" sz="3200" dirty="0">
                <a:solidFill>
                  <a:srgbClr val="C00000"/>
                </a:solidFill>
              </a:rPr>
              <a:t>and luminosity evolution during physics </a:t>
            </a:r>
            <a:r>
              <a:rPr lang="en-US" sz="3200" dirty="0" smtClean="0">
                <a:solidFill>
                  <a:srgbClr val="C00000"/>
                </a:solidFill>
              </a:rPr>
              <a:t>fills</a:t>
            </a:r>
            <a:endParaRPr lang="en-GB" sz="3200" dirty="0">
              <a:solidFill>
                <a:srgbClr val="C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1440000"/>
            <a:ext cx="4274767" cy="2700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000" y="1440000"/>
            <a:ext cx="4378156" cy="2700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40000"/>
            <a:ext cx="4193500" cy="27000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661" t="54725" r="1196" b="1182"/>
          <a:stretch/>
        </p:blipFill>
        <p:spPr>
          <a:xfrm>
            <a:off x="4536000" y="4140000"/>
            <a:ext cx="4596426" cy="2700000"/>
          </a:xfrm>
          <a:prstGeom prst="rect">
            <a:avLst/>
          </a:prstGeom>
        </p:spPr>
      </p:pic>
      <p:sp>
        <p:nvSpPr>
          <p:cNvPr id="14" name="TextBox 13"/>
          <p:cNvSpPr txBox="1"/>
          <p:nvPr/>
        </p:nvSpPr>
        <p:spPr>
          <a:xfrm>
            <a:off x="6007384" y="1499182"/>
            <a:ext cx="818707"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LHC</a:t>
            </a:r>
            <a:endParaRPr lang="en-GB" sz="2000" b="1" dirty="0">
              <a:effectLst>
                <a:outerShdw blurRad="38100" dist="38100" dir="2700000" algn="tl">
                  <a:srgbClr val="000000">
                    <a:alpha val="43137"/>
                  </a:srgbClr>
                </a:outerShdw>
              </a:effectLst>
            </a:endParaRPr>
          </a:p>
        </p:txBody>
      </p:sp>
      <p:sp>
        <p:nvSpPr>
          <p:cNvPr id="20" name="TextBox 19"/>
          <p:cNvSpPr txBox="1"/>
          <p:nvPr/>
        </p:nvSpPr>
        <p:spPr>
          <a:xfrm>
            <a:off x="6010922" y="4150337"/>
            <a:ext cx="1304278" cy="400110"/>
          </a:xfrm>
          <a:prstGeom prst="rect">
            <a:avLst/>
          </a:prstGeom>
          <a:noFill/>
        </p:spPr>
        <p:txBody>
          <a:bodyPr wrap="square" rtlCol="0">
            <a:spAutoFit/>
          </a:bodyPr>
          <a:lstStyle/>
          <a:p>
            <a:r>
              <a:rPr lang="en-US" sz="2000" b="1" dirty="0" err="1" smtClean="0">
                <a:effectLst>
                  <a:outerShdw blurRad="38100" dist="38100" dir="2700000" algn="tl">
                    <a:srgbClr val="000000">
                      <a:alpha val="43137"/>
                    </a:srgbClr>
                  </a:outerShdw>
                </a:effectLst>
              </a:rPr>
              <a:t>Tevatron</a:t>
            </a:r>
            <a:endParaRPr lang="en-GB"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424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76" y="42680"/>
            <a:ext cx="7277944" cy="857693"/>
          </a:xfrm>
        </p:spPr>
        <p:txBody>
          <a:bodyPr/>
          <a:lstStyle/>
          <a:p>
            <a:r>
              <a:rPr lang="en-US" dirty="0" smtClean="0"/>
              <a:t>Luminosity evolution </a:t>
            </a:r>
            <a:r>
              <a:rPr lang="en-US" dirty="0" smtClean="0"/>
              <a:t>models</a:t>
            </a:r>
            <a:endParaRPr lang="en-GB" dirty="0"/>
          </a:p>
        </p:txBody>
      </p:sp>
      <p:sp>
        <p:nvSpPr>
          <p:cNvPr id="3" name="Content Placeholder 2"/>
          <p:cNvSpPr>
            <a:spLocks noGrp="1"/>
          </p:cNvSpPr>
          <p:nvPr>
            <p:ph idx="1"/>
          </p:nvPr>
        </p:nvSpPr>
        <p:spPr>
          <a:xfrm>
            <a:off x="202021" y="1414121"/>
            <a:ext cx="8729330" cy="4869712"/>
          </a:xfrm>
        </p:spPr>
        <p:txBody>
          <a:bodyPr/>
          <a:lstStyle/>
          <a:p>
            <a:r>
              <a:rPr lang="en-US" sz="2400" dirty="0" smtClean="0">
                <a:solidFill>
                  <a:srgbClr val="0000FF"/>
                </a:solidFill>
              </a:rPr>
              <a:t>Goal: simple model to allow analytical treatment.</a:t>
            </a:r>
            <a:endParaRPr lang="en-US" sz="2400" dirty="0" smtClean="0">
              <a:solidFill>
                <a:srgbClr val="0000FF"/>
              </a:solidFill>
            </a:endParaRPr>
          </a:p>
          <a:p>
            <a:endParaRPr lang="en-US" sz="2600" dirty="0" smtClean="0">
              <a:solidFill>
                <a:srgbClr val="0000FF"/>
              </a:solidFill>
            </a:endParaRPr>
          </a:p>
          <a:p>
            <a:endParaRPr lang="en-US" sz="2600" dirty="0">
              <a:solidFill>
                <a:srgbClr val="0000FF"/>
              </a:solidFill>
            </a:endParaRPr>
          </a:p>
          <a:p>
            <a:pPr marL="0" indent="0">
              <a:buNone/>
            </a:pPr>
            <a:endParaRPr lang="en-US" sz="2000" dirty="0" smtClean="0">
              <a:solidFill>
                <a:srgbClr val="0000FF"/>
              </a:solidFill>
            </a:endParaRPr>
          </a:p>
        </p:txBody>
      </p:sp>
      <p:sp>
        <p:nvSpPr>
          <p:cNvPr id="7" name="TextBox 6"/>
          <p:cNvSpPr txBox="1"/>
          <p:nvPr/>
        </p:nvSpPr>
        <p:spPr>
          <a:xfrm>
            <a:off x="223289" y="1769063"/>
            <a:ext cx="4444408" cy="1384995"/>
          </a:xfrm>
          <a:prstGeom prst="rect">
            <a:avLst/>
          </a:prstGeom>
          <a:noFill/>
        </p:spPr>
        <p:txBody>
          <a:bodyPr wrap="square" rtlCol="0">
            <a:spAutoFit/>
          </a:bodyPr>
          <a:lstStyle/>
          <a:p>
            <a:r>
              <a:rPr lang="en-US" dirty="0" smtClean="0">
                <a:solidFill>
                  <a:srgbClr val="FF0000"/>
                </a:solidFill>
                <a:latin typeface="+mn-lt"/>
              </a:rPr>
              <a:t>Proposed model:</a:t>
            </a:r>
          </a:p>
          <a:p>
            <a:pPr marL="265113" indent="-265113">
              <a:buFont typeface="Arial" panose="020B0604020202020204" pitchFamily="34" charset="0"/>
              <a:buChar char="•"/>
            </a:pPr>
            <a:r>
              <a:rPr lang="en-US" sz="2000" dirty="0" err="1" smtClean="0">
                <a:solidFill>
                  <a:srgbClr val="FF0000"/>
                </a:solidFill>
                <a:latin typeface="+mn-lt"/>
              </a:rPr>
              <a:t>Factorised</a:t>
            </a:r>
            <a:r>
              <a:rPr lang="en-US" sz="2000" dirty="0" smtClean="0">
                <a:solidFill>
                  <a:srgbClr val="FF0000"/>
                </a:solidFill>
                <a:latin typeface="+mn-lt"/>
              </a:rPr>
              <a:t> contributions (burn off, pseudo-diffusive)</a:t>
            </a:r>
          </a:p>
          <a:p>
            <a:pPr marL="265113" indent="-265113">
              <a:buFont typeface="Arial" panose="020B0604020202020204" pitchFamily="34" charset="0"/>
              <a:buChar char="•"/>
            </a:pPr>
            <a:r>
              <a:rPr lang="en-US" sz="2000" dirty="0" smtClean="0">
                <a:solidFill>
                  <a:srgbClr val="FF0000"/>
                </a:solidFill>
                <a:latin typeface="+mn-lt"/>
              </a:rPr>
              <a:t>Re-scaled time</a:t>
            </a:r>
            <a:endParaRPr lang="en-GB" sz="2000" dirty="0">
              <a:solidFill>
                <a:srgbClr val="FF0000"/>
              </a:solidFill>
              <a:latin typeface="+mn-lt"/>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802" y="2211720"/>
            <a:ext cx="260853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001" b="9999"/>
          <a:stretch/>
        </p:blipFill>
        <p:spPr bwMode="auto">
          <a:xfrm>
            <a:off x="5334271" y="1864784"/>
            <a:ext cx="349182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203" y="2896354"/>
            <a:ext cx="6141098"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0" y="3872102"/>
            <a:ext cx="2923953" cy="1754326"/>
          </a:xfrm>
          <a:prstGeom prst="rect">
            <a:avLst/>
          </a:prstGeom>
          <a:noFill/>
        </p:spPr>
        <p:txBody>
          <a:bodyPr wrap="square" rtlCol="0">
            <a:spAutoFit/>
          </a:bodyPr>
          <a:lstStyle/>
          <a:p>
            <a:pPr marL="180975" indent="-180975" algn="just">
              <a:buFont typeface="Wingdings" panose="05000000000000000000" pitchFamily="2" charset="2"/>
              <a:buChar char="§"/>
            </a:pPr>
            <a:r>
              <a:rPr lang="en-US" sz="1800" b="1" dirty="0" smtClean="0">
                <a:solidFill>
                  <a:srgbClr val="0000FF"/>
                </a:solidFill>
                <a:effectLst>
                  <a:outerShdw blurRad="38100" dist="38100" dir="2700000" algn="tl">
                    <a:srgbClr val="000000">
                      <a:alpha val="43137"/>
                    </a:srgbClr>
                  </a:outerShdw>
                </a:effectLst>
              </a:rPr>
              <a:t>Good agreement between model and </a:t>
            </a:r>
            <a:r>
              <a:rPr lang="en-US" sz="1800" b="1" dirty="0">
                <a:solidFill>
                  <a:srgbClr val="0000FF"/>
                </a:solidFill>
                <a:effectLst>
                  <a:outerShdw blurRad="38100" dist="38100" dir="2700000" algn="tl">
                    <a:srgbClr val="000000">
                      <a:alpha val="43137"/>
                    </a:srgbClr>
                  </a:outerShdw>
                </a:effectLst>
              </a:rPr>
              <a:t>R</a:t>
            </a:r>
            <a:r>
              <a:rPr lang="en-US" sz="1800" b="1" dirty="0" smtClean="0">
                <a:solidFill>
                  <a:srgbClr val="0000FF"/>
                </a:solidFill>
                <a:effectLst>
                  <a:outerShdw blurRad="38100" dist="38100" dir="2700000" algn="tl">
                    <a:srgbClr val="000000">
                      <a:alpha val="43137"/>
                    </a:srgbClr>
                  </a:outerShdw>
                </a:effectLst>
              </a:rPr>
              <a:t>un I LHC data.</a:t>
            </a:r>
            <a:endParaRPr lang="en-US" sz="1800" b="1" dirty="0" smtClean="0">
              <a:solidFill>
                <a:srgbClr val="0000FF"/>
              </a:solidFill>
              <a:effectLst>
                <a:outerShdw blurRad="38100" dist="38100" dir="2700000" algn="tl">
                  <a:srgbClr val="000000">
                    <a:alpha val="43137"/>
                  </a:srgbClr>
                </a:outerShdw>
              </a:effectLst>
            </a:endParaRPr>
          </a:p>
          <a:p>
            <a:pPr marL="180975" indent="-180975" algn="just">
              <a:buFont typeface="Wingdings" panose="05000000000000000000" pitchFamily="2" charset="2"/>
              <a:buChar char="§"/>
            </a:pPr>
            <a:r>
              <a:rPr lang="en-US" sz="1800" b="1" dirty="0" smtClean="0">
                <a:solidFill>
                  <a:srgbClr val="0000FF"/>
                </a:solidFill>
                <a:effectLst>
                  <a:outerShdw blurRad="38100" dist="38100" dir="2700000" algn="tl">
                    <a:srgbClr val="000000">
                      <a:alpha val="43137"/>
                    </a:srgbClr>
                  </a:outerShdw>
                </a:effectLst>
              </a:rPr>
              <a:t>Possibility to include additional effects (analysis </a:t>
            </a:r>
            <a:r>
              <a:rPr lang="en-US" sz="1800" b="1" dirty="0" smtClean="0">
                <a:solidFill>
                  <a:srgbClr val="0000FF"/>
                </a:solidFill>
                <a:effectLst>
                  <a:outerShdw blurRad="38100" dist="38100" dir="2700000" algn="tl">
                    <a:srgbClr val="000000">
                      <a:alpha val="43137"/>
                    </a:srgbClr>
                  </a:outerShdw>
                </a:effectLst>
              </a:rPr>
              <a:t>in </a:t>
            </a:r>
            <a:r>
              <a:rPr lang="en-US" sz="1800" b="1" dirty="0" smtClean="0">
                <a:solidFill>
                  <a:srgbClr val="0000FF"/>
                </a:solidFill>
                <a:effectLst>
                  <a:outerShdw blurRad="38100" dist="38100" dir="2700000" algn="tl">
                    <a:srgbClr val="000000">
                      <a:alpha val="43137"/>
                    </a:srgbClr>
                  </a:outerShdw>
                </a:effectLst>
              </a:rPr>
              <a:t>progress)</a:t>
            </a:r>
            <a:endParaRPr lang="en-GB" sz="18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736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52400"/>
            <a:ext cx="7877175" cy="1143000"/>
          </a:xfrm>
        </p:spPr>
        <p:txBody>
          <a:bodyPr/>
          <a:lstStyle/>
          <a:p>
            <a:r>
              <a:rPr lang="en-US" dirty="0" smtClean="0"/>
              <a:t>DA measurements</a:t>
            </a: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00375"/>
            <a:ext cx="621982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33916" y="1479699"/>
            <a:ext cx="8910083" cy="5293241"/>
          </a:xfrm>
        </p:spPr>
        <p:txBody>
          <a:bodyPr/>
          <a:lstStyle/>
          <a:p>
            <a:r>
              <a:rPr lang="en-US" sz="2600" dirty="0" smtClean="0">
                <a:solidFill>
                  <a:srgbClr val="0000FF"/>
                </a:solidFill>
              </a:rPr>
              <a:t>What is the DA of the real machine?</a:t>
            </a:r>
          </a:p>
          <a:p>
            <a:pPr marL="763200" lvl="1" indent="-363600"/>
            <a:r>
              <a:rPr lang="en-US" sz="2200" dirty="0" smtClean="0">
                <a:solidFill>
                  <a:srgbClr val="0000FF"/>
                </a:solidFill>
              </a:rPr>
              <a:t>No lifetime problems or slow losses at injection. </a:t>
            </a:r>
          </a:p>
          <a:p>
            <a:pPr marL="762000" lvl="1" indent="-361950"/>
            <a:r>
              <a:rPr lang="en-US" sz="2200" dirty="0" smtClean="0">
                <a:solidFill>
                  <a:srgbClr val="0000FF"/>
                </a:solidFill>
              </a:rPr>
              <a:t>During aperture measurements (with beams probing high amplitudes) no sign of slow losses was found. This observation indicates that DA should be of the same order of mechanical aperture, i.e., about 10 </a:t>
            </a:r>
            <a:r>
              <a:rPr lang="en-US" sz="2200" dirty="0" smtClean="0">
                <a:solidFill>
                  <a:srgbClr val="0000FF"/>
                </a:solidFill>
                <a:latin typeface="Symbol" pitchFamily="18" charset="2"/>
              </a:rPr>
              <a:t>s</a:t>
            </a:r>
            <a:r>
              <a:rPr lang="en-US" sz="2200" dirty="0" smtClean="0">
                <a:solidFill>
                  <a:srgbClr val="0000FF"/>
                </a:solidFill>
              </a:rPr>
              <a:t>.</a:t>
            </a:r>
          </a:p>
          <a:p>
            <a:pPr marL="1612900" lvl="1" indent="-361950"/>
            <a:r>
              <a:rPr lang="en-US" sz="2200" dirty="0" smtClean="0">
                <a:solidFill>
                  <a:srgbClr val="0000FF"/>
                </a:solidFill>
              </a:rPr>
              <a:t>Measurement campaign launched with the objective of benchmark numerical simulations against measurements</a:t>
            </a:r>
            <a:r>
              <a:rPr lang="en-US" sz="2200" dirty="0">
                <a:solidFill>
                  <a:srgbClr val="0000FF"/>
                </a:solidFill>
              </a:rPr>
              <a:t> </a:t>
            </a:r>
            <a:r>
              <a:rPr lang="en-US" sz="2200" dirty="0" smtClean="0">
                <a:solidFill>
                  <a:srgbClr val="0000FF"/>
                </a:solidFill>
              </a:rPr>
              <a:t>(e.g., for HERA a factor of two was found).</a:t>
            </a:r>
          </a:p>
          <a:p>
            <a:pPr marL="3048000" lvl="1" indent="-361950"/>
            <a:r>
              <a:rPr lang="en-US" sz="2200" dirty="0" smtClean="0">
                <a:solidFill>
                  <a:srgbClr val="0000FF"/>
                </a:solidFill>
              </a:rPr>
              <a:t>Measurements performed independently on each beam. Data analysis in </a:t>
            </a:r>
            <a:r>
              <a:rPr lang="en-US" sz="2200" dirty="0" smtClean="0">
                <a:solidFill>
                  <a:srgbClr val="0000FF"/>
                </a:solidFill>
              </a:rPr>
              <a:t>progress.</a:t>
            </a:r>
          </a:p>
          <a:p>
            <a:pPr marL="4568825" lvl="1" indent="-361950"/>
            <a:r>
              <a:rPr lang="en-US" sz="2200" b="1" dirty="0" smtClean="0">
                <a:solidFill>
                  <a:srgbClr val="0000FF"/>
                </a:solidFill>
                <a:effectLst>
                  <a:outerShdw blurRad="38100" dist="38100" dir="2700000" algn="tl">
                    <a:srgbClr val="000000">
                      <a:alpha val="43137"/>
                    </a:srgbClr>
                  </a:outerShdw>
                </a:effectLst>
              </a:rPr>
              <a:t>The data confirm </a:t>
            </a:r>
            <a:r>
              <a:rPr lang="en-US" sz="2200" b="1" dirty="0">
                <a:solidFill>
                  <a:srgbClr val="0000FF"/>
                </a:solidFill>
                <a:effectLst>
                  <a:outerShdw blurRad="38100" dist="38100" dir="2700000" algn="tl">
                    <a:srgbClr val="000000">
                      <a:alpha val="43137"/>
                    </a:srgbClr>
                  </a:outerShdw>
                </a:effectLst>
              </a:rPr>
              <a:t>the </a:t>
            </a:r>
            <a:r>
              <a:rPr lang="en-US" sz="2200" b="1" dirty="0" smtClean="0">
                <a:solidFill>
                  <a:srgbClr val="0000FF"/>
                </a:solidFill>
                <a:effectLst>
                  <a:outerShdw blurRad="38100" dist="38100" dir="2700000" algn="tl">
                    <a:srgbClr val="000000">
                      <a:alpha val="43137"/>
                    </a:srgbClr>
                  </a:outerShdw>
                </a:effectLst>
              </a:rPr>
              <a:t>scaling</a:t>
            </a:r>
          </a:p>
          <a:p>
            <a:pPr marL="5294313" lvl="1" indent="-3175">
              <a:buNone/>
            </a:pPr>
            <a:r>
              <a:rPr lang="en-US" sz="2200" b="1" dirty="0" smtClean="0">
                <a:solidFill>
                  <a:srgbClr val="0000FF"/>
                </a:solidFill>
                <a:effectLst>
                  <a:outerShdw blurRad="38100" dist="38100" dir="2700000" algn="tl">
                    <a:srgbClr val="000000">
                      <a:alpha val="43137"/>
                    </a:srgbClr>
                  </a:outerShdw>
                </a:effectLst>
              </a:rPr>
              <a:t>law of </a:t>
            </a:r>
            <a:r>
              <a:rPr lang="en-US" sz="2200" b="1" dirty="0">
                <a:solidFill>
                  <a:srgbClr val="0000FF"/>
                </a:solidFill>
                <a:effectLst>
                  <a:outerShdw blurRad="38100" dist="38100" dir="2700000" algn="tl">
                    <a:srgbClr val="000000">
                      <a:alpha val="43137"/>
                    </a:srgbClr>
                  </a:outerShdw>
                </a:effectLst>
              </a:rPr>
              <a:t>intensity vs. </a:t>
            </a:r>
            <a:r>
              <a:rPr lang="en-US" sz="2200" b="1" dirty="0" smtClean="0">
                <a:solidFill>
                  <a:srgbClr val="0000FF"/>
                </a:solidFill>
                <a:effectLst>
                  <a:outerShdw blurRad="38100" dist="38100" dir="2700000" algn="tl">
                    <a:srgbClr val="000000">
                      <a:alpha val="43137"/>
                    </a:srgbClr>
                  </a:outerShdw>
                </a:effectLst>
              </a:rPr>
              <a:t>time!</a:t>
            </a:r>
            <a:endParaRPr lang="en-US" sz="22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9247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60000" y="180000"/>
            <a:ext cx="7877175" cy="1143000"/>
          </a:xfrm>
        </p:spPr>
        <p:txBody>
          <a:bodyPr/>
          <a:lstStyle/>
          <a:p>
            <a:r>
              <a:rPr lang="en-US" dirty="0" smtClean="0"/>
              <a:t>HL-LHC beam dynamics challenges (some)</a:t>
            </a:r>
          </a:p>
        </p:txBody>
      </p:sp>
      <p:sp>
        <p:nvSpPr>
          <p:cNvPr id="34819" name="Content Placeholder 2"/>
          <p:cNvSpPr>
            <a:spLocks noGrp="1"/>
          </p:cNvSpPr>
          <p:nvPr>
            <p:ph idx="1"/>
          </p:nvPr>
        </p:nvSpPr>
        <p:spPr>
          <a:xfrm>
            <a:off x="10634" y="1586029"/>
            <a:ext cx="7495952" cy="4878565"/>
          </a:xfrm>
        </p:spPr>
        <p:txBody>
          <a:bodyPr/>
          <a:lstStyle/>
          <a:p>
            <a:pPr marL="180975" indent="-180975"/>
            <a:r>
              <a:rPr lang="en-US" sz="2400" dirty="0" smtClean="0"/>
              <a:t>Smaller beta*</a:t>
            </a:r>
          </a:p>
          <a:p>
            <a:pPr marL="581025" lvl="1" indent="-180975"/>
            <a:r>
              <a:rPr lang="en-US" sz="2000" b="1" dirty="0" smtClean="0">
                <a:solidFill>
                  <a:srgbClr val="0000FF"/>
                </a:solidFill>
                <a:effectLst>
                  <a:outerShdw blurRad="38100" dist="38100" dir="2700000" algn="tl">
                    <a:srgbClr val="000000">
                      <a:alpha val="43137"/>
                    </a:srgbClr>
                  </a:outerShdw>
                </a:effectLst>
              </a:rPr>
              <a:t>Dynamic aperture</a:t>
            </a:r>
          </a:p>
          <a:p>
            <a:pPr marL="981075" lvl="2" indent="-180975"/>
            <a:r>
              <a:rPr lang="en-US" sz="1800" b="1" dirty="0" smtClean="0">
                <a:solidFill>
                  <a:srgbClr val="0000FF"/>
                </a:solidFill>
                <a:effectLst>
                  <a:outerShdw blurRad="38100" dist="38100" dir="2700000" algn="tl">
                    <a:srgbClr val="000000">
                      <a:alpha val="43137"/>
                    </a:srgbClr>
                  </a:outerShdw>
                </a:effectLst>
              </a:rPr>
              <a:t>New magnets, new technology, worse field quality</a:t>
            </a:r>
          </a:p>
          <a:p>
            <a:pPr marL="180975" indent="-180975"/>
            <a:r>
              <a:rPr lang="en-US" sz="2400" dirty="0" smtClean="0"/>
              <a:t>Higher intensities</a:t>
            </a:r>
          </a:p>
          <a:p>
            <a:pPr marL="581025" lvl="1" indent="-180975"/>
            <a:r>
              <a:rPr lang="en-US" sz="2000" dirty="0" smtClean="0"/>
              <a:t>Collective effects (instabilities, e-cloud, beam-beam)</a:t>
            </a:r>
          </a:p>
          <a:p>
            <a:pPr marL="581025" lvl="1" indent="-180975"/>
            <a:r>
              <a:rPr lang="en-US" sz="2000" dirty="0" smtClean="0"/>
              <a:t>Machine protection (higher beam power, magnets quench)</a:t>
            </a:r>
          </a:p>
          <a:p>
            <a:pPr marL="581025" lvl="1" indent="-180975"/>
            <a:r>
              <a:rPr lang="en-US" sz="2000" b="1" dirty="0" smtClean="0">
                <a:solidFill>
                  <a:srgbClr val="0000FF"/>
                </a:solidFill>
                <a:effectLst>
                  <a:outerShdw blurRad="38100" dist="38100" dir="2700000" algn="tl">
                    <a:srgbClr val="000000">
                      <a:alpha val="43137"/>
                    </a:srgbClr>
                  </a:outerShdw>
                </a:effectLst>
              </a:rPr>
              <a:t>Cleaning efficiency</a:t>
            </a:r>
          </a:p>
          <a:p>
            <a:pPr marL="981075" lvl="2" indent="-180975"/>
            <a:r>
              <a:rPr lang="en-US" sz="1800" b="1" dirty="0" smtClean="0">
                <a:solidFill>
                  <a:srgbClr val="0000FF"/>
                </a:solidFill>
                <a:effectLst>
                  <a:outerShdw blurRad="38100" dist="38100" dir="2700000" algn="tl">
                    <a:srgbClr val="000000">
                      <a:alpha val="43137"/>
                    </a:srgbClr>
                  </a:outerShdw>
                </a:effectLst>
              </a:rPr>
              <a:t>Enhanced beam halo formation. Mitigation measures to be found/studied (</a:t>
            </a:r>
            <a:r>
              <a:rPr lang="en-US" sz="1800" b="1" dirty="0" smtClean="0">
                <a:solidFill>
                  <a:srgbClr val="FF0000"/>
                </a:solidFill>
                <a:effectLst>
                  <a:outerShdw blurRad="38100" dist="38100" dir="2700000" algn="tl">
                    <a:srgbClr val="000000">
                      <a:alpha val="43137"/>
                    </a:srgbClr>
                  </a:outerShdw>
                </a:effectLst>
              </a:rPr>
              <a:t>e-lens, beam-beam compensation wire, controlled diffusion, island trapping</a:t>
            </a:r>
            <a:r>
              <a:rPr lang="en-US" sz="1800" b="1" dirty="0" smtClean="0">
                <a:solidFill>
                  <a:srgbClr val="0000FF"/>
                </a:solidFill>
                <a:effectLst>
                  <a:outerShdw blurRad="38100" dist="38100" dir="2700000" algn="tl">
                    <a:srgbClr val="000000">
                      <a:alpha val="43137"/>
                    </a:srgbClr>
                  </a:outerShdw>
                </a:effectLst>
              </a:rPr>
              <a:t>)</a:t>
            </a:r>
          </a:p>
          <a:p>
            <a:pPr marL="180975" indent="-180975"/>
            <a:r>
              <a:rPr lang="en-US" sz="2400" dirty="0" smtClean="0"/>
              <a:t>Crab cavities</a:t>
            </a:r>
          </a:p>
          <a:p>
            <a:pPr marL="581025" lvl="1" indent="-180975"/>
            <a:r>
              <a:rPr lang="en-US" sz="2000" dirty="0" smtClean="0"/>
              <a:t>Stronger longitudinal/transverse coupling</a:t>
            </a:r>
          </a:p>
          <a:p>
            <a:pPr marL="581025" lvl="1" indent="-180975"/>
            <a:r>
              <a:rPr lang="en-US" sz="2000" dirty="0" smtClean="0"/>
              <a:t>New regime for beam-beam effects</a:t>
            </a:r>
          </a:p>
        </p:txBody>
      </p:sp>
      <p:sp>
        <p:nvSpPr>
          <p:cNvPr id="14" name="Rectangle 13"/>
          <p:cNvSpPr>
            <a:spLocks noChangeArrowheads="1"/>
          </p:cNvSpPr>
          <p:nvPr/>
        </p:nvSpPr>
        <p:spPr bwMode="auto">
          <a:xfrm>
            <a:off x="6900530" y="4900270"/>
            <a:ext cx="2178002" cy="1287916"/>
          </a:xfrm>
          <a:prstGeom prst="rect">
            <a:avLst/>
          </a:prstGeom>
          <a:solidFill>
            <a:srgbClr val="00B0F0">
              <a:alpha val="50000"/>
            </a:srgbClr>
          </a:solidFill>
          <a:ln w="9525">
            <a:noFill/>
            <a:miter lim="800000"/>
            <a:headEnd/>
            <a:tailEnd/>
          </a:ln>
          <a:effectLst>
            <a:outerShdw dist="89803" dir="2700000" algn="ctr" rotWithShape="0">
              <a:srgbClr val="993366">
                <a:alpha val="50000"/>
              </a:srgbClr>
            </a:outerShdw>
          </a:effectLst>
        </p:spPr>
        <p:txBody>
          <a:bodyPr lIns="92075" tIns="46038" rIns="92075" bIns="46038"/>
          <a:lstStyle/>
          <a:p>
            <a:pPr algn="just">
              <a:spcBef>
                <a:spcPct val="20000"/>
              </a:spcBef>
              <a:buClr>
                <a:schemeClr val="folHlink"/>
              </a:buClr>
              <a:buSzPct val="60000"/>
              <a:buFont typeface="Wingdings" pitchFamily="2" charset="2"/>
              <a:buNone/>
              <a:defRPr/>
            </a:pPr>
            <a:r>
              <a:rPr lang="en-US" sz="2000" b="1" dirty="0" smtClean="0">
                <a:solidFill>
                  <a:srgbClr val="0000FF"/>
                </a:solidFill>
                <a:effectLst>
                  <a:outerShdw blurRad="38100" dist="38100" dir="2700000" algn="tl">
                    <a:srgbClr val="000000"/>
                  </a:outerShdw>
                </a:effectLst>
                <a:latin typeface="Arial" charset="0"/>
                <a:ea typeface="ＭＳ Ｐゴシック" pitchFamily="1" charset="-128"/>
                <a:sym typeface="Mathematica1" pitchFamily="2" charset="2"/>
              </a:rPr>
              <a:t>Ideal topics for contributions by the Bologna Group</a:t>
            </a:r>
            <a:endParaRPr lang="en-US" sz="2000" b="1" dirty="0">
              <a:solidFill>
                <a:srgbClr val="0000FF"/>
              </a:solidFill>
              <a:effectLst>
                <a:outerShdw blurRad="38100" dist="38100" dir="2700000" algn="tl">
                  <a:srgbClr val="000000"/>
                </a:outerShdw>
              </a:effectLst>
              <a:latin typeface="Arial" charset="0"/>
              <a:ea typeface="ＭＳ Ｐゴシック" pitchFamily="1" charset="-128"/>
              <a:sym typeface="Mathematica1" pitchFamily="2"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260000" y="0"/>
            <a:ext cx="6353175" cy="1143000"/>
          </a:xfrm>
        </p:spPr>
        <p:txBody>
          <a:bodyPr/>
          <a:lstStyle/>
          <a:p>
            <a:r>
              <a:rPr lang="en-US" dirty="0" smtClean="0"/>
              <a:t>Conclusions</a:t>
            </a:r>
          </a:p>
        </p:txBody>
      </p:sp>
      <p:sp>
        <p:nvSpPr>
          <p:cNvPr id="5" name="Content Placeholder 2"/>
          <p:cNvSpPr txBox="1">
            <a:spLocks/>
          </p:cNvSpPr>
          <p:nvPr/>
        </p:nvSpPr>
        <p:spPr>
          <a:xfrm>
            <a:off x="127585" y="1424757"/>
            <a:ext cx="8899451" cy="5044818"/>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2400" dirty="0" smtClean="0"/>
              <a:t>Proposals </a:t>
            </a:r>
            <a:r>
              <a:rPr lang="en-US" sz="2400" dirty="0" smtClean="0"/>
              <a:t>based on DA vs. time models</a:t>
            </a:r>
          </a:p>
          <a:p>
            <a:pPr lvl="1"/>
            <a:r>
              <a:rPr lang="en-US" sz="2000" dirty="0" smtClean="0"/>
              <a:t>Intensity vs. time</a:t>
            </a:r>
          </a:p>
          <a:p>
            <a:pPr lvl="1"/>
            <a:r>
              <a:rPr lang="en-US" sz="2000" dirty="0" smtClean="0"/>
              <a:t>Luminosity vs. time</a:t>
            </a:r>
          </a:p>
          <a:p>
            <a:pPr lvl="1"/>
            <a:r>
              <a:rPr lang="en-US" sz="2000" dirty="0" smtClean="0"/>
              <a:t>Luminosity models</a:t>
            </a:r>
          </a:p>
          <a:p>
            <a:r>
              <a:rPr lang="en-US" sz="2400" dirty="0" smtClean="0"/>
              <a:t>Need to define a theoretical framework such that the </a:t>
            </a:r>
            <a:r>
              <a:rPr lang="en-US" sz="2400" dirty="0" err="1" smtClean="0"/>
              <a:t>Nekoroshev</a:t>
            </a:r>
            <a:r>
              <a:rPr lang="en-US" sz="2400" dirty="0" smtClean="0"/>
              <a:t> estimates can be used even when the concept of DA is not well-defined (in presence of collective effects).</a:t>
            </a:r>
            <a:endParaRPr lang="en-US" sz="2400" b="1" dirty="0" smtClean="0">
              <a:solidFill>
                <a:srgbClr val="0000FF"/>
              </a:solidFill>
              <a:effectLst>
                <a:outerShdw blurRad="38100" dist="38100" dir="2700000" algn="tl">
                  <a:srgbClr val="000000">
                    <a:alpha val="43137"/>
                  </a:srgbClr>
                </a:outerShdw>
              </a:effectLst>
            </a:endParaRPr>
          </a:p>
          <a:p>
            <a:r>
              <a:rPr lang="en-US" sz="2400" dirty="0" smtClean="0">
                <a:solidFill>
                  <a:srgbClr val="0000FF"/>
                </a:solidFill>
              </a:rPr>
              <a:t>The </a:t>
            </a:r>
            <a:r>
              <a:rPr lang="en-US" sz="2400" b="1" dirty="0" smtClean="0">
                <a:solidFill>
                  <a:srgbClr val="0000FF"/>
                </a:solidFill>
              </a:rPr>
              <a:t>HL-LHC</a:t>
            </a:r>
            <a:r>
              <a:rPr lang="en-US" sz="2400" dirty="0" smtClean="0">
                <a:solidFill>
                  <a:srgbClr val="0000FF"/>
                </a:solidFill>
              </a:rPr>
              <a:t> project will require new ideas to cope with the new challenges.</a:t>
            </a:r>
          </a:p>
          <a:p>
            <a:r>
              <a:rPr lang="en-US" sz="2400" b="1" dirty="0" smtClean="0">
                <a:solidFill>
                  <a:srgbClr val="FF0000"/>
                </a:solidFill>
                <a:effectLst>
                  <a:outerShdw blurRad="38100" dist="38100" dir="2700000" algn="tl">
                    <a:srgbClr val="000000">
                      <a:alpha val="43137"/>
                    </a:srgbClr>
                  </a:outerShdw>
                </a:effectLst>
              </a:rPr>
              <a:t>CPU-power required to estimate beam lifetime.</a:t>
            </a:r>
          </a:p>
          <a:p>
            <a:r>
              <a:rPr lang="en-US" sz="2400" b="1" dirty="0" smtClean="0">
                <a:solidFill>
                  <a:srgbClr val="FF0000"/>
                </a:solidFill>
                <a:effectLst>
                  <a:outerShdw blurRad="38100" dist="38100" dir="2700000" algn="tl">
                    <a:srgbClr val="000000">
                      <a:alpha val="43137"/>
                    </a:srgbClr>
                  </a:outerShdw>
                </a:effectLst>
              </a:rPr>
              <a:t>Diffusion </a:t>
            </a:r>
            <a:r>
              <a:rPr lang="en-US" sz="2400" b="1" dirty="0" smtClean="0">
                <a:solidFill>
                  <a:srgbClr val="FF0000"/>
                </a:solidFill>
                <a:effectLst>
                  <a:outerShdw blurRad="38100" dist="38100" dir="2700000" algn="tl">
                    <a:srgbClr val="000000">
                      <a:alpha val="43137"/>
                    </a:srgbClr>
                  </a:outerShdw>
                </a:effectLst>
              </a:rPr>
              <a:t>in Hamiltonian systems is a domain that could bring important results for the design of the HL-LHC!</a:t>
            </a:r>
          </a:p>
        </p:txBody>
      </p:sp>
      <p:grpSp>
        <p:nvGrpSpPr>
          <p:cNvPr id="4" name="Group 3"/>
          <p:cNvGrpSpPr/>
          <p:nvPr/>
        </p:nvGrpSpPr>
        <p:grpSpPr>
          <a:xfrm>
            <a:off x="3318355" y="1871515"/>
            <a:ext cx="3911768" cy="1088818"/>
            <a:chOff x="3318355" y="2711522"/>
            <a:chExt cx="3911768" cy="1088818"/>
          </a:xfrm>
        </p:grpSpPr>
        <p:sp>
          <p:nvSpPr>
            <p:cNvPr id="2" name="TextBox 1"/>
            <p:cNvSpPr txBox="1"/>
            <p:nvPr/>
          </p:nvSpPr>
          <p:spPr>
            <a:xfrm>
              <a:off x="3598334" y="2719625"/>
              <a:ext cx="3631789" cy="1015663"/>
            </a:xfrm>
            <a:prstGeom prst="rect">
              <a:avLst/>
            </a:prstGeom>
            <a:noFill/>
          </p:spPr>
          <p:txBody>
            <a:bodyPr wrap="square" rtlCol="0">
              <a:spAutoFit/>
            </a:bodyPr>
            <a:lstStyle/>
            <a:p>
              <a:r>
                <a:rPr lang="en-US" sz="2000" b="1" dirty="0" smtClean="0">
                  <a:solidFill>
                    <a:srgbClr val="0000FF"/>
                  </a:solidFill>
                  <a:effectLst>
                    <a:outerShdw blurRad="38100" dist="38100" dir="2700000" algn="tl">
                      <a:srgbClr val="000000">
                        <a:alpha val="43137"/>
                      </a:srgbClr>
                    </a:outerShdw>
                  </a:effectLst>
                </a:rPr>
                <a:t>All confirmed by the analysis of available measured data.</a:t>
              </a:r>
              <a:endParaRPr lang="en-GB" sz="2000" b="1" dirty="0">
                <a:solidFill>
                  <a:srgbClr val="0000FF"/>
                </a:solidFill>
                <a:effectLst>
                  <a:outerShdw blurRad="38100" dist="38100" dir="2700000" algn="tl">
                    <a:srgbClr val="000000">
                      <a:alpha val="43137"/>
                    </a:srgbClr>
                  </a:outerShdw>
                </a:effectLst>
              </a:endParaRPr>
            </a:p>
          </p:txBody>
        </p:sp>
        <p:sp>
          <p:nvSpPr>
            <p:cNvPr id="3" name="Right Brace 2"/>
            <p:cNvSpPr/>
            <p:nvPr/>
          </p:nvSpPr>
          <p:spPr bwMode="auto">
            <a:xfrm>
              <a:off x="3318355" y="2711522"/>
              <a:ext cx="141514" cy="1088818"/>
            </a:xfrm>
            <a:prstGeom prst="rightBrac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spTree>
    <p:extLst>
      <p:ext uri="{BB962C8B-B14F-4D97-AF65-F5344CB8AC3E}">
        <p14:creationId xmlns:p14="http://schemas.microsoft.com/office/powerpoint/2010/main" val="10289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414156" y="0"/>
            <a:ext cx="7485320" cy="1325549"/>
          </a:xfrm>
        </p:spPr>
        <p:txBody>
          <a:bodyPr/>
          <a:lstStyle/>
          <a:p>
            <a:pPr>
              <a:defRPr/>
            </a:pPr>
            <a:r>
              <a:rPr lang="en-US" sz="4000" dirty="0"/>
              <a:t>Use of non-linear beam </a:t>
            </a:r>
            <a:r>
              <a:rPr lang="en-US" sz="4000" dirty="0" smtClean="0"/>
              <a:t>dynamics</a:t>
            </a:r>
            <a:r>
              <a:rPr lang="en-GB" sz="4000" dirty="0" smtClean="0"/>
              <a:t> </a:t>
            </a:r>
            <a:r>
              <a:rPr lang="en-GB" sz="4000" dirty="0" smtClean="0"/>
              <a:t>for beam extraction</a:t>
            </a:r>
            <a:endParaRPr lang="en-GB" sz="4000" dirty="0" smtClean="0"/>
          </a:p>
        </p:txBody>
      </p:sp>
      <p:sp>
        <p:nvSpPr>
          <p:cNvPr id="92164" name="Text Box 4"/>
          <p:cNvSpPr txBox="1">
            <a:spLocks noChangeArrowheads="1"/>
          </p:cNvSpPr>
          <p:nvPr/>
        </p:nvSpPr>
        <p:spPr bwMode="auto">
          <a:xfrm>
            <a:off x="152400" y="1365950"/>
            <a:ext cx="3962400" cy="306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5113" indent="-265113" algn="just">
              <a:spcBef>
                <a:spcPct val="50000"/>
              </a:spcBef>
              <a:defRPr/>
            </a:pPr>
            <a:r>
              <a:rPr lang="en-GB" sz="2200" dirty="0">
                <a:solidFill>
                  <a:srgbClr val="FF0000"/>
                </a:solidFill>
                <a:latin typeface="+mn-lt"/>
              </a:rPr>
              <a:t>Fast Extraction (one turn)</a:t>
            </a:r>
          </a:p>
          <a:p>
            <a:pPr marL="182563" indent="-182563" algn="just">
              <a:spcBef>
                <a:spcPts val="600"/>
              </a:spcBef>
              <a:buFont typeface="Monotype Sorts" pitchFamily="2" charset="2"/>
              <a:buBlip>
                <a:blip r:embed="rId2"/>
              </a:buBlip>
              <a:defRPr/>
            </a:pPr>
            <a:r>
              <a:rPr lang="en-GB" sz="1800" dirty="0" smtClean="0">
                <a:solidFill>
                  <a:srgbClr val="0000FF"/>
                </a:solidFill>
                <a:latin typeface="+mn-lt"/>
              </a:rPr>
              <a:t>A </a:t>
            </a:r>
            <a:r>
              <a:rPr lang="en-GB" sz="1800" dirty="0">
                <a:solidFill>
                  <a:srgbClr val="0000FF"/>
                </a:solidFill>
                <a:latin typeface="+mn-lt"/>
              </a:rPr>
              <a:t>kicker (fast dipole) displaces the beam from nominal </a:t>
            </a:r>
            <a:r>
              <a:rPr lang="en-GB" sz="1800" dirty="0" smtClean="0">
                <a:solidFill>
                  <a:srgbClr val="0000FF"/>
                </a:solidFill>
                <a:latin typeface="+mn-lt"/>
              </a:rPr>
              <a:t>orbit</a:t>
            </a:r>
            <a:r>
              <a:rPr lang="en-GB" sz="1800" dirty="0">
                <a:solidFill>
                  <a:srgbClr val="0000FF"/>
                </a:solidFill>
                <a:latin typeface="+mn-lt"/>
              </a:rPr>
              <a:t>.</a:t>
            </a:r>
          </a:p>
          <a:p>
            <a:pPr marL="182563" indent="-182563" algn="just">
              <a:spcBef>
                <a:spcPct val="50000"/>
              </a:spcBef>
              <a:buFont typeface="Monotype Sorts" pitchFamily="2" charset="2"/>
              <a:buBlip>
                <a:blip r:embed="rId2"/>
              </a:buBlip>
              <a:defRPr/>
            </a:pPr>
            <a:r>
              <a:rPr lang="en-GB" sz="1800" dirty="0" smtClean="0">
                <a:solidFill>
                  <a:srgbClr val="0000FF"/>
                </a:solidFill>
                <a:latin typeface="+mn-lt"/>
              </a:rPr>
              <a:t>A </a:t>
            </a:r>
            <a:r>
              <a:rPr lang="en-GB" sz="1800" dirty="0">
                <a:solidFill>
                  <a:srgbClr val="0000FF"/>
                </a:solidFill>
                <a:latin typeface="+mn-lt"/>
              </a:rPr>
              <a:t>septum magnet deflects displaced beam towards transfer line.</a:t>
            </a:r>
          </a:p>
          <a:p>
            <a:pPr marL="182563" indent="-182563" algn="just">
              <a:spcBef>
                <a:spcPct val="50000"/>
              </a:spcBef>
              <a:buFont typeface="Monotype Sorts" pitchFamily="2" charset="2"/>
              <a:buBlip>
                <a:blip r:embed="rId2"/>
              </a:buBlip>
              <a:defRPr/>
            </a:pPr>
            <a:r>
              <a:rPr lang="en-GB" sz="1800" dirty="0" smtClean="0">
                <a:solidFill>
                  <a:srgbClr val="0000FF"/>
                </a:solidFill>
                <a:latin typeface="+mn-lt"/>
              </a:rPr>
              <a:t>This </a:t>
            </a:r>
            <a:r>
              <a:rPr lang="en-GB" sz="1800" dirty="0">
                <a:solidFill>
                  <a:srgbClr val="0000FF"/>
                </a:solidFill>
                <a:latin typeface="+mn-lt"/>
              </a:rPr>
              <a:t>extraction can be used both to transfer beam towards a ring or an experimental area.</a:t>
            </a:r>
          </a:p>
        </p:txBody>
      </p:sp>
      <p:sp>
        <p:nvSpPr>
          <p:cNvPr id="92166" name="Text Box 6"/>
          <p:cNvSpPr txBox="1">
            <a:spLocks noChangeArrowheads="1"/>
          </p:cNvSpPr>
          <p:nvPr/>
        </p:nvSpPr>
        <p:spPr bwMode="auto">
          <a:xfrm>
            <a:off x="4114800" y="1365950"/>
            <a:ext cx="5029200" cy="260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spcBef>
                <a:spcPct val="50000"/>
              </a:spcBef>
              <a:defRPr/>
            </a:pPr>
            <a:r>
              <a:rPr lang="en-GB" sz="2200" dirty="0">
                <a:solidFill>
                  <a:srgbClr val="FF0000"/>
                </a:solidFill>
                <a:latin typeface="+mn-lt"/>
              </a:rPr>
              <a:t>Slow Extraction (millions turns)</a:t>
            </a:r>
          </a:p>
          <a:p>
            <a:pPr marL="182563" indent="-182563" algn="just">
              <a:spcBef>
                <a:spcPts val="600"/>
              </a:spcBef>
              <a:buFont typeface="Monotype Sorts" pitchFamily="2" charset="2"/>
              <a:buBlip>
                <a:blip r:embed="rId2"/>
              </a:buBlip>
              <a:defRPr/>
            </a:pPr>
            <a:r>
              <a:rPr lang="en-GB" sz="1800" dirty="0" smtClean="0">
                <a:solidFill>
                  <a:srgbClr val="0000FF"/>
                </a:solidFill>
                <a:latin typeface="+mn-lt"/>
              </a:rPr>
              <a:t>The </a:t>
            </a:r>
            <a:r>
              <a:rPr lang="en-GB" sz="1800" dirty="0" err="1" smtClean="0">
                <a:solidFill>
                  <a:srgbClr val="0000FF"/>
                </a:solidFill>
                <a:latin typeface="+mn-lt"/>
              </a:rPr>
              <a:t>separatrix</a:t>
            </a:r>
            <a:r>
              <a:rPr lang="en-GB" sz="1800" dirty="0" smtClean="0">
                <a:solidFill>
                  <a:srgbClr val="0000FF"/>
                </a:solidFill>
                <a:latin typeface="+mn-lt"/>
              </a:rPr>
              <a:t>  </a:t>
            </a:r>
            <a:r>
              <a:rPr lang="en-GB" sz="1800" dirty="0">
                <a:solidFill>
                  <a:srgbClr val="0000FF"/>
                </a:solidFill>
                <a:latin typeface="+mn-lt"/>
              </a:rPr>
              <a:t>of the </a:t>
            </a:r>
            <a:r>
              <a:rPr lang="en-GB" sz="1800" dirty="0" smtClean="0">
                <a:solidFill>
                  <a:srgbClr val="0000FF"/>
                </a:solidFill>
                <a:latin typeface="+mn-lt"/>
              </a:rPr>
              <a:t>1/3 </a:t>
            </a:r>
            <a:r>
              <a:rPr lang="en-GB" sz="1800" dirty="0">
                <a:solidFill>
                  <a:srgbClr val="0000FF"/>
                </a:solidFill>
                <a:latin typeface="+mn-lt"/>
              </a:rPr>
              <a:t>resonance increases particles’ </a:t>
            </a:r>
            <a:r>
              <a:rPr lang="en-GB" sz="1800" dirty="0" smtClean="0">
                <a:solidFill>
                  <a:srgbClr val="0000FF"/>
                </a:solidFill>
                <a:latin typeface="+mn-lt"/>
              </a:rPr>
              <a:t>amplitude to </a:t>
            </a:r>
            <a:r>
              <a:rPr lang="en-GB" sz="1800" dirty="0">
                <a:solidFill>
                  <a:srgbClr val="0000FF"/>
                </a:solidFill>
                <a:latin typeface="+mn-lt"/>
              </a:rPr>
              <a:t>jump beyond the septum.</a:t>
            </a:r>
          </a:p>
          <a:p>
            <a:pPr marL="182563" indent="-182563" algn="just">
              <a:spcBef>
                <a:spcPts val="600"/>
              </a:spcBef>
              <a:buFont typeface="Monotype Sorts" pitchFamily="2" charset="2"/>
              <a:buBlip>
                <a:blip r:embed="rId2"/>
              </a:buBlip>
              <a:defRPr/>
            </a:pPr>
            <a:r>
              <a:rPr lang="en-GB" sz="1800" dirty="0">
                <a:solidFill>
                  <a:srgbClr val="0000FF"/>
                </a:solidFill>
                <a:latin typeface="+mn-lt"/>
              </a:rPr>
              <a:t> The tune </a:t>
            </a:r>
            <a:r>
              <a:rPr lang="en-GB" sz="1800" dirty="0" smtClean="0">
                <a:solidFill>
                  <a:srgbClr val="0000FF"/>
                </a:solidFill>
                <a:latin typeface="+mn-lt"/>
              </a:rPr>
              <a:t>change shrinks stable </a:t>
            </a:r>
            <a:r>
              <a:rPr lang="en-GB" sz="1800" dirty="0">
                <a:solidFill>
                  <a:srgbClr val="0000FF"/>
                </a:solidFill>
                <a:latin typeface="+mn-lt"/>
              </a:rPr>
              <a:t>region, thus pushing the particles </a:t>
            </a:r>
            <a:r>
              <a:rPr lang="en-GB" sz="1800" dirty="0" smtClean="0">
                <a:solidFill>
                  <a:srgbClr val="0000FF"/>
                </a:solidFill>
                <a:latin typeface="+mn-lt"/>
              </a:rPr>
              <a:t>at </a:t>
            </a:r>
            <a:r>
              <a:rPr lang="en-GB" sz="1800" dirty="0">
                <a:solidFill>
                  <a:srgbClr val="0000FF"/>
                </a:solidFill>
                <a:latin typeface="+mn-lt"/>
              </a:rPr>
              <a:t>larger amplitudes. </a:t>
            </a:r>
          </a:p>
          <a:p>
            <a:pPr marL="182563" indent="-182563" algn="just">
              <a:spcBef>
                <a:spcPts val="600"/>
              </a:spcBef>
              <a:buFont typeface="Monotype Sorts" pitchFamily="2" charset="2"/>
              <a:buBlip>
                <a:blip r:embed="rId2"/>
              </a:buBlip>
              <a:defRPr/>
            </a:pPr>
            <a:r>
              <a:rPr lang="en-GB" sz="1800" dirty="0">
                <a:solidFill>
                  <a:srgbClr val="0000FF"/>
                </a:solidFill>
                <a:latin typeface="+mn-lt"/>
              </a:rPr>
              <a:t> This extraction is used to transfer beam towards an experimental area.</a:t>
            </a:r>
          </a:p>
        </p:txBody>
      </p:sp>
      <p:sp>
        <p:nvSpPr>
          <p:cNvPr id="92171" name="Rectangle 11"/>
          <p:cNvSpPr>
            <a:spLocks noChangeArrowheads="1"/>
          </p:cNvSpPr>
          <p:nvPr/>
        </p:nvSpPr>
        <p:spPr bwMode="auto">
          <a:xfrm>
            <a:off x="4191000" y="1527950"/>
            <a:ext cx="38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defRPr/>
            </a:pPr>
            <a:endParaRPr lang="en-GB">
              <a:effectLst>
                <a:outerShdw blurRad="38100" dist="38100" dir="2700000" algn="tl">
                  <a:srgbClr val="000000">
                    <a:alpha val="43137"/>
                  </a:srgbClr>
                </a:outerShdw>
              </a:effectLst>
            </a:endParaRPr>
          </a:p>
        </p:txBody>
      </p:sp>
      <p:sp>
        <p:nvSpPr>
          <p:cNvPr id="11" name="Text Box 13"/>
          <p:cNvSpPr txBox="1">
            <a:spLocks noChangeArrowheads="1"/>
          </p:cNvSpPr>
          <p:nvPr/>
        </p:nvSpPr>
        <p:spPr bwMode="auto">
          <a:xfrm>
            <a:off x="14171" y="4496808"/>
            <a:ext cx="4557829" cy="2370522"/>
          </a:xfrm>
          <a:prstGeom prst="rect">
            <a:avLst/>
          </a:prstGeom>
          <a:solidFill>
            <a:srgbClr val="66CCFF">
              <a:alpha val="80000"/>
            </a:srgbClr>
          </a:solidFill>
          <a:ln w="9525">
            <a:solidFill>
              <a:srgbClr val="66CCFF"/>
            </a:solidFill>
            <a:miter lim="800000"/>
            <a:headEnd/>
            <a:tailEnd/>
          </a:ln>
          <a:effectLst/>
          <a:extLst/>
        </p:spPr>
        <p:txBody>
          <a:bodyPr vert="horz" wrap="square" lIns="92075" tIns="46038" rIns="92075" bIns="4603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sz="2200" dirty="0" smtClean="0">
                <a:solidFill>
                  <a:srgbClr val="0000FF"/>
                </a:solidFill>
                <a:latin typeface="+mn-lt"/>
              </a:rPr>
              <a:t>Multi-Turn Extraction </a:t>
            </a:r>
            <a:r>
              <a:rPr lang="en-GB" sz="2200" dirty="0" smtClean="0">
                <a:solidFill>
                  <a:srgbClr val="0000FF"/>
                </a:solidFill>
                <a:latin typeface="+mn-lt"/>
              </a:rPr>
              <a:t>(2-10 </a:t>
            </a:r>
            <a:r>
              <a:rPr lang="en-GB" sz="2200" dirty="0" smtClean="0">
                <a:solidFill>
                  <a:srgbClr val="0000FF"/>
                </a:solidFill>
                <a:latin typeface="+mn-lt"/>
              </a:rPr>
              <a:t>turns)</a:t>
            </a:r>
            <a:endParaRPr lang="en-GB" sz="2200" dirty="0" smtClean="0">
              <a:solidFill>
                <a:srgbClr val="0000FF"/>
              </a:solidFill>
              <a:latin typeface="+mn-lt"/>
            </a:endParaRPr>
          </a:p>
          <a:p>
            <a:pPr marL="265113" indent="-265113" algn="just">
              <a:spcBef>
                <a:spcPct val="50000"/>
              </a:spcBef>
              <a:buFont typeface="Monotype Sorts" pitchFamily="2" charset="2"/>
              <a:buBlip>
                <a:blip r:embed="rId2"/>
              </a:buBlip>
              <a:defRPr/>
            </a:pPr>
            <a:r>
              <a:rPr lang="en-GB" sz="1800" dirty="0" smtClean="0">
                <a:solidFill>
                  <a:srgbClr val="0000FF"/>
                </a:solidFill>
                <a:latin typeface="+mn-lt"/>
              </a:rPr>
              <a:t>The beam crosses a resonance and is split in different parts. This stretches the time-structure of the beam.</a:t>
            </a:r>
            <a:endParaRPr lang="en-GB" sz="1800" dirty="0">
              <a:solidFill>
                <a:srgbClr val="0000FF"/>
              </a:solidFill>
              <a:latin typeface="+mn-lt"/>
            </a:endParaRPr>
          </a:p>
          <a:p>
            <a:pPr marL="265113" indent="-265113" algn="just">
              <a:spcBef>
                <a:spcPct val="50000"/>
              </a:spcBef>
              <a:buFont typeface="Monotype Sorts" pitchFamily="2" charset="2"/>
              <a:buBlip>
                <a:blip r:embed="rId2"/>
              </a:buBlip>
              <a:defRPr/>
            </a:pPr>
            <a:r>
              <a:rPr lang="en-GB" sz="1800" dirty="0" smtClean="0">
                <a:solidFill>
                  <a:srgbClr val="0000FF"/>
                </a:solidFill>
                <a:latin typeface="+mn-lt"/>
              </a:rPr>
              <a:t>This extraction </a:t>
            </a:r>
            <a:r>
              <a:rPr lang="en-GB" sz="1800" dirty="0" smtClean="0">
                <a:solidFill>
                  <a:srgbClr val="0000FF"/>
                </a:solidFill>
                <a:latin typeface="+mn-lt"/>
              </a:rPr>
              <a:t>is used to transfer beam between two circular machines</a:t>
            </a:r>
            <a:r>
              <a:rPr lang="en-GB" sz="1800" dirty="0" smtClean="0">
                <a:solidFill>
                  <a:srgbClr val="0000FF"/>
                </a:solidFill>
                <a:latin typeface="+mn-lt"/>
              </a:rPr>
              <a:t> </a:t>
            </a:r>
            <a:r>
              <a:rPr lang="en-GB" sz="1800" dirty="0" smtClean="0">
                <a:solidFill>
                  <a:srgbClr val="0000FF"/>
                </a:solidFill>
                <a:latin typeface="+mn-lt"/>
              </a:rPr>
              <a:t>(PS </a:t>
            </a:r>
            <a:r>
              <a:rPr lang="en-GB" sz="1800" dirty="0" smtClean="0">
                <a:solidFill>
                  <a:srgbClr val="0000FF"/>
                </a:solidFill>
                <a:latin typeface="+mn-lt"/>
              </a:rPr>
              <a:t>and </a:t>
            </a:r>
            <a:r>
              <a:rPr lang="en-GB" sz="1800" dirty="0" smtClean="0">
                <a:solidFill>
                  <a:srgbClr val="0000FF"/>
                </a:solidFill>
                <a:latin typeface="+mn-lt"/>
              </a:rPr>
              <a:t>SPS).</a:t>
            </a:r>
            <a:endParaRPr lang="en-GB" sz="2000" dirty="0" smtClean="0">
              <a:solidFill>
                <a:srgbClr val="0000FF"/>
              </a:solidFill>
              <a:effectLst>
                <a:outerShdw blurRad="38100" dist="38100" dir="2700000" algn="tl">
                  <a:srgbClr val="000000"/>
                </a:outerShdw>
              </a:effectLst>
              <a:latin typeface="+mn-lt"/>
            </a:endParaRPr>
          </a:p>
        </p:txBody>
      </p:sp>
      <p:pic>
        <p:nvPicPr>
          <p:cNvPr id="12" name="Picture 9" descr="MTE MOVI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6715" y="3988871"/>
            <a:ext cx="4553365"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ure 19.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445" y="3974803"/>
            <a:ext cx="4553364"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txBox="1">
            <a:spLocks noChangeArrowheads="1"/>
          </p:cNvSpPr>
          <p:nvPr/>
        </p:nvSpPr>
        <p:spPr bwMode="auto">
          <a:xfrm>
            <a:off x="4900658" y="4004286"/>
            <a:ext cx="2527084" cy="9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just">
              <a:buFont typeface="Monotype Sorts" pitchFamily="2" charset="2"/>
              <a:buNone/>
              <a:defRPr/>
            </a:pPr>
            <a:r>
              <a:rPr lang="en-GB" sz="1400" b="1" kern="0" dirty="0" smtClean="0">
                <a:solidFill>
                  <a:srgbClr val="FF0000"/>
                </a:solidFill>
                <a:effectLst>
                  <a:outerShdw blurRad="38100" dist="38100" dir="2700000" algn="tl">
                    <a:srgbClr val="000000">
                      <a:alpha val="43137"/>
                    </a:srgbClr>
                  </a:outerShdw>
                </a:effectLst>
              </a:rPr>
              <a:t>Measured</a:t>
            </a:r>
            <a:r>
              <a:rPr lang="en-GB" sz="1400" kern="0" dirty="0" smtClean="0">
                <a:solidFill>
                  <a:srgbClr val="FF0000"/>
                </a:solidFill>
              </a:rPr>
              <a:t> horizontal beam profiles during the capture process (total intensity </a:t>
            </a:r>
            <a:r>
              <a:rPr lang="en-GB" sz="1400" kern="0" dirty="0" smtClean="0">
                <a:solidFill>
                  <a:srgbClr val="FF0000"/>
                </a:solidFill>
                <a:latin typeface="Arial"/>
                <a:cs typeface="Arial"/>
              </a:rPr>
              <a:t>~</a:t>
            </a:r>
            <a:r>
              <a:rPr lang="en-GB" sz="1400" kern="0" dirty="0" smtClean="0">
                <a:solidFill>
                  <a:srgbClr val="FF0000"/>
                </a:solidFill>
              </a:rPr>
              <a:t>2.1×10</a:t>
            </a:r>
            <a:r>
              <a:rPr lang="en-GB" sz="1400" kern="0" baseline="30000" dirty="0" smtClean="0">
                <a:solidFill>
                  <a:srgbClr val="FF0000"/>
                </a:solidFill>
              </a:rPr>
              <a:t>13</a:t>
            </a:r>
            <a:r>
              <a:rPr lang="en-GB" sz="1400" kern="0" dirty="0" smtClean="0">
                <a:solidFill>
                  <a:srgbClr val="FF0000"/>
                </a:solidFill>
              </a:rPr>
              <a:t>).</a:t>
            </a:r>
            <a:endParaRPr lang="en-GB" sz="1400"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11137" y="159465"/>
            <a:ext cx="6693153" cy="668101"/>
          </a:xfrm>
        </p:spPr>
        <p:txBody>
          <a:bodyPr/>
          <a:lstStyle/>
          <a:p>
            <a:pPr>
              <a:defRPr/>
            </a:pPr>
            <a:r>
              <a:rPr lang="en-GB" dirty="0" smtClean="0">
                <a:cs typeface="Times New Roman" pitchFamily="18" charset="0"/>
              </a:rPr>
              <a:t>Novel multi-turn </a:t>
            </a:r>
            <a:r>
              <a:rPr lang="en-GB" dirty="0" smtClean="0">
                <a:cs typeface="Times New Roman" pitchFamily="18" charset="0"/>
              </a:rPr>
              <a:t>extraction</a:t>
            </a:r>
            <a:endParaRPr lang="en-US" dirty="0" smtClean="0"/>
          </a:p>
        </p:txBody>
      </p:sp>
      <p:sp>
        <p:nvSpPr>
          <p:cNvPr id="15363" name="Rectangle 3"/>
          <p:cNvSpPr>
            <a:spLocks noGrp="1" noChangeArrowheads="1"/>
          </p:cNvSpPr>
          <p:nvPr>
            <p:ph type="body" idx="1"/>
          </p:nvPr>
        </p:nvSpPr>
        <p:spPr>
          <a:xfrm>
            <a:off x="3538" y="1449588"/>
            <a:ext cx="4749215" cy="4791731"/>
          </a:xfrm>
        </p:spPr>
        <p:txBody>
          <a:bodyPr lIns="0" rIns="0"/>
          <a:lstStyle/>
          <a:p>
            <a:pPr marL="0" indent="0">
              <a:lnSpc>
                <a:spcPct val="90000"/>
              </a:lnSpc>
              <a:buFont typeface="Monotype Sorts" pitchFamily="2" charset="2"/>
              <a:buNone/>
              <a:defRPr/>
            </a:pPr>
            <a:endParaRPr lang="en-GB" sz="800" dirty="0" smtClean="0">
              <a:solidFill>
                <a:srgbClr val="FFFF00"/>
              </a:solidFill>
            </a:endParaRPr>
          </a:p>
          <a:p>
            <a:pPr marL="265113" indent="-180975">
              <a:lnSpc>
                <a:spcPct val="90000"/>
              </a:lnSpc>
              <a:defRPr/>
            </a:pPr>
            <a:r>
              <a:rPr lang="en-GB" sz="2000" dirty="0" smtClean="0">
                <a:solidFill>
                  <a:srgbClr val="0000FF"/>
                </a:solidFill>
              </a:rPr>
              <a:t>Beam </a:t>
            </a:r>
            <a:r>
              <a:rPr lang="en-GB" sz="2000" dirty="0" smtClean="0">
                <a:solidFill>
                  <a:srgbClr val="0000FF"/>
                </a:solidFill>
              </a:rPr>
              <a:t>splitting is not performed using a mechanical device, thus avoiding losses. </a:t>
            </a:r>
            <a:endParaRPr lang="en-GB" sz="2000" dirty="0" smtClean="0">
              <a:solidFill>
                <a:srgbClr val="0000FF"/>
              </a:solidFill>
            </a:endParaRPr>
          </a:p>
          <a:p>
            <a:pPr marL="265113" indent="-180975">
              <a:lnSpc>
                <a:spcPct val="90000"/>
              </a:lnSpc>
              <a:defRPr/>
            </a:pPr>
            <a:r>
              <a:rPr lang="en-GB" sz="2000" dirty="0" smtClean="0">
                <a:solidFill>
                  <a:srgbClr val="0000FF"/>
                </a:solidFill>
              </a:rPr>
              <a:t>T</a:t>
            </a:r>
            <a:r>
              <a:rPr lang="en-GB" sz="2000" dirty="0" smtClean="0">
                <a:solidFill>
                  <a:srgbClr val="0000FF"/>
                </a:solidFill>
              </a:rPr>
              <a:t>he </a:t>
            </a:r>
            <a:r>
              <a:rPr lang="en-GB" sz="2000" dirty="0" smtClean="0">
                <a:solidFill>
                  <a:srgbClr val="0000FF"/>
                </a:solidFill>
              </a:rPr>
              <a:t>beam is separated in </a:t>
            </a:r>
            <a:r>
              <a:rPr lang="en-GB" sz="2000" dirty="0" smtClean="0">
                <a:solidFill>
                  <a:srgbClr val="0000FF"/>
                </a:solidFill>
              </a:rPr>
              <a:t>transverse </a:t>
            </a:r>
            <a:r>
              <a:rPr lang="en-GB" sz="2000" dirty="0" smtClean="0">
                <a:solidFill>
                  <a:srgbClr val="0000FF"/>
                </a:solidFill>
              </a:rPr>
              <a:t>phase space using </a:t>
            </a:r>
          </a:p>
          <a:p>
            <a:pPr marL="446088" lvl="1" indent="-200025">
              <a:lnSpc>
                <a:spcPct val="90000"/>
              </a:lnSpc>
              <a:defRPr/>
            </a:pPr>
            <a:r>
              <a:rPr lang="en-GB" sz="1800" dirty="0" smtClean="0">
                <a:solidFill>
                  <a:srgbClr val="FF0000"/>
                </a:solidFill>
              </a:rPr>
              <a:t>Nonlinear magnetic elements </a:t>
            </a:r>
            <a:r>
              <a:rPr lang="en-GB" sz="1800" dirty="0" smtClean="0">
                <a:solidFill>
                  <a:srgbClr val="0000FF"/>
                </a:solidFill>
              </a:rPr>
              <a:t>(</a:t>
            </a:r>
            <a:r>
              <a:rPr lang="en-GB" sz="1800" dirty="0" err="1" smtClean="0">
                <a:solidFill>
                  <a:srgbClr val="0000FF"/>
                </a:solidFill>
              </a:rPr>
              <a:t>sextupoles</a:t>
            </a:r>
            <a:r>
              <a:rPr lang="en-GB" sz="1800" dirty="0" smtClean="0">
                <a:solidFill>
                  <a:srgbClr val="0000FF"/>
                </a:solidFill>
              </a:rPr>
              <a:t> ad </a:t>
            </a:r>
            <a:r>
              <a:rPr lang="en-GB" sz="1800" dirty="0" err="1" smtClean="0">
                <a:solidFill>
                  <a:srgbClr val="0000FF"/>
                </a:solidFill>
              </a:rPr>
              <a:t>octupoles</a:t>
            </a:r>
            <a:r>
              <a:rPr lang="en-GB" sz="1800" dirty="0" smtClean="0">
                <a:solidFill>
                  <a:srgbClr val="0000FF"/>
                </a:solidFill>
              </a:rPr>
              <a:t>) to create </a:t>
            </a:r>
            <a:r>
              <a:rPr lang="en-GB" sz="1800" dirty="0" smtClean="0">
                <a:solidFill>
                  <a:srgbClr val="FF0000"/>
                </a:solidFill>
              </a:rPr>
              <a:t>stable islands</a:t>
            </a:r>
            <a:r>
              <a:rPr lang="en-GB" sz="1800" dirty="0" smtClean="0">
                <a:solidFill>
                  <a:srgbClr val="FFFF00"/>
                </a:solidFill>
              </a:rPr>
              <a:t>.</a:t>
            </a:r>
          </a:p>
          <a:p>
            <a:pPr marL="446088" lvl="1" indent="-200025">
              <a:lnSpc>
                <a:spcPct val="90000"/>
              </a:lnSpc>
              <a:defRPr/>
            </a:pPr>
            <a:r>
              <a:rPr lang="en-GB" sz="1800" dirty="0" smtClean="0">
                <a:solidFill>
                  <a:srgbClr val="0000FF"/>
                </a:solidFill>
              </a:rPr>
              <a:t>Slow </a:t>
            </a:r>
            <a:r>
              <a:rPr lang="en-GB" sz="1800" dirty="0" smtClean="0">
                <a:solidFill>
                  <a:srgbClr val="0000FF"/>
                </a:solidFill>
              </a:rPr>
              <a:t>tune-variation </a:t>
            </a:r>
            <a:r>
              <a:rPr lang="en-GB" sz="1800" dirty="0" smtClean="0">
                <a:solidFill>
                  <a:srgbClr val="0000FF"/>
                </a:solidFill>
              </a:rPr>
              <a:t>to cross an appropriate </a:t>
            </a:r>
            <a:r>
              <a:rPr lang="en-GB" sz="1800" dirty="0" smtClean="0">
                <a:solidFill>
                  <a:srgbClr val="0000FF"/>
                </a:solidFill>
              </a:rPr>
              <a:t>resonance</a:t>
            </a:r>
            <a:endParaRPr lang="en-GB" sz="1800" dirty="0" smtClean="0">
              <a:solidFill>
                <a:srgbClr val="0000FF"/>
              </a:solidFill>
            </a:endParaRPr>
          </a:p>
          <a:p>
            <a:pPr marL="265113" indent="-180975">
              <a:lnSpc>
                <a:spcPct val="90000"/>
              </a:lnSpc>
              <a:defRPr/>
            </a:pPr>
            <a:r>
              <a:rPr lang="en-GB" sz="2000" dirty="0" smtClean="0">
                <a:solidFill>
                  <a:srgbClr val="0000FF"/>
                </a:solidFill>
              </a:rPr>
              <a:t>This approach has </a:t>
            </a:r>
            <a:r>
              <a:rPr lang="en-GB" sz="2000" dirty="0" smtClean="0">
                <a:solidFill>
                  <a:srgbClr val="0000FF"/>
                </a:solidFill>
              </a:rPr>
              <a:t>the beneficial </a:t>
            </a:r>
            <a:r>
              <a:rPr lang="en-GB" sz="2000" dirty="0" smtClean="0">
                <a:solidFill>
                  <a:srgbClr val="0000FF"/>
                </a:solidFill>
              </a:rPr>
              <a:t>effects:</a:t>
            </a:r>
          </a:p>
          <a:p>
            <a:pPr marL="441325" lvl="1" indent="-176213">
              <a:lnSpc>
                <a:spcPct val="90000"/>
              </a:lnSpc>
              <a:defRPr/>
            </a:pPr>
            <a:r>
              <a:rPr lang="en-GB" sz="1800" dirty="0" smtClean="0">
                <a:solidFill>
                  <a:srgbClr val="FF0000"/>
                </a:solidFill>
              </a:rPr>
              <a:t>Losses </a:t>
            </a:r>
            <a:r>
              <a:rPr lang="en-GB" sz="1800" dirty="0" smtClean="0">
                <a:solidFill>
                  <a:srgbClr val="FF0000"/>
                </a:solidFill>
              </a:rPr>
              <a:t>reduced </a:t>
            </a:r>
            <a:r>
              <a:rPr lang="en-GB" sz="1800" dirty="0" smtClean="0">
                <a:solidFill>
                  <a:srgbClr val="0000FF"/>
                </a:solidFill>
              </a:rPr>
              <a:t>(virtually to zero).</a:t>
            </a:r>
          </a:p>
          <a:p>
            <a:pPr marL="441325" lvl="1" indent="-176213">
              <a:lnSpc>
                <a:spcPct val="90000"/>
              </a:lnSpc>
              <a:defRPr/>
            </a:pPr>
            <a:r>
              <a:rPr lang="en-GB" sz="1800" dirty="0" smtClean="0">
                <a:solidFill>
                  <a:srgbClr val="FF0000"/>
                </a:solidFill>
              </a:rPr>
              <a:t>Phase </a:t>
            </a:r>
            <a:r>
              <a:rPr lang="en-GB" sz="1800" dirty="0" smtClean="0">
                <a:solidFill>
                  <a:srgbClr val="FF0000"/>
                </a:solidFill>
              </a:rPr>
              <a:t>space matching is improved with respect to the present situation.</a:t>
            </a:r>
          </a:p>
          <a:p>
            <a:pPr marL="441325" lvl="1" indent="-176213">
              <a:lnSpc>
                <a:spcPct val="90000"/>
              </a:lnSpc>
              <a:defRPr/>
            </a:pPr>
            <a:r>
              <a:rPr lang="en-GB" sz="1800" dirty="0" err="1" smtClean="0">
                <a:solidFill>
                  <a:srgbClr val="0000FF"/>
                </a:solidFill>
              </a:rPr>
              <a:t>Beamlets</a:t>
            </a:r>
            <a:r>
              <a:rPr lang="en-GB" sz="1800" dirty="0" smtClean="0">
                <a:solidFill>
                  <a:srgbClr val="0000FF"/>
                </a:solidFill>
              </a:rPr>
              <a:t> </a:t>
            </a:r>
            <a:r>
              <a:rPr lang="en-GB" sz="1800" dirty="0" smtClean="0">
                <a:solidFill>
                  <a:srgbClr val="0000FF"/>
                </a:solidFill>
              </a:rPr>
              <a:t>have the </a:t>
            </a:r>
            <a:r>
              <a:rPr lang="en-GB" sz="1800" dirty="0" smtClean="0">
                <a:solidFill>
                  <a:srgbClr val="FF0000"/>
                </a:solidFill>
              </a:rPr>
              <a:t>same </a:t>
            </a:r>
            <a:r>
              <a:rPr lang="en-GB" sz="1800" dirty="0" err="1" smtClean="0">
                <a:solidFill>
                  <a:srgbClr val="FF0000"/>
                </a:solidFill>
              </a:rPr>
              <a:t>emittance</a:t>
            </a:r>
            <a:r>
              <a:rPr lang="en-GB" sz="1800" dirty="0" smtClean="0">
                <a:solidFill>
                  <a:srgbClr val="FF0000"/>
                </a:solidFill>
              </a:rPr>
              <a:t> </a:t>
            </a:r>
            <a:r>
              <a:rPr lang="en-GB" sz="1800" dirty="0" smtClean="0">
                <a:solidFill>
                  <a:srgbClr val="0000FF"/>
                </a:solidFill>
              </a:rPr>
              <a:t>and </a:t>
            </a:r>
            <a:r>
              <a:rPr lang="en-GB" sz="1800" dirty="0" smtClean="0">
                <a:solidFill>
                  <a:srgbClr val="FF0000"/>
                </a:solidFill>
              </a:rPr>
              <a:t>optical parameters</a:t>
            </a:r>
            <a:r>
              <a:rPr lang="en-GB" sz="1800" dirty="0" smtClean="0">
                <a:solidFill>
                  <a:srgbClr val="FFFF00"/>
                </a:solidFill>
              </a:rPr>
              <a:t>.</a:t>
            </a:r>
          </a:p>
        </p:txBody>
      </p:sp>
      <p:pic>
        <p:nvPicPr>
          <p:cNvPr id="4" name="Picture 37" descr="MTE_Logo"/>
          <p:cNvPicPr>
            <a:picLocks noChangeAspect="1" noChangeArrowheads="1"/>
          </p:cNvPicPr>
          <p:nvPr/>
        </p:nvPicPr>
        <p:blipFill>
          <a:blip r:embed="rId3">
            <a:extLst>
              <a:ext uri="{28A0092B-C50C-407E-A947-70E740481C1C}">
                <a14:useLocalDpi xmlns:a14="http://schemas.microsoft.com/office/drawing/2010/main" val="0"/>
              </a:ext>
            </a:extLst>
          </a:blip>
          <a:srcRect l="13220" b="15576"/>
          <a:stretch>
            <a:fillRect/>
          </a:stretch>
        </p:blipFill>
        <p:spPr bwMode="auto">
          <a:xfrm>
            <a:off x="7776000" y="54932"/>
            <a:ext cx="136189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descr="ct5t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565" y="1504341"/>
            <a:ext cx="4214813"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ct5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12565" y="1504341"/>
            <a:ext cx="4214813"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95400" y="0"/>
            <a:ext cx="6955465" cy="1180225"/>
          </a:xfrm>
        </p:spPr>
        <p:txBody>
          <a:bodyPr/>
          <a:lstStyle/>
          <a:p>
            <a:pPr>
              <a:defRPr/>
            </a:pPr>
            <a:r>
              <a:rPr lang="en-GB" sz="4000" dirty="0" smtClean="0">
                <a:cs typeface="Times New Roman" pitchFamily="18" charset="0"/>
              </a:rPr>
              <a:t>Other applications: other </a:t>
            </a:r>
            <a:r>
              <a:rPr lang="en-GB" sz="4000" dirty="0" smtClean="0">
                <a:cs typeface="Times New Roman" pitchFamily="18" charset="0"/>
              </a:rPr>
              <a:t>resonances</a:t>
            </a:r>
            <a:r>
              <a:rPr lang="en-US" sz="4000" dirty="0" smtClean="0"/>
              <a:t> </a:t>
            </a:r>
            <a:r>
              <a:rPr lang="en-US" sz="4000" dirty="0" smtClean="0"/>
              <a:t>and injection</a:t>
            </a:r>
            <a:endParaRPr lang="en-US" sz="4000" dirty="0" smtClean="0"/>
          </a:p>
        </p:txBody>
      </p:sp>
      <p:pic>
        <p:nvPicPr>
          <p:cNvPr id="14346" name="Picture 21" descr="res54"/>
          <p:cNvPicPr>
            <a:picLocks noChangeAspect="1" noChangeArrowheads="1"/>
          </p:cNvPicPr>
          <p:nvPr/>
        </p:nvPicPr>
        <p:blipFill>
          <a:blip r:embed="rId3" cstate="print">
            <a:extLst>
              <a:ext uri="{28A0092B-C50C-407E-A947-70E740481C1C}">
                <a14:useLocalDpi xmlns:a14="http://schemas.microsoft.com/office/drawing/2010/main" val="0"/>
              </a:ext>
            </a:extLst>
          </a:blip>
          <a:srcRect l="1804" t="16980" r="8392" b="20316"/>
          <a:stretch>
            <a:fillRect/>
          </a:stretch>
        </p:blipFill>
        <p:spPr bwMode="auto">
          <a:xfrm>
            <a:off x="126768" y="4087634"/>
            <a:ext cx="3030537" cy="2735261"/>
          </a:xfrm>
          <a:prstGeom prst="rect">
            <a:avLst/>
          </a:prstGeom>
          <a:noFill/>
          <a:ln w="31750">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21" name="Text Box 9"/>
          <p:cNvSpPr txBox="1">
            <a:spLocks noChangeArrowheads="1"/>
          </p:cNvSpPr>
          <p:nvPr/>
        </p:nvSpPr>
        <p:spPr bwMode="auto">
          <a:xfrm>
            <a:off x="631029" y="4239778"/>
            <a:ext cx="217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hlink"/>
                </a:solidFill>
                <a:miter lim="800000"/>
                <a:headEnd type="none" w="sm" len="sm"/>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buClrTx/>
              <a:buFontTx/>
              <a:buNone/>
              <a:defRPr/>
            </a:pPr>
            <a:r>
              <a:rPr lang="en-US" sz="1400" dirty="0" smtClean="0">
                <a:solidFill>
                  <a:srgbClr val="FF9933"/>
                </a:solidFill>
                <a:effectLst>
                  <a:outerShdw blurRad="38100" dist="38100" dir="2700000" algn="tl">
                    <a:srgbClr val="000000">
                      <a:alpha val="43137"/>
                    </a:srgbClr>
                  </a:outerShdw>
                </a:effectLst>
                <a:latin typeface="+mn-lt"/>
              </a:rPr>
              <a:t>Fifth-order resonance</a:t>
            </a:r>
          </a:p>
          <a:p>
            <a:pPr algn="just">
              <a:spcBef>
                <a:spcPts val="0"/>
              </a:spcBef>
              <a:buClrTx/>
              <a:buFontTx/>
              <a:buNone/>
              <a:defRPr/>
            </a:pPr>
            <a:r>
              <a:rPr lang="en-US" sz="1400" dirty="0" smtClean="0">
                <a:solidFill>
                  <a:srgbClr val="FF9933"/>
                </a:solidFill>
                <a:effectLst>
                  <a:outerShdw blurRad="38100" dist="38100" dir="2700000" algn="tl">
                    <a:srgbClr val="000000">
                      <a:alpha val="43137"/>
                    </a:srgbClr>
                  </a:outerShdw>
                </a:effectLst>
                <a:latin typeface="+mn-lt"/>
              </a:rPr>
              <a:t>S</a:t>
            </a:r>
            <a:r>
              <a:rPr lang="en-US" sz="1400" dirty="0" smtClean="0">
                <a:solidFill>
                  <a:srgbClr val="FF9933"/>
                </a:solidFill>
                <a:effectLst>
                  <a:outerShdw blurRad="38100" dist="38100" dir="2700000" algn="tl">
                    <a:srgbClr val="000000">
                      <a:alpha val="43137"/>
                    </a:srgbClr>
                  </a:outerShdw>
                </a:effectLst>
                <a:latin typeface="+mn-lt"/>
              </a:rPr>
              <a:t>ix-turn </a:t>
            </a:r>
            <a:r>
              <a:rPr lang="en-US" sz="1400" dirty="0">
                <a:solidFill>
                  <a:srgbClr val="FF9933"/>
                </a:solidFill>
                <a:effectLst>
                  <a:outerShdw blurRad="38100" dist="38100" dir="2700000" algn="tl">
                    <a:srgbClr val="000000">
                      <a:alpha val="43137"/>
                    </a:srgbClr>
                  </a:outerShdw>
                </a:effectLst>
                <a:latin typeface="+mn-lt"/>
              </a:rPr>
              <a:t>extraction</a:t>
            </a:r>
            <a:endParaRPr lang="en-US" sz="1400" b="0" dirty="0">
              <a:solidFill>
                <a:srgbClr val="FF9933"/>
              </a:solidFill>
              <a:effectLst>
                <a:outerShdw blurRad="38100" dist="38100" dir="2700000" algn="tl">
                  <a:srgbClr val="000000">
                    <a:alpha val="43137"/>
                  </a:srgbClr>
                </a:outerShdw>
              </a:effectLst>
              <a:latin typeface="+mn-lt"/>
            </a:endParaRPr>
          </a:p>
        </p:txBody>
      </p:sp>
      <p:grpSp>
        <p:nvGrpSpPr>
          <p:cNvPr id="64540" name="Group 28"/>
          <p:cNvGrpSpPr>
            <a:grpSpLocks/>
          </p:cNvGrpSpPr>
          <p:nvPr/>
        </p:nvGrpSpPr>
        <p:grpSpPr bwMode="auto">
          <a:xfrm>
            <a:off x="131893" y="1295151"/>
            <a:ext cx="3025775" cy="2700000"/>
            <a:chOff x="96" y="833"/>
            <a:chExt cx="1906" cy="1814"/>
          </a:xfrm>
        </p:grpSpPr>
        <p:pic>
          <p:nvPicPr>
            <p:cNvPr id="14344" name="Picture 25" descr="res24"/>
            <p:cNvPicPr>
              <a:picLocks noChangeAspect="1" noChangeArrowheads="1"/>
            </p:cNvPicPr>
            <p:nvPr/>
          </p:nvPicPr>
          <p:blipFill>
            <a:blip r:embed="rId4" cstate="print">
              <a:extLst>
                <a:ext uri="{28A0092B-C50C-407E-A947-70E740481C1C}">
                  <a14:useLocalDpi xmlns:a14="http://schemas.microsoft.com/office/drawing/2010/main" val="0"/>
                </a:ext>
              </a:extLst>
            </a:blip>
            <a:srcRect t="38994" r="17097"/>
            <a:stretch>
              <a:fillRect/>
            </a:stretch>
          </p:blipFill>
          <p:spPr bwMode="auto">
            <a:xfrm>
              <a:off x="96" y="833"/>
              <a:ext cx="1906" cy="1814"/>
            </a:xfrm>
            <a:prstGeom prst="rect">
              <a:avLst/>
            </a:prstGeom>
            <a:noFill/>
            <a:ln w="31750">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39" name="Text Box 27"/>
            <p:cNvSpPr txBox="1">
              <a:spLocks noChangeArrowheads="1"/>
            </p:cNvSpPr>
            <p:nvPr/>
          </p:nvSpPr>
          <p:spPr bwMode="auto">
            <a:xfrm>
              <a:off x="464" y="973"/>
              <a:ext cx="1405" cy="352"/>
            </a:xfrm>
            <a:prstGeom prst="rect">
              <a:avLst/>
            </a:prstGeom>
            <a:solidFill>
              <a:schemeClr val="bg1"/>
            </a:solidFill>
            <a:ln>
              <a:noFill/>
            </a:ln>
            <a:effectLst/>
            <a:extLst>
              <a:ext uri="{91240B29-F687-4F45-9708-019B960494DF}">
                <a14:hiddenLine xmlns:a14="http://schemas.microsoft.com/office/drawing/2010/main" w="76200">
                  <a:solidFill>
                    <a:schemeClr val="hlink"/>
                  </a:solidFill>
                  <a:miter lim="800000"/>
                  <a:headEnd type="none" w="sm" len="sm"/>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buClrTx/>
                <a:buFontTx/>
                <a:buNone/>
                <a:defRPr/>
              </a:pPr>
              <a:r>
                <a:rPr lang="en-US" sz="1400" dirty="0" smtClean="0">
                  <a:solidFill>
                    <a:schemeClr val="hlink"/>
                  </a:solidFill>
                  <a:effectLst>
                    <a:outerShdw blurRad="38100" dist="38100" dir="2700000" algn="tl">
                      <a:srgbClr val="000000">
                        <a:alpha val="43137"/>
                      </a:srgbClr>
                    </a:outerShdw>
                  </a:effectLst>
                  <a:latin typeface="+mn-lt"/>
                </a:rPr>
                <a:t>Second-order </a:t>
              </a:r>
              <a:r>
                <a:rPr lang="en-US" sz="1400" dirty="0">
                  <a:solidFill>
                    <a:schemeClr val="hlink"/>
                  </a:solidFill>
                  <a:effectLst>
                    <a:outerShdw blurRad="38100" dist="38100" dir="2700000" algn="tl">
                      <a:srgbClr val="000000">
                        <a:alpha val="43137"/>
                      </a:srgbClr>
                    </a:outerShdw>
                  </a:effectLst>
                  <a:latin typeface="+mn-lt"/>
                </a:rPr>
                <a:t>resonance </a:t>
              </a:r>
              <a:r>
                <a:rPr lang="en-US" sz="1400" dirty="0">
                  <a:solidFill>
                    <a:schemeClr val="hlink"/>
                  </a:solidFill>
                  <a:effectLst>
                    <a:outerShdw blurRad="38100" dist="38100" dir="2700000" algn="tl">
                      <a:srgbClr val="000000">
                        <a:alpha val="43137"/>
                      </a:srgbClr>
                    </a:outerShdw>
                  </a:effectLst>
                  <a:latin typeface="+mn-lt"/>
                </a:rPr>
                <a:t>T</a:t>
              </a:r>
              <a:r>
                <a:rPr lang="en-US" sz="1400" dirty="0" smtClean="0">
                  <a:solidFill>
                    <a:schemeClr val="hlink"/>
                  </a:solidFill>
                  <a:effectLst>
                    <a:outerShdw blurRad="38100" dist="38100" dir="2700000" algn="tl">
                      <a:srgbClr val="000000">
                        <a:alpha val="43137"/>
                      </a:srgbClr>
                    </a:outerShdw>
                  </a:effectLst>
                  <a:latin typeface="+mn-lt"/>
                </a:rPr>
                <a:t>wo-turn </a:t>
              </a:r>
              <a:r>
                <a:rPr lang="en-US" sz="1400" dirty="0">
                  <a:solidFill>
                    <a:schemeClr val="hlink"/>
                  </a:solidFill>
                  <a:effectLst>
                    <a:outerShdw blurRad="38100" dist="38100" dir="2700000" algn="tl">
                      <a:srgbClr val="000000">
                        <a:alpha val="43137"/>
                      </a:srgbClr>
                    </a:outerShdw>
                  </a:effectLst>
                  <a:latin typeface="+mn-lt"/>
                </a:rPr>
                <a:t>extraction</a:t>
              </a:r>
            </a:p>
          </p:txBody>
        </p:sp>
      </p:grpSp>
      <p:pic>
        <p:nvPicPr>
          <p:cNvPr id="9" name="Picture 37" descr="MTE_Logo"/>
          <p:cNvPicPr>
            <a:picLocks noChangeAspect="1" noChangeArrowheads="1"/>
          </p:cNvPicPr>
          <p:nvPr/>
        </p:nvPicPr>
        <p:blipFill>
          <a:blip r:embed="rId5">
            <a:extLst>
              <a:ext uri="{28A0092B-C50C-407E-A947-70E740481C1C}">
                <a14:useLocalDpi xmlns:a14="http://schemas.microsoft.com/office/drawing/2010/main" val="0"/>
              </a:ext>
            </a:extLst>
          </a:blip>
          <a:srcRect l="13220" b="15576"/>
          <a:stretch>
            <a:fillRect/>
          </a:stretch>
        </p:blipFill>
        <p:spPr bwMode="auto">
          <a:xfrm>
            <a:off x="7776000" y="54932"/>
            <a:ext cx="136189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movieinj4h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7572" y="1141231"/>
            <a:ext cx="3079245"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movieinj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27309" y="1142777"/>
            <a:ext cx="3080168"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1" t="4180" r="6294" b="764"/>
          <a:stretch/>
        </p:blipFill>
        <p:spPr bwMode="auto">
          <a:xfrm>
            <a:off x="5067857" y="4800009"/>
            <a:ext cx="3940107"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p:cNvSpPr txBox="1">
            <a:spLocks noChangeArrowheads="1"/>
          </p:cNvSpPr>
          <p:nvPr/>
        </p:nvSpPr>
        <p:spPr bwMode="auto">
          <a:xfrm>
            <a:off x="3330457" y="6479469"/>
            <a:ext cx="309755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spcBef>
                <a:spcPct val="50000"/>
              </a:spcBef>
              <a:defRPr/>
            </a:pPr>
            <a:r>
              <a:rPr lang="en-US" sz="1600" dirty="0">
                <a:solidFill>
                  <a:srgbClr val="FF9966"/>
                </a:solidFill>
                <a:effectLst>
                  <a:outerShdw blurRad="38100" dist="38100" dir="2700000" algn="tl">
                    <a:srgbClr val="000000"/>
                  </a:outerShdw>
                </a:effectLst>
                <a:latin typeface="+mn-lt"/>
              </a:rPr>
              <a:t>H</a:t>
            </a:r>
            <a:r>
              <a:rPr lang="en-US" sz="1600" dirty="0" smtClean="0">
                <a:solidFill>
                  <a:srgbClr val="FF9966"/>
                </a:solidFill>
                <a:effectLst>
                  <a:outerShdw blurRad="38100" dist="38100" dir="2700000" algn="tl">
                    <a:srgbClr val="000000"/>
                  </a:outerShdw>
                </a:effectLst>
                <a:latin typeface="+mn-lt"/>
              </a:rPr>
              <a:t>ollow </a:t>
            </a:r>
            <a:r>
              <a:rPr lang="en-US" sz="1600" dirty="0">
                <a:solidFill>
                  <a:srgbClr val="FF9966"/>
                </a:solidFill>
                <a:effectLst>
                  <a:outerShdw blurRad="38100" dist="38100" dir="2700000" algn="tl">
                    <a:srgbClr val="000000"/>
                  </a:outerShdw>
                </a:effectLst>
                <a:latin typeface="+mn-lt"/>
              </a:rPr>
              <a:t>beam distribution</a:t>
            </a:r>
            <a:endParaRPr lang="en-GB" sz="1600" dirty="0">
              <a:solidFill>
                <a:srgbClr val="FF9966"/>
              </a:solidFill>
              <a:effectLst>
                <a:outerShdw blurRad="38100" dist="38100" dir="2700000" algn="tl">
                  <a:srgbClr val="000000"/>
                </a:outerShdw>
              </a:effectLst>
              <a:latin typeface="+mn-lt"/>
            </a:endParaRPr>
          </a:p>
        </p:txBody>
      </p:sp>
      <p:sp>
        <p:nvSpPr>
          <p:cNvPr id="17" name="Line 11"/>
          <p:cNvSpPr>
            <a:spLocks noChangeShapeType="1"/>
          </p:cNvSpPr>
          <p:nvPr/>
        </p:nvSpPr>
        <p:spPr bwMode="auto">
          <a:xfrm flipV="1">
            <a:off x="5780314" y="6449459"/>
            <a:ext cx="1360715" cy="199608"/>
          </a:xfrm>
          <a:prstGeom prst="line">
            <a:avLst/>
          </a:prstGeom>
          <a:noFill/>
          <a:ln w="38100">
            <a:solidFill>
              <a:srgbClr val="FF9966"/>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defRPr/>
            </a:pPr>
            <a:endParaRPr lang="en-GB">
              <a:effectLst>
                <a:outerShdw blurRad="38100" dist="38100" dir="2700000" algn="tl">
                  <a:srgbClr val="000000">
                    <a:alpha val="43137"/>
                  </a:srgbClr>
                </a:outerShdw>
              </a:effectLst>
              <a:latin typeface="+mn-lt"/>
            </a:endParaRPr>
          </a:p>
        </p:txBody>
      </p:sp>
      <p:sp>
        <p:nvSpPr>
          <p:cNvPr id="18" name="Text Box 12"/>
          <p:cNvSpPr txBox="1">
            <a:spLocks noChangeArrowheads="1"/>
          </p:cNvSpPr>
          <p:nvPr/>
        </p:nvSpPr>
        <p:spPr bwMode="auto">
          <a:xfrm>
            <a:off x="3299038" y="3787101"/>
            <a:ext cx="272827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spcBef>
                <a:spcPct val="50000"/>
              </a:spcBef>
              <a:defRPr/>
            </a:pPr>
            <a:r>
              <a:rPr lang="en-US" sz="1600" dirty="0">
                <a:solidFill>
                  <a:srgbClr val="0000FF"/>
                </a:solidFill>
                <a:effectLst>
                  <a:outerShdw blurRad="38100" dist="38100" dir="2700000" algn="tl">
                    <a:srgbClr val="000000"/>
                  </a:outerShdw>
                </a:effectLst>
                <a:latin typeface="+mn-lt"/>
              </a:rPr>
              <a:t>“Flat” beam distribution obtained by injecting a fifth turn in the </a:t>
            </a:r>
            <a:r>
              <a:rPr lang="en-US" sz="1600" dirty="0" err="1">
                <a:solidFill>
                  <a:srgbClr val="0000FF"/>
                </a:solidFill>
                <a:effectLst>
                  <a:outerShdw blurRad="38100" dist="38100" dir="2700000" algn="tl">
                    <a:srgbClr val="000000"/>
                  </a:outerShdw>
                </a:effectLst>
                <a:latin typeface="+mn-lt"/>
              </a:rPr>
              <a:t>centre</a:t>
            </a:r>
            <a:r>
              <a:rPr lang="en-US" sz="1600" dirty="0">
                <a:solidFill>
                  <a:srgbClr val="0000FF"/>
                </a:solidFill>
                <a:effectLst>
                  <a:outerShdw blurRad="38100" dist="38100" dir="2700000" algn="tl">
                    <a:srgbClr val="000000"/>
                  </a:outerShdw>
                </a:effectLst>
                <a:latin typeface="+mn-lt"/>
              </a:rPr>
              <a:t>.</a:t>
            </a:r>
            <a:endParaRPr lang="en-GB" sz="1600" dirty="0">
              <a:solidFill>
                <a:srgbClr val="0000FF"/>
              </a:solidFill>
              <a:effectLst>
                <a:outerShdw blurRad="38100" dist="38100" dir="2700000" algn="tl">
                  <a:srgbClr val="000000"/>
                </a:outerShdw>
              </a:effectLst>
              <a:latin typeface="+mn-lt"/>
            </a:endParaRPr>
          </a:p>
        </p:txBody>
      </p:sp>
      <p:sp>
        <p:nvSpPr>
          <p:cNvPr id="19" name="Line 13"/>
          <p:cNvSpPr>
            <a:spLocks noChangeShapeType="1"/>
          </p:cNvSpPr>
          <p:nvPr/>
        </p:nvSpPr>
        <p:spPr bwMode="auto">
          <a:xfrm>
            <a:off x="5540829" y="4461437"/>
            <a:ext cx="1774370" cy="611305"/>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defRPr/>
            </a:pPr>
            <a:endParaRPr lang="en-GB">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70893"/>
            <a:ext cx="7877175" cy="1143000"/>
          </a:xfrm>
        </p:spPr>
        <p:txBody>
          <a:bodyPr/>
          <a:lstStyle/>
          <a:p>
            <a:pPr>
              <a:defRPr/>
            </a:pPr>
            <a:r>
              <a:rPr lang="en-US" dirty="0" smtClean="0"/>
              <a:t>The capture process - I</a:t>
            </a:r>
            <a:endParaRPr lang="en-GB" dirty="0" smtClean="0"/>
          </a:p>
        </p:txBody>
      </p:sp>
      <p:sp>
        <p:nvSpPr>
          <p:cNvPr id="3" name="Content Placeholder 2"/>
          <p:cNvSpPr>
            <a:spLocks noGrp="1"/>
          </p:cNvSpPr>
          <p:nvPr>
            <p:ph idx="1"/>
          </p:nvPr>
        </p:nvSpPr>
        <p:spPr>
          <a:xfrm>
            <a:off x="228600" y="1511616"/>
            <a:ext cx="8686800" cy="5346405"/>
          </a:xfrm>
        </p:spPr>
        <p:txBody>
          <a:bodyPr/>
          <a:lstStyle/>
          <a:p>
            <a:pPr>
              <a:defRPr/>
            </a:pPr>
            <a:r>
              <a:rPr lang="en-US" sz="2400" dirty="0" smtClean="0">
                <a:solidFill>
                  <a:srgbClr val="0000FF"/>
                </a:solidFill>
              </a:rPr>
              <a:t>Quantitative analysis needed:</a:t>
            </a:r>
          </a:p>
          <a:p>
            <a:pPr lvl="1">
              <a:defRPr/>
            </a:pPr>
            <a:r>
              <a:rPr lang="en-US" sz="2200" dirty="0" smtClean="0">
                <a:solidFill>
                  <a:srgbClr val="0000FF"/>
                </a:solidFill>
              </a:rPr>
              <a:t>To control sharing between core and </a:t>
            </a:r>
            <a:r>
              <a:rPr lang="en-US" sz="2200" dirty="0" err="1" smtClean="0">
                <a:solidFill>
                  <a:srgbClr val="0000FF"/>
                </a:solidFill>
              </a:rPr>
              <a:t>beamlets</a:t>
            </a:r>
            <a:r>
              <a:rPr lang="en-US" sz="2200" dirty="0" smtClean="0">
                <a:solidFill>
                  <a:srgbClr val="0000FF"/>
                </a:solidFill>
              </a:rPr>
              <a:t>.</a:t>
            </a:r>
          </a:p>
          <a:p>
            <a:pPr lvl="1">
              <a:defRPr/>
            </a:pPr>
            <a:r>
              <a:rPr lang="en-US" sz="2200" dirty="0" smtClean="0">
                <a:solidFill>
                  <a:srgbClr val="0000FF"/>
                </a:solidFill>
              </a:rPr>
              <a:t>To control the </a:t>
            </a:r>
            <a:r>
              <a:rPr lang="en-US" sz="2200" dirty="0" err="1" smtClean="0">
                <a:solidFill>
                  <a:srgbClr val="0000FF"/>
                </a:solidFill>
              </a:rPr>
              <a:t>emittance</a:t>
            </a:r>
            <a:r>
              <a:rPr lang="en-US" sz="2200" dirty="0" smtClean="0">
                <a:solidFill>
                  <a:srgbClr val="0000FF"/>
                </a:solidFill>
              </a:rPr>
              <a:t> sharing.</a:t>
            </a:r>
          </a:p>
          <a:p>
            <a:pPr>
              <a:defRPr/>
            </a:pPr>
            <a:r>
              <a:rPr lang="en-US" sz="2400" dirty="0" smtClean="0">
                <a:solidFill>
                  <a:srgbClr val="0000FF"/>
                </a:solidFill>
              </a:rPr>
              <a:t>Adiabatic theory is the key concept:</a:t>
            </a:r>
          </a:p>
          <a:p>
            <a:pPr lvl="1">
              <a:defRPr/>
            </a:pPr>
            <a:r>
              <a:rPr lang="en-US" sz="2200" dirty="0" smtClean="0">
                <a:solidFill>
                  <a:srgbClr val="0000FF"/>
                </a:solidFill>
              </a:rPr>
              <a:t>Probability trapping is proportional to the speed of variation of the island’s surface.</a:t>
            </a:r>
          </a:p>
          <a:p>
            <a:pPr lvl="1">
              <a:defRPr/>
            </a:pPr>
            <a:r>
              <a:rPr lang="en-US" sz="2200" dirty="0" smtClean="0">
                <a:solidFill>
                  <a:srgbClr val="0000FF"/>
                </a:solidFill>
              </a:rPr>
              <a:t>It is possible to account for the loss of </a:t>
            </a:r>
            <a:r>
              <a:rPr lang="en-US" sz="2200" dirty="0" err="1" smtClean="0">
                <a:solidFill>
                  <a:srgbClr val="0000FF"/>
                </a:solidFill>
              </a:rPr>
              <a:t>adiabaticity</a:t>
            </a:r>
            <a:r>
              <a:rPr lang="en-US" sz="2200" dirty="0" smtClean="0">
                <a:solidFill>
                  <a:srgbClr val="0000FF"/>
                </a:solidFill>
              </a:rPr>
              <a:t> close to the </a:t>
            </a:r>
            <a:r>
              <a:rPr lang="en-US" sz="2200" dirty="0" err="1" smtClean="0">
                <a:solidFill>
                  <a:srgbClr val="0000FF"/>
                </a:solidFill>
              </a:rPr>
              <a:t>separatrix</a:t>
            </a:r>
            <a:r>
              <a:rPr lang="en-US" sz="2200" dirty="0" smtClean="0">
                <a:solidFill>
                  <a:srgbClr val="0000FF"/>
                </a:solidFill>
              </a:rPr>
              <a:t>.</a:t>
            </a:r>
          </a:p>
          <a:p>
            <a:pPr>
              <a:defRPr/>
            </a:pPr>
            <a:r>
              <a:rPr lang="en-US" sz="2400" dirty="0" smtClean="0">
                <a:solidFill>
                  <a:srgbClr val="0000FF"/>
                </a:solidFill>
              </a:rPr>
              <a:t>2D case seems under control.</a:t>
            </a:r>
          </a:p>
          <a:p>
            <a:pPr>
              <a:defRPr/>
            </a:pPr>
            <a:r>
              <a:rPr lang="en-US" sz="2400" dirty="0" smtClean="0">
                <a:solidFill>
                  <a:srgbClr val="0000FF"/>
                </a:solidFill>
              </a:rPr>
              <a:t>The 4D case requires the usual conditions: </a:t>
            </a:r>
            <a:endParaRPr lang="en-US" sz="2800" dirty="0" smtClean="0">
              <a:solidFill>
                <a:srgbClr val="0000FF"/>
              </a:solidFill>
            </a:endParaRPr>
          </a:p>
          <a:p>
            <a:pPr lvl="1">
              <a:defRPr/>
            </a:pPr>
            <a:r>
              <a:rPr lang="en-US" sz="2200" dirty="0" smtClean="0">
                <a:solidFill>
                  <a:srgbClr val="0000FF"/>
                </a:solidFill>
              </a:rPr>
              <a:t>weak coupling between the two degrees of freedom</a:t>
            </a:r>
          </a:p>
          <a:p>
            <a:pPr lvl="1">
              <a:defRPr/>
            </a:pPr>
            <a:r>
              <a:rPr lang="en-US" sz="2200" dirty="0" smtClean="0">
                <a:solidFill>
                  <a:srgbClr val="0000FF"/>
                </a:solidFill>
              </a:rPr>
              <a:t>no low order resonances in the vertical plane</a:t>
            </a:r>
            <a:endParaRPr lang="en-GB" sz="2200" dirty="0" smtClean="0">
              <a:solidFill>
                <a:srgbClr val="0000FF"/>
              </a:solidFill>
            </a:endParaRPr>
          </a:p>
        </p:txBody>
      </p:sp>
      <p:pic>
        <p:nvPicPr>
          <p:cNvPr id="4" name="Picture 37" descr="MTE_Logo"/>
          <p:cNvPicPr>
            <a:picLocks noChangeAspect="1" noChangeArrowheads="1"/>
          </p:cNvPicPr>
          <p:nvPr/>
        </p:nvPicPr>
        <p:blipFill>
          <a:blip r:embed="rId2">
            <a:extLst>
              <a:ext uri="{28A0092B-C50C-407E-A947-70E740481C1C}">
                <a14:useLocalDpi xmlns:a14="http://schemas.microsoft.com/office/drawing/2010/main" val="0"/>
              </a:ext>
            </a:extLst>
          </a:blip>
          <a:srcRect l="13220" b="15576"/>
          <a:stretch>
            <a:fillRect/>
          </a:stretch>
        </p:blipFill>
        <p:spPr bwMode="auto">
          <a:xfrm>
            <a:off x="7776000" y="54932"/>
            <a:ext cx="136189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260000" y="171897"/>
            <a:ext cx="7467600" cy="533400"/>
          </a:xfrm>
        </p:spPr>
        <p:txBody>
          <a:bodyPr/>
          <a:lstStyle/>
          <a:p>
            <a:pPr>
              <a:defRPr/>
            </a:pPr>
            <a:r>
              <a:rPr lang="en-GB" dirty="0" smtClean="0"/>
              <a:t>The capture process - II</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1" y="3493117"/>
            <a:ext cx="4574979"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591" y="3472544"/>
            <a:ext cx="4622738" cy="31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p:cNvSpPr txBox="1">
            <a:spLocks noChangeArrowheads="1"/>
          </p:cNvSpPr>
          <p:nvPr/>
        </p:nvSpPr>
        <p:spPr bwMode="auto">
          <a:xfrm>
            <a:off x="7162800" y="3387480"/>
            <a:ext cx="1981200" cy="307975"/>
          </a:xfrm>
          <a:prstGeom prst="rect">
            <a:avLst/>
          </a:prstGeom>
          <a:solidFill>
            <a:srgbClr val="993366">
              <a:alpha val="50000"/>
            </a:srgbClr>
          </a:solidFill>
          <a:ln w="38100">
            <a:solidFill>
              <a:srgbClr val="FF9966"/>
            </a:solidFill>
            <a:miter lim="800000"/>
            <a:headEnd/>
            <a:tailEnd/>
          </a:ln>
          <a:effectLst>
            <a:outerShdw dist="107763" dir="2700000" algn="ctr" rotWithShape="0">
              <a:schemeClr val="bg2"/>
            </a:outerShdw>
          </a:effectLst>
        </p:spPr>
        <p:txBody>
          <a:bodyPr lIns="0" tIns="46038" rIns="0" bIns="46038">
            <a:spAutoFit/>
          </a:bodyPr>
          <a:lstStyle/>
          <a:p>
            <a:pPr algn="ctr">
              <a:spcBef>
                <a:spcPct val="50000"/>
              </a:spcBef>
              <a:defRPr/>
            </a:pPr>
            <a:r>
              <a:rPr lang="en-GB" sz="1400" dirty="0" err="1">
                <a:solidFill>
                  <a:srgbClr val="FFC000"/>
                </a:solidFill>
                <a:effectLst>
                  <a:outerShdw blurRad="38100" dist="38100" dir="2700000" algn="tl">
                    <a:srgbClr val="000000"/>
                  </a:outerShdw>
                </a:effectLst>
                <a:latin typeface="+mn-lt"/>
              </a:rPr>
              <a:t>Hénon</a:t>
            </a:r>
            <a:r>
              <a:rPr lang="en-GB" sz="1400" dirty="0">
                <a:solidFill>
                  <a:srgbClr val="FFC000"/>
                </a:solidFill>
                <a:effectLst>
                  <a:outerShdw blurRad="38100" dist="38100" dir="2700000" algn="tl">
                    <a:srgbClr val="000000"/>
                  </a:outerShdw>
                </a:effectLst>
                <a:latin typeface="+mn-lt"/>
              </a:rPr>
              <a:t>-like model</a:t>
            </a:r>
            <a:endParaRPr lang="en-GB" sz="1400" baseline="30000" dirty="0">
              <a:solidFill>
                <a:srgbClr val="FFC000"/>
              </a:solidFill>
              <a:effectLst>
                <a:outerShdw blurRad="38100" dist="38100" dir="2700000" algn="tl">
                  <a:srgbClr val="000000"/>
                </a:outerShdw>
              </a:effectLst>
              <a:latin typeface="+mn-lt"/>
            </a:endParaRPr>
          </a:p>
        </p:txBody>
      </p:sp>
      <p:sp>
        <p:nvSpPr>
          <p:cNvPr id="25" name="Text Box 11"/>
          <p:cNvSpPr txBox="1">
            <a:spLocks noChangeArrowheads="1"/>
          </p:cNvSpPr>
          <p:nvPr/>
        </p:nvSpPr>
        <p:spPr bwMode="auto">
          <a:xfrm>
            <a:off x="1947863" y="3387480"/>
            <a:ext cx="2471737" cy="307975"/>
          </a:xfrm>
          <a:prstGeom prst="rect">
            <a:avLst/>
          </a:prstGeom>
          <a:solidFill>
            <a:srgbClr val="993366">
              <a:alpha val="50000"/>
            </a:srgbClr>
          </a:solidFill>
          <a:ln w="38100">
            <a:solidFill>
              <a:srgbClr val="FF9966"/>
            </a:solidFill>
            <a:miter lim="800000"/>
            <a:headEnd/>
            <a:tailEnd/>
          </a:ln>
          <a:effectLst>
            <a:outerShdw dist="107763" dir="2700000" algn="ctr" rotWithShape="0">
              <a:schemeClr val="bg2"/>
            </a:outerShdw>
          </a:effectLst>
        </p:spPr>
        <p:txBody>
          <a:bodyPr lIns="0" tIns="46038" rIns="0" bIns="46038">
            <a:spAutoFit/>
          </a:bodyPr>
          <a:lstStyle/>
          <a:p>
            <a:pPr algn="ctr">
              <a:spcBef>
                <a:spcPct val="50000"/>
              </a:spcBef>
              <a:defRPr/>
            </a:pPr>
            <a:r>
              <a:rPr lang="en-GB" sz="1400" dirty="0">
                <a:solidFill>
                  <a:srgbClr val="FFC000"/>
                </a:solidFill>
                <a:effectLst>
                  <a:outerShdw blurRad="38100" dist="38100" dir="2700000" algn="tl">
                    <a:srgbClr val="000000"/>
                  </a:outerShdw>
                </a:effectLst>
                <a:latin typeface="+mn-lt"/>
              </a:rPr>
              <a:t>Size of non-adiabatic region</a:t>
            </a:r>
            <a:endParaRPr lang="en-GB" sz="1400" baseline="30000" dirty="0">
              <a:solidFill>
                <a:srgbClr val="FFC000"/>
              </a:solidFill>
              <a:effectLst>
                <a:outerShdw blurRad="38100" dist="38100" dir="2700000" algn="tl">
                  <a:srgbClr val="000000"/>
                </a:outerShdw>
              </a:effectLst>
              <a:latin typeface="+mn-lt"/>
            </a:endParaRPr>
          </a:p>
        </p:txBody>
      </p:sp>
      <p:pic>
        <p:nvPicPr>
          <p:cNvPr id="26" name="Picture 37" descr="MTE_Logo"/>
          <p:cNvPicPr>
            <a:picLocks noChangeAspect="1" noChangeArrowheads="1"/>
          </p:cNvPicPr>
          <p:nvPr/>
        </p:nvPicPr>
        <p:blipFill>
          <a:blip r:embed="rId4">
            <a:extLst>
              <a:ext uri="{28A0092B-C50C-407E-A947-70E740481C1C}">
                <a14:useLocalDpi xmlns:a14="http://schemas.microsoft.com/office/drawing/2010/main" val="0"/>
              </a:ext>
            </a:extLst>
          </a:blip>
          <a:srcRect l="13220" b="15576"/>
          <a:stretch>
            <a:fillRect/>
          </a:stretch>
        </p:blipFill>
        <p:spPr bwMode="auto">
          <a:xfrm>
            <a:off x="7776000" y="54932"/>
            <a:ext cx="136189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28" t="3835" r="430" b="287"/>
          <a:stretch/>
        </p:blipFill>
        <p:spPr bwMode="auto">
          <a:xfrm>
            <a:off x="403476" y="687480"/>
            <a:ext cx="831600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01516" cy="932122"/>
          </a:xfrm>
        </p:spPr>
        <p:txBody>
          <a:bodyPr/>
          <a:lstStyle/>
          <a:p>
            <a:r>
              <a:rPr lang="en-US" dirty="0" smtClean="0"/>
              <a:t>DA definition and issues</a:t>
            </a:r>
            <a:endParaRPr lang="en-GB" dirty="0"/>
          </a:p>
        </p:txBody>
      </p:sp>
      <p:sp>
        <p:nvSpPr>
          <p:cNvPr id="7" name="AutoShape 3"/>
          <p:cNvSpPr>
            <a:spLocks noChangeAspect="1" noChangeArrowheads="1" noTextEdit="1"/>
          </p:cNvSpPr>
          <p:nvPr/>
        </p:nvSpPr>
        <p:spPr bwMode="auto">
          <a:xfrm>
            <a:off x="5436322" y="1302157"/>
            <a:ext cx="766585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329" t="2145" r="51817" b="2579"/>
          <a:stretch/>
        </p:blipFill>
        <p:spPr bwMode="auto">
          <a:xfrm>
            <a:off x="5963649" y="1011410"/>
            <a:ext cx="3168000" cy="306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516" y="1447800"/>
            <a:ext cx="7888288" cy="4684713"/>
          </a:xfrm>
        </p:spPr>
        <p:txBody>
          <a:bodyPr/>
          <a:lstStyle/>
          <a:p>
            <a:pPr marL="271463" indent="-271463"/>
            <a:r>
              <a:rPr lang="en-US" sz="2400" dirty="0" smtClean="0"/>
              <a:t>The dynamic aperture (DA) is the region </a:t>
            </a:r>
          </a:p>
          <a:p>
            <a:pPr marL="271463" indent="0">
              <a:buNone/>
            </a:pPr>
            <a:r>
              <a:rPr lang="en-US" sz="2400" dirty="0" smtClean="0"/>
              <a:t>in phase space in which bounded motion </a:t>
            </a:r>
          </a:p>
          <a:p>
            <a:pPr marL="271463" indent="0">
              <a:buNone/>
            </a:pPr>
            <a:r>
              <a:rPr lang="en-US" sz="2400" dirty="0" smtClean="0"/>
              <a:t>occurs.</a:t>
            </a:r>
          </a:p>
          <a:p>
            <a:pPr marL="271463" indent="-271463"/>
            <a:r>
              <a:rPr lang="en-US" sz="2400" dirty="0" smtClean="0"/>
              <a:t>So far only tracking allows computing </a:t>
            </a:r>
          </a:p>
          <a:p>
            <a:pPr marL="271463" indent="0">
              <a:buNone/>
            </a:pPr>
            <a:r>
              <a:rPr lang="en-US" sz="2400" dirty="0" smtClean="0"/>
              <a:t>the DA of a given system.</a:t>
            </a:r>
          </a:p>
          <a:p>
            <a:pPr marL="271463" indent="-271463"/>
            <a:r>
              <a:rPr lang="en-US" sz="2400" dirty="0" smtClean="0"/>
              <a:t>From a numerical point of view:</a:t>
            </a:r>
          </a:p>
          <a:p>
            <a:pPr marL="446088" lvl="1" indent="-231775"/>
            <a:r>
              <a:rPr lang="en-US" sz="2000" dirty="0" smtClean="0"/>
              <a:t>A volume should be evaluated. This entails a scan</a:t>
            </a:r>
          </a:p>
          <a:p>
            <a:pPr marL="442913" lvl="1" indent="0">
              <a:buNone/>
            </a:pPr>
            <a:r>
              <a:rPr lang="en-US" sz="2000" dirty="0" smtClean="0"/>
              <a:t>over the phase space variables.</a:t>
            </a:r>
          </a:p>
          <a:p>
            <a:pPr marL="446088" lvl="1" indent="-231775"/>
            <a:r>
              <a:rPr lang="en-US" sz="2000" dirty="0" smtClean="0"/>
              <a:t>An appropriate choice of the steps in the variables is </a:t>
            </a:r>
          </a:p>
          <a:p>
            <a:pPr marL="442913" lvl="1" indent="0">
              <a:buNone/>
            </a:pPr>
            <a:r>
              <a:rPr lang="en-US" sz="2000" dirty="0"/>
              <a:t>r</a:t>
            </a:r>
            <a:r>
              <a:rPr lang="en-US" sz="2000" dirty="0" smtClean="0"/>
              <a:t>equired.</a:t>
            </a:r>
          </a:p>
        </p:txBody>
      </p:sp>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02" y="1026000"/>
            <a:ext cx="4848827" cy="58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85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0114"/>
                                        </p:tgtEl>
                                      </p:cBhvr>
                                      <p:by x="48000" y="48000"/>
                                    </p:animScale>
                                  </p:childTnLst>
                                </p:cTn>
                              </p:par>
                              <p:par>
                                <p:cTn id="11" presetID="42" presetClass="path" presetSubtype="0" accel="50000" decel="50000" fill="hold" nodeType="withEffect">
                                  <p:stCondLst>
                                    <p:cond delay="0"/>
                                  </p:stCondLst>
                                  <p:childTnLst>
                                    <p:animMotion origin="layout" path="M 2.77778E-6 4.07407E-6 L 0.12378 0.22268 " pathEditMode="relative" rAng="0" ptsTypes="AA">
                                      <p:cBhvr>
                                        <p:cTn id="12" dur="2000" fill="hold"/>
                                        <p:tgtEl>
                                          <p:spTgt spid="90114"/>
                                        </p:tgtEl>
                                        <p:attrNameLst>
                                          <p:attrName>ppt_x</p:attrName>
                                          <p:attrName>ppt_y</p:attrName>
                                        </p:attrNameLst>
                                      </p:cBhvr>
                                      <p:rCtr x="6181" y="1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80000"/>
            <a:ext cx="7877175" cy="670569"/>
          </a:xfrm>
        </p:spPr>
        <p:txBody>
          <a:bodyPr/>
          <a:lstStyle/>
          <a:p>
            <a:r>
              <a:rPr lang="en-US" dirty="0" smtClean="0"/>
              <a:t>DA studies for LHC</a:t>
            </a:r>
            <a:endParaRPr lang="en-GB" dirty="0"/>
          </a:p>
        </p:txBody>
      </p:sp>
      <p:pic>
        <p:nvPicPr>
          <p:cNvPr id="829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6" t="1708" r="6303" b="4875"/>
          <a:stretch/>
        </p:blipFill>
        <p:spPr bwMode="auto">
          <a:xfrm>
            <a:off x="-2" y="2179578"/>
            <a:ext cx="6861360" cy="4680000"/>
          </a:xfrm>
          <a:prstGeom prst="rect">
            <a:avLst/>
          </a:prstGeom>
          <a:solidFill>
            <a:schemeClr val="bg1"/>
          </a:solidFill>
          <a:ln>
            <a:noFill/>
          </a:ln>
          <a:effectLst/>
        </p:spPr>
      </p:pic>
      <p:sp>
        <p:nvSpPr>
          <p:cNvPr id="6" name="Rectangle 8"/>
          <p:cNvSpPr>
            <a:spLocks noChangeArrowheads="1"/>
          </p:cNvSpPr>
          <p:nvPr/>
        </p:nvSpPr>
        <p:spPr bwMode="auto">
          <a:xfrm>
            <a:off x="3349257" y="850569"/>
            <a:ext cx="5730945" cy="1435431"/>
          </a:xfrm>
          <a:prstGeom prst="rect">
            <a:avLst/>
          </a:prstGeom>
          <a:solidFill>
            <a:srgbClr val="CC0066"/>
          </a:solidFill>
          <a:ln w="9525">
            <a:noFill/>
            <a:miter lim="800000"/>
            <a:headEnd/>
            <a:tailEnd/>
          </a:ln>
          <a:effectLst>
            <a:outerShdw dist="89803" dir="2700000" algn="ctr" rotWithShape="0">
              <a:srgbClr val="993366">
                <a:alpha val="50000"/>
              </a:srgbClr>
            </a:outerShdw>
          </a:effectLst>
        </p:spPr>
        <p:txBody>
          <a:bodyPr lIns="92075" tIns="46038" rIns="92075" bIns="46038"/>
          <a:lstStyle/>
          <a:p>
            <a:pPr marL="180975" indent="-180975" algn="just">
              <a:spcBef>
                <a:spcPct val="20000"/>
              </a:spcBef>
              <a:buClr>
                <a:schemeClr val="folHlink"/>
              </a:buClr>
              <a:buSzPct val="80000"/>
              <a:buFont typeface="Wingdings" panose="05000000000000000000" pitchFamily="2" charset="2"/>
              <a:buChar char="§"/>
              <a:defRPr/>
            </a:pPr>
            <a:r>
              <a:rPr lang="en-US"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The error bars represent the effect of incomplete knowledge of the field quality.</a:t>
            </a:r>
            <a:endParaRPr lang="en-US"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endParaRPr>
          </a:p>
          <a:p>
            <a:pPr marL="180975" indent="-180975" algn="just">
              <a:spcBef>
                <a:spcPct val="20000"/>
              </a:spcBef>
              <a:buClr>
                <a:schemeClr val="folHlink"/>
              </a:buClr>
              <a:buSzPct val="80000"/>
              <a:buFont typeface="Wingdings" panose="05000000000000000000" pitchFamily="2" charset="2"/>
              <a:buChar char="§"/>
              <a:defRPr/>
            </a:pP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The DA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is</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evaluated</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for the machine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as-built</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using</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the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magnetic</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field</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data and the information from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sorting</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a:t>
            </a:r>
            <a:endParaRPr lang="it-IT" sz="1600" b="1" dirty="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endParaRPr>
          </a:p>
          <a:p>
            <a:pPr marL="180975" indent="-180975" algn="just">
              <a:spcBef>
                <a:spcPct val="20000"/>
              </a:spcBef>
              <a:buClr>
                <a:schemeClr val="folHlink"/>
              </a:buClr>
              <a:buSzPct val="80000"/>
              <a:buFont typeface="Wingdings" panose="05000000000000000000" pitchFamily="2" charset="2"/>
              <a:buChar char="§"/>
              <a:defRPr/>
            </a:pP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The target DA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at</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injection</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a:t>
            </a:r>
            <a:r>
              <a:rPr lang="it-IT" sz="1600" b="1" dirty="0" err="1"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is</a:t>
            </a:r>
            <a:r>
              <a:rPr lang="it-IT" sz="1600" b="1" dirty="0" smtClean="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rPr>
              <a:t> 12 </a:t>
            </a:r>
            <a:r>
              <a:rPr lang="it-IT" sz="1600" b="1" dirty="0" smtClean="0">
                <a:solidFill>
                  <a:schemeClr val="accent2"/>
                </a:solidFill>
                <a:effectLst>
                  <a:outerShdw blurRad="38100" dist="38100" dir="2700000" algn="tl">
                    <a:srgbClr val="000000"/>
                  </a:outerShdw>
                </a:effectLst>
                <a:latin typeface="Symbol" panose="05050102010706020507" pitchFamily="18" charset="2"/>
                <a:ea typeface="ＭＳ Ｐゴシック" pitchFamily="1" charset="-128"/>
                <a:sym typeface="Mathematica1" pitchFamily="2" charset="2"/>
              </a:rPr>
              <a:t>s</a:t>
            </a:r>
            <a:endParaRPr lang="en-US" sz="1600" b="1" dirty="0">
              <a:solidFill>
                <a:schemeClr val="accent2"/>
              </a:solidFill>
              <a:effectLst>
                <a:outerShdw blurRad="38100" dist="38100" dir="2700000" algn="tl">
                  <a:srgbClr val="000000"/>
                </a:outerShdw>
              </a:effectLst>
              <a:latin typeface="Arial" charset="0"/>
              <a:ea typeface="ＭＳ Ｐゴシック" pitchFamily="1" charset="-128"/>
              <a:sym typeface="Mathematica1" pitchFamily="2" charset="2"/>
            </a:endParaRPr>
          </a:p>
        </p:txBody>
      </p:sp>
      <p:sp>
        <p:nvSpPr>
          <p:cNvPr id="7" name="TextBox 6"/>
          <p:cNvSpPr txBox="1"/>
          <p:nvPr/>
        </p:nvSpPr>
        <p:spPr>
          <a:xfrm>
            <a:off x="3125972" y="4901619"/>
            <a:ext cx="6007395" cy="1323439"/>
          </a:xfrm>
          <a:prstGeom prst="rect">
            <a:avLst/>
          </a:prstGeom>
          <a:noFill/>
        </p:spPr>
        <p:txBody>
          <a:bodyPr wrap="square" rtlCol="0">
            <a:spAutoFit/>
          </a:bodyPr>
          <a:lstStyle/>
          <a:p>
            <a:pPr marL="180975" indent="-180975">
              <a:buFont typeface="Wingdings" panose="05000000000000000000" pitchFamily="2" charset="2"/>
              <a:buChar char="§"/>
            </a:pPr>
            <a:r>
              <a:rPr lang="en-US" sz="1600" b="1" dirty="0" smtClean="0">
                <a:effectLst>
                  <a:outerShdw blurRad="38100" dist="38100" dir="2700000" algn="tl">
                    <a:srgbClr val="000000">
                      <a:alpha val="43137"/>
                    </a:srgbClr>
                  </a:outerShdw>
                </a:effectLst>
              </a:rPr>
              <a:t>In </a:t>
            </a:r>
            <a:r>
              <a:rPr lang="en-US" sz="1600" b="1" dirty="0" smtClean="0">
                <a:effectLst>
                  <a:outerShdw blurRad="38100" dist="38100" dir="2700000" algn="tl">
                    <a:srgbClr val="000000">
                      <a:alpha val="43137"/>
                    </a:srgbClr>
                  </a:outerShdw>
                </a:effectLst>
              </a:rPr>
              <a:t>the design phase</a:t>
            </a:r>
            <a:r>
              <a:rPr lang="en-US" sz="1600" dirty="0" smtClean="0"/>
              <a:t>, the DA at fixed time is used to specify the required field quality.</a:t>
            </a:r>
            <a:endParaRPr lang="en-US" sz="1600" dirty="0" smtClean="0"/>
          </a:p>
          <a:p>
            <a:pPr marL="180975" indent="-180975">
              <a:buFont typeface="Wingdings" panose="05000000000000000000" pitchFamily="2" charset="2"/>
              <a:buChar char="§"/>
            </a:pPr>
            <a:r>
              <a:rPr lang="en-US" sz="1600" b="1" dirty="0" smtClean="0">
                <a:effectLst>
                  <a:outerShdw blurRad="38100" dist="38100" dir="2700000" algn="tl">
                    <a:srgbClr val="000000">
                      <a:alpha val="43137"/>
                    </a:srgbClr>
                  </a:outerShdw>
                </a:effectLst>
              </a:rPr>
              <a:t>In </a:t>
            </a:r>
            <a:r>
              <a:rPr lang="en-US" sz="1600" b="1" dirty="0" smtClean="0">
                <a:effectLst>
                  <a:outerShdw blurRad="38100" dist="38100" dir="2700000" algn="tl">
                    <a:srgbClr val="000000">
                      <a:alpha val="43137"/>
                    </a:srgbClr>
                  </a:outerShdw>
                </a:effectLst>
              </a:rPr>
              <a:t>the operational phase</a:t>
            </a:r>
            <a:r>
              <a:rPr lang="en-US" sz="1600" dirty="0" smtClean="0"/>
              <a:t>, beam lifetime is a better concept to evaluate the machine performance. Hence, would be useful to find a link (if possible at all) between DA and beam lifetime.. </a:t>
            </a:r>
            <a:endParaRPr lang="en-GB" sz="1600" dirty="0"/>
          </a:p>
        </p:txBody>
      </p:sp>
    </p:spTree>
    <p:extLst>
      <p:ext uri="{BB962C8B-B14F-4D97-AF65-F5344CB8AC3E}">
        <p14:creationId xmlns:p14="http://schemas.microsoft.com/office/powerpoint/2010/main" val="19463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80000"/>
            <a:ext cx="7701516" cy="932122"/>
          </a:xfrm>
        </p:spPr>
        <p:txBody>
          <a:bodyPr/>
          <a:lstStyle/>
          <a:p>
            <a:r>
              <a:rPr lang="en-US" dirty="0" smtClean="0"/>
              <a:t>DA vs. time - I</a:t>
            </a:r>
            <a:endParaRPr lang="en-GB" dirty="0"/>
          </a:p>
        </p:txBody>
      </p:sp>
      <p:sp>
        <p:nvSpPr>
          <p:cNvPr id="3" name="Content Placeholder 2"/>
          <p:cNvSpPr>
            <a:spLocks noGrp="1"/>
          </p:cNvSpPr>
          <p:nvPr>
            <p:ph idx="1"/>
          </p:nvPr>
        </p:nvSpPr>
        <p:spPr>
          <a:xfrm>
            <a:off x="-20" y="1382221"/>
            <a:ext cx="9144019" cy="4452568"/>
          </a:xfrm>
        </p:spPr>
        <p:txBody>
          <a:bodyPr/>
          <a:lstStyle/>
          <a:p>
            <a:pPr marL="265113" indent="-265113"/>
            <a:r>
              <a:rPr lang="en-US" sz="2400" dirty="0" smtClean="0"/>
              <a:t>In </a:t>
            </a:r>
            <a:r>
              <a:rPr lang="en-US" sz="2400" dirty="0"/>
              <a:t>mathematical sense DA does not depend on </a:t>
            </a:r>
            <a:r>
              <a:rPr lang="en-US" sz="2400" dirty="0" smtClean="0"/>
              <a:t>time.</a:t>
            </a:r>
            <a:endParaRPr lang="en-US" sz="2400" dirty="0"/>
          </a:p>
          <a:p>
            <a:pPr marL="265113" indent="-265113"/>
            <a:r>
              <a:rPr lang="en-US" sz="2400" dirty="0">
                <a:solidFill>
                  <a:srgbClr val="0000FF"/>
                </a:solidFill>
              </a:rPr>
              <a:t>Numerical simulations are performed </a:t>
            </a:r>
            <a:r>
              <a:rPr lang="en-US" sz="2400" dirty="0" smtClean="0">
                <a:solidFill>
                  <a:srgbClr val="0000FF"/>
                </a:solidFill>
              </a:rPr>
              <a:t>for a given number </a:t>
            </a:r>
            <a:r>
              <a:rPr lang="en-US" sz="2400" dirty="0">
                <a:solidFill>
                  <a:srgbClr val="0000FF"/>
                </a:solidFill>
              </a:rPr>
              <a:t>of turns (</a:t>
            </a:r>
            <a:r>
              <a:rPr lang="en-US" sz="2400" dirty="0" err="1">
                <a:solidFill>
                  <a:srgbClr val="0000FF"/>
                </a:solidFill>
              </a:rPr>
              <a:t>N</a:t>
            </a:r>
            <a:r>
              <a:rPr lang="en-US" sz="2400" baseline="-25000" dirty="0" err="1">
                <a:solidFill>
                  <a:srgbClr val="0000FF"/>
                </a:solidFill>
              </a:rPr>
              <a:t>max</a:t>
            </a:r>
            <a:r>
              <a:rPr lang="en-US" sz="2400" dirty="0">
                <a:solidFill>
                  <a:srgbClr val="0000FF"/>
                </a:solidFill>
              </a:rPr>
              <a:t>): the computed DA does depend on </a:t>
            </a:r>
            <a:r>
              <a:rPr lang="en-US" sz="2400" dirty="0" err="1">
                <a:solidFill>
                  <a:srgbClr val="0000FF"/>
                </a:solidFill>
              </a:rPr>
              <a:t>N</a:t>
            </a:r>
            <a:r>
              <a:rPr lang="en-US" sz="2400" baseline="-25000" dirty="0" err="1">
                <a:solidFill>
                  <a:srgbClr val="0000FF"/>
                </a:solidFill>
              </a:rPr>
              <a:t>max</a:t>
            </a:r>
            <a:endParaRPr lang="en-US" sz="2400" dirty="0">
              <a:solidFill>
                <a:srgbClr val="0000FF"/>
              </a:solidFill>
            </a:endParaRPr>
          </a:p>
          <a:p>
            <a:pPr marL="265113" indent="-265113"/>
            <a:r>
              <a:rPr lang="en-US" sz="2400" dirty="0"/>
              <a:t>How does DA depend on </a:t>
            </a:r>
            <a:r>
              <a:rPr lang="en-US" sz="2400" dirty="0" err="1">
                <a:solidFill>
                  <a:srgbClr val="0000FF"/>
                </a:solidFill>
              </a:rPr>
              <a:t>N</a:t>
            </a:r>
            <a:r>
              <a:rPr lang="en-US" sz="2400" baseline="-25000" dirty="0" err="1">
                <a:solidFill>
                  <a:srgbClr val="0000FF"/>
                </a:solidFill>
              </a:rPr>
              <a:t>max</a:t>
            </a:r>
            <a:r>
              <a:rPr lang="en-US" sz="2400" baseline="-25000" dirty="0">
                <a:solidFill>
                  <a:srgbClr val="0000FF"/>
                </a:solidFill>
              </a:rPr>
              <a:t>  </a:t>
            </a:r>
            <a:r>
              <a:rPr lang="en-US" sz="2400" dirty="0"/>
              <a:t>in </a:t>
            </a:r>
            <a:endParaRPr lang="en-US" sz="2400" dirty="0" smtClean="0"/>
          </a:p>
          <a:p>
            <a:pPr marL="265113" indent="0">
              <a:buNone/>
            </a:pPr>
            <a:r>
              <a:rPr lang="en-US" sz="2400" dirty="0" smtClean="0"/>
              <a:t>numerical </a:t>
            </a:r>
            <a:r>
              <a:rPr lang="en-US" sz="2400" dirty="0"/>
              <a:t>simulations</a:t>
            </a:r>
            <a:r>
              <a:rPr lang="en-US" sz="2400" dirty="0" smtClean="0"/>
              <a:t>?</a:t>
            </a:r>
            <a:r>
              <a:rPr lang="en-US" sz="2000" dirty="0" smtClean="0"/>
              <a:t>). </a:t>
            </a:r>
            <a:endParaRPr lang="en-US" sz="2400" dirty="0" smtClean="0"/>
          </a:p>
        </p:txBody>
      </p:sp>
      <p:pic>
        <p:nvPicPr>
          <p:cNvPr id="9" name="Picture 4"/>
          <p:cNvPicPr>
            <a:picLocks noChangeAspect="1" noChangeArrowheads="1"/>
          </p:cNvPicPr>
          <p:nvPr/>
        </p:nvPicPr>
        <p:blipFill>
          <a:blip r:embed="rId2" cstate="print"/>
          <a:srcRect/>
          <a:stretch>
            <a:fillRect/>
          </a:stretch>
        </p:blipFill>
        <p:spPr bwMode="auto">
          <a:xfrm>
            <a:off x="4880347" y="2688208"/>
            <a:ext cx="3587667" cy="900000"/>
          </a:xfrm>
          <a:prstGeom prst="rect">
            <a:avLst/>
          </a:prstGeom>
          <a:noFill/>
          <a:ln w="19050">
            <a:solidFill>
              <a:srgbClr val="0000FF"/>
            </a:solidFill>
            <a:miter lim="800000"/>
            <a:headEnd/>
            <a:tailEnd/>
          </a:ln>
          <a:effectLst/>
        </p:spPr>
      </p:pic>
      <p:sp>
        <p:nvSpPr>
          <p:cNvPr id="11" name="AutoShape 3"/>
          <p:cNvSpPr>
            <a:spLocks noChangeAspect="1" noChangeArrowheads="1" noTextEdit="1"/>
          </p:cNvSpPr>
          <p:nvPr/>
        </p:nvSpPr>
        <p:spPr bwMode="auto">
          <a:xfrm>
            <a:off x="623786" y="533407"/>
            <a:ext cx="8205329" cy="39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72" r="1221"/>
          <a:stretch/>
        </p:blipFill>
        <p:spPr bwMode="auto">
          <a:xfrm>
            <a:off x="9532" y="3606836"/>
            <a:ext cx="6552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6368902" y="3606837"/>
            <a:ext cx="2775097"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180975" indent="-180975"/>
            <a:r>
              <a:rPr lang="en-US" sz="6400" dirty="0" smtClean="0"/>
              <a:t>DA of a model of the LHC ring (left): </a:t>
            </a:r>
          </a:p>
          <a:p>
            <a:pPr marL="180975" lvl="1" indent="-95250"/>
            <a:r>
              <a:rPr lang="en-US" sz="5600" dirty="0">
                <a:solidFill>
                  <a:srgbClr val="FF0000"/>
                </a:solidFill>
              </a:rPr>
              <a:t>R</a:t>
            </a:r>
            <a:r>
              <a:rPr lang="en-US" sz="5600" dirty="0" smtClean="0">
                <a:solidFill>
                  <a:srgbClr val="FF0000"/>
                </a:solidFill>
              </a:rPr>
              <a:t>ed points are initial conditions stable till 10</a:t>
            </a:r>
            <a:r>
              <a:rPr lang="en-US" sz="5600" baseline="30000" dirty="0" smtClean="0">
                <a:solidFill>
                  <a:srgbClr val="FF0000"/>
                </a:solidFill>
              </a:rPr>
              <a:t>5</a:t>
            </a:r>
            <a:r>
              <a:rPr lang="en-US" sz="5600" dirty="0" smtClean="0">
                <a:solidFill>
                  <a:srgbClr val="FF0000"/>
                </a:solidFill>
              </a:rPr>
              <a:t> turns.</a:t>
            </a:r>
          </a:p>
          <a:p>
            <a:pPr marL="180975" lvl="1" indent="-95250"/>
            <a:r>
              <a:rPr lang="en-US" sz="5600" dirty="0">
                <a:solidFill>
                  <a:srgbClr val="0000FF"/>
                </a:solidFill>
              </a:rPr>
              <a:t>B</a:t>
            </a:r>
            <a:r>
              <a:rPr lang="en-US" sz="5600" dirty="0" smtClean="0">
                <a:solidFill>
                  <a:srgbClr val="0000FF"/>
                </a:solidFill>
              </a:rPr>
              <a:t>lue points are unstable conditions. Their size is proportional to the number of stable turns. </a:t>
            </a:r>
          </a:p>
          <a:p>
            <a:pPr marL="180975" indent="-180975"/>
            <a:r>
              <a:rPr lang="en-US" sz="6400" dirty="0" smtClean="0"/>
              <a:t>Time-evolution of DA (right): </a:t>
            </a:r>
          </a:p>
          <a:p>
            <a:pPr marL="180975" lvl="1" indent="-95250"/>
            <a:r>
              <a:rPr lang="en-US" sz="5600" dirty="0" smtClean="0"/>
              <a:t>Markers represent numerical results</a:t>
            </a:r>
          </a:p>
          <a:p>
            <a:pPr marL="180975" lvl="1" indent="-95250"/>
            <a:r>
              <a:rPr lang="en-US" sz="5600" dirty="0" smtClean="0"/>
              <a:t>Continuous line represents the fitted inverse logarithmic law. </a:t>
            </a:r>
          </a:p>
          <a:p>
            <a:pPr marL="180975" lvl="1" indent="-95250"/>
            <a:r>
              <a:rPr lang="en-US" sz="5600" dirty="0" smtClean="0"/>
              <a:t>Dotted line represents D</a:t>
            </a:r>
            <a:r>
              <a:rPr lang="en-US" sz="5600" baseline="-25000" dirty="0" smtClean="0">
                <a:sym typeface="Symbol"/>
              </a:rPr>
              <a:t></a:t>
            </a:r>
            <a:endParaRPr lang="en-US" sz="5600" baseline="-25000" dirty="0" smtClean="0"/>
          </a:p>
        </p:txBody>
      </p:sp>
    </p:spTree>
    <p:extLst>
      <p:ext uri="{BB962C8B-B14F-4D97-AF65-F5344CB8AC3E}">
        <p14:creationId xmlns:p14="http://schemas.microsoft.com/office/powerpoint/2010/main" val="2578630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14027</TotalTime>
  <Words>1191</Words>
  <Application>Microsoft Office PowerPoint</Application>
  <PresentationFormat>On-screen Show (4:3)</PresentationFormat>
  <Paragraphs>140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Blends</vt:lpstr>
      <vt:lpstr>Some Applications of Non-Linear Beam Dynamics in Particle Accelerators </vt:lpstr>
      <vt:lpstr>Use of non-linear beam dynamics for beam extraction</vt:lpstr>
      <vt:lpstr>Novel multi-turn extraction</vt:lpstr>
      <vt:lpstr>Other applications: other resonances and injection</vt:lpstr>
      <vt:lpstr>The capture process - I</vt:lpstr>
      <vt:lpstr>The capture process - II</vt:lpstr>
      <vt:lpstr>DA definition and issues</vt:lpstr>
      <vt:lpstr>DA studies for LHC</vt:lpstr>
      <vt:lpstr>DA vs. time - I</vt:lpstr>
      <vt:lpstr>DA vs. time - II</vt:lpstr>
      <vt:lpstr>Benchmarking with real data:  Tevatron data - proton bunch at injection</vt:lpstr>
      <vt:lpstr>Extensions: Intensity and luminosity evolution during physics fills</vt:lpstr>
      <vt:lpstr>Luminosity evolution models</vt:lpstr>
      <vt:lpstr>DA measurements</vt:lpstr>
      <vt:lpstr>HL-LHC beam dynamics challenges (some)</vt:lpstr>
      <vt:lpstr>Conclusions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Beam Dynamics in Particle Accelerators: Friend or Foe?</dc:title>
  <dc:creator>Massimo Giovannozzi</dc:creator>
  <cp:lastModifiedBy>Massimo Giovannozzi</cp:lastModifiedBy>
  <cp:revision>1563</cp:revision>
  <cp:lastPrinted>2014-02-19T16:09:05Z</cp:lastPrinted>
  <dcterms:created xsi:type="dcterms:W3CDTF">2005-11-23T16:43:14Z</dcterms:created>
  <dcterms:modified xsi:type="dcterms:W3CDTF">2014-06-24T10:13:57Z</dcterms:modified>
</cp:coreProperties>
</file>