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</p:sldMasterIdLst>
  <p:notesMasterIdLst>
    <p:notesMasterId r:id="rId34"/>
  </p:notesMasterIdLst>
  <p:handoutMasterIdLst>
    <p:handoutMasterId r:id="rId35"/>
  </p:handoutMasterIdLst>
  <p:sldIdLst>
    <p:sldId id="256" r:id="rId13"/>
    <p:sldId id="257" r:id="rId14"/>
    <p:sldId id="258" r:id="rId15"/>
    <p:sldId id="287" r:id="rId16"/>
    <p:sldId id="285" r:id="rId17"/>
    <p:sldId id="261" r:id="rId18"/>
    <p:sldId id="278" r:id="rId19"/>
    <p:sldId id="273" r:id="rId20"/>
    <p:sldId id="274" r:id="rId21"/>
    <p:sldId id="288" r:id="rId22"/>
    <p:sldId id="280" r:id="rId23"/>
    <p:sldId id="269" r:id="rId24"/>
    <p:sldId id="290" r:id="rId25"/>
    <p:sldId id="271" r:id="rId26"/>
    <p:sldId id="291" r:id="rId27"/>
    <p:sldId id="265" r:id="rId28"/>
    <p:sldId id="289" r:id="rId29"/>
    <p:sldId id="267" r:id="rId30"/>
    <p:sldId id="272" r:id="rId31"/>
    <p:sldId id="275" r:id="rId32"/>
    <p:sldId id="276" r:id="rId33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2DFE"/>
    <a:srgbClr val="1FFF66"/>
    <a:srgbClr val="FB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1" autoAdjust="0"/>
    <p:restoredTop sz="75588" autoAdjust="0"/>
  </p:normalViewPr>
  <p:slideViewPr>
    <p:cSldViewPr snapToGrid="0" snapToObjects="1">
      <p:cViewPr>
        <p:scale>
          <a:sx n="100" d="100"/>
          <a:sy n="100" d="100"/>
        </p:scale>
        <p:origin x="-400" y="368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99" d="100"/>
          <a:sy n="99" d="100"/>
        </p:scale>
        <p:origin x="-2192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D9EF0-6E69-E149-9030-476460D00033}" type="datetimeFigureOut">
              <a:rPr lang="en-US" smtClean="0"/>
              <a:t>03/04/15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B6C55-90AD-5E47-867E-576E5BBD1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23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fld>
            <a:endParaRPr lang="en-US" sz="13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1450" indent="-171450">
              <a:spcBef>
                <a:spcPts val="0"/>
              </a:spcBef>
              <a:buFontTx/>
              <a:buChar char="-"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3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b="0" i="0" u="none" strike="noStrike" cap="none" baseline="0" dirty="0"/>
          </a:p>
        </p:txBody>
      </p:sp>
      <p:sp>
        <p:nvSpPr>
          <p:cNvPr id="248" name="Shape 248"/>
          <p:cNvSpPr txBox="1"/>
          <p:nvPr/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3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indent="0">
              <a:buFontTx/>
              <a:buNone/>
            </a:pPr>
            <a:endParaRPr lang="en-US" sz="1200" b="0" i="0" u="none" strike="noStrike" cap="none" baseline="0" dirty="0" smtClean="0">
              <a:solidFill>
                <a:schemeClr val="lt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indent="-342900">
              <a:spcBef>
                <a:spcPts val="0"/>
              </a:spcBef>
              <a:buSzPct val="100000"/>
            </a:pPr>
            <a:endParaRPr lang="en-US" sz="1200" dirty="0" smtClean="0">
              <a:solidFill>
                <a:schemeClr val="lt2"/>
              </a:solidFill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2285999" y="-304800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 rot="5400000">
            <a:off x="4762499" y="2171699"/>
            <a:ext cx="57912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571500" y="190500"/>
            <a:ext cx="57912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385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385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10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2" name="Shape 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cs-CZ" dirty="0" err="1" smtClean="0"/>
              <a:t>Cloud@CNAF</a:t>
            </a:r>
            <a:r>
              <a:rPr lang="cs-CZ" dirty="0" smtClean="0"/>
              <a:t> </a:t>
            </a:r>
            <a:r>
              <a:rPr lang="en-US" dirty="0" smtClean="0"/>
              <a:t>–</a:t>
            </a:r>
            <a:r>
              <a:rPr lang="cs-CZ" dirty="0" smtClean="0"/>
              <a:t> 27.03.2015</a:t>
            </a:r>
            <a:endParaRPr lang="cs-CZ"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Shape 147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Shape 164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5" name="Shape 165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Shape 180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Shape 181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hape 24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" name="Shape 25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" name="Shape 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Shape 44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Shape 45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Shape 49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" name="Shape 50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51" name="Shape 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" name="Shape 66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Shape 82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3" name="Shape 83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101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" name="Shape 102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hape 116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7" name="Shape 117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892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/>
          <p:nvPr/>
        </p:nvCxnSpPr>
        <p:spPr>
          <a:xfrm>
            <a:off x="990600" y="304800"/>
            <a:ext cx="7162799" cy="0"/>
          </a:xfrm>
          <a:prstGeom prst="straightConnector1">
            <a:avLst/>
          </a:prstGeom>
          <a:noFill/>
          <a:ln w="76200" cap="flat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876300" y="152400"/>
            <a:ext cx="7505699" cy="0"/>
          </a:xfrm>
          <a:prstGeom prst="straightConnector1">
            <a:avLst/>
          </a:prstGeom>
          <a:noFill/>
          <a:ln w="76200" cap="flat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2711"/>
            <a:ext cx="768349" cy="2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/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eJ2Ask-WtCakcdajmrQwTO8ys5NRbr4ODzM3F3GID8/edit?usp=sharing" TargetMode="External"/><Relationship Id="rId4" Type="http://schemas.openxmlformats.org/officeDocument/2006/relationships/hyperlink" Target="https://docs.google.com/document/d/10Tuq19N_ndlmmNSj8k26Yh6WNRdr_etVQiV4HO_a_bM/edit?usp=sharing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naf.infn.it/dashboar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stack.org/wiki/Rally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cnaf.infn.it/conferenceDisplay.py?confId=642" TargetMode="External"/><Relationship Id="rId4" Type="http://schemas.openxmlformats.org/officeDocument/2006/relationships/hyperlink" Target="https://agenda.cnaf.infn.it/conferenceDisplay.py?confId=643" TargetMode="External"/><Relationship Id="rId5" Type="http://schemas.openxmlformats.org/officeDocument/2006/relationships/hyperlink" Target="https://agenda.cnaf.infn.it/conferenceDisplay.py?confId=644" TargetMode="External"/><Relationship Id="rId6" Type="http://schemas.openxmlformats.org/officeDocument/2006/relationships/hyperlink" Target="https://agenda.cnaf.infn.it/conferenceDisplay.py?confId=647" TargetMode="External"/><Relationship Id="rId7" Type="http://schemas.openxmlformats.org/officeDocument/2006/relationships/hyperlink" Target="https://wiki.cnaf.infn.it/wiki/index.php/CloudCna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381000" y="1600200"/>
            <a:ext cx="8458200" cy="200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44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endParaRPr lang="en-US" sz="44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480"/>
              </a:spcBef>
            </a:pPr>
            <a:r>
              <a:rPr lang="en-US" sz="2400" dirty="0" smtClean="0">
                <a:solidFill>
                  <a:srgbClr val="006699"/>
                </a:solidFill>
              </a:rPr>
              <a:t>C. Aiftimiei </a:t>
            </a:r>
          </a:p>
          <a:p>
            <a:pPr lvl="0">
              <a:spcBef>
                <a:spcPts val="480"/>
              </a:spcBef>
            </a:pPr>
            <a:r>
              <a:rPr lang="en-US" sz="24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INFN-CNAF/SDDS</a:t>
            </a:r>
            <a:endParaRPr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889000" y="6248400"/>
            <a:ext cx="49783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Quest'opera è distribuita con Licenza Creative Commons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Attribuzione - Non commerciale - Condividi allo stesso modo 3.0 Italia.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325" y="6142037"/>
            <a:ext cx="2047874" cy="71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dirty="0" err="1" smtClean="0">
                <a:solidFill>
                  <a:srgbClr val="006699"/>
                </a:solidFill>
              </a:rPr>
              <a:t>Utilizzi</a:t>
            </a:r>
            <a:r>
              <a:rPr lang="en-US" sz="4000" dirty="0" smtClean="0">
                <a:solidFill>
                  <a:srgbClr val="006699"/>
                </a:solidFill>
              </a:rPr>
              <a:t> </a:t>
            </a:r>
            <a:r>
              <a:rPr lang="en-US" sz="4000" dirty="0" err="1" smtClean="0">
                <a:solidFill>
                  <a:srgbClr val="006699"/>
                </a:solidFill>
              </a:rPr>
              <a:t>pianificati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76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endParaRPr lang="it-IT" sz="2400" dirty="0">
              <a:solidFill>
                <a:schemeClr val="lt2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888449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dirty="0" smtClean="0">
                <a:solidFill>
                  <a:srgbClr val="006699"/>
                </a:solidFill>
              </a:rPr>
              <a:t>Use Case: !CHAOS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3263900" cy="476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62500" lnSpcReduction="20000"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it-IT" sz="2400" dirty="0">
                <a:solidFill>
                  <a:schemeClr val="lt2"/>
                </a:solidFill>
              </a:rPr>
              <a:t>Una “</a:t>
            </a:r>
            <a:r>
              <a:rPr lang="it-IT" sz="2400" dirty="0" err="1">
                <a:solidFill>
                  <a:schemeClr val="lt2"/>
                </a:solidFill>
              </a:rPr>
              <a:t>cloud</a:t>
            </a:r>
            <a:r>
              <a:rPr lang="it-IT" sz="2400" dirty="0">
                <a:solidFill>
                  <a:schemeClr val="lt2"/>
                </a:solidFill>
              </a:rPr>
              <a:t>” di controlli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Il </a:t>
            </a:r>
            <a:r>
              <a:rPr lang="it-IT" sz="2400" dirty="0">
                <a:solidFill>
                  <a:schemeClr val="lt2"/>
                </a:solidFill>
              </a:rPr>
              <a:t>progetto prevede la creazione di un prototipo </a:t>
            </a:r>
            <a:r>
              <a:rPr lang="it-IT" sz="2400" b="1" dirty="0">
                <a:solidFill>
                  <a:schemeClr val="lt2"/>
                </a:solidFill>
              </a:rPr>
              <a:t>di Control </a:t>
            </a:r>
            <a:r>
              <a:rPr lang="it-IT" sz="2400" b="1" dirty="0" err="1">
                <a:solidFill>
                  <a:schemeClr val="lt2"/>
                </a:solidFill>
              </a:rPr>
              <a:t>as</a:t>
            </a:r>
            <a:r>
              <a:rPr lang="it-IT" sz="2400" b="1" dirty="0">
                <a:solidFill>
                  <a:schemeClr val="lt2"/>
                </a:solidFill>
              </a:rPr>
              <a:t> a Service </a:t>
            </a:r>
            <a:r>
              <a:rPr lang="it-IT" sz="2400" dirty="0">
                <a:solidFill>
                  <a:schemeClr val="lt2"/>
                </a:solidFill>
              </a:rPr>
              <a:t>ovvero </a:t>
            </a:r>
            <a:r>
              <a:rPr lang="it-IT" sz="2400" dirty="0" smtClean="0">
                <a:solidFill>
                  <a:schemeClr val="lt2"/>
                </a:solidFill>
              </a:rPr>
              <a:t>il </a:t>
            </a:r>
            <a:r>
              <a:rPr lang="it-IT" sz="2400" dirty="0" err="1" smtClean="0">
                <a:solidFill>
                  <a:schemeClr val="lt2"/>
                </a:solidFill>
              </a:rPr>
              <a:t>deployment</a:t>
            </a:r>
            <a:r>
              <a:rPr lang="it-IT" sz="2400" dirty="0" smtClean="0">
                <a:solidFill>
                  <a:schemeClr val="lt2"/>
                </a:solidFill>
              </a:rPr>
              <a:t> dell’applicazione !CHAOS (controllo remoto dei acceleratori) su </a:t>
            </a:r>
            <a:r>
              <a:rPr lang="it-IT" sz="2400" dirty="0" err="1" smtClean="0">
                <a:solidFill>
                  <a:schemeClr val="lt2"/>
                </a:solidFill>
              </a:rPr>
              <a:t>cloud</a:t>
            </a:r>
            <a:r>
              <a:rPr lang="it-IT" sz="2400" dirty="0" smtClean="0">
                <a:solidFill>
                  <a:schemeClr val="lt2"/>
                </a:solidFill>
              </a:rPr>
              <a:t>.</a:t>
            </a:r>
            <a:endParaRPr lang="it-IT" sz="2400" dirty="0">
              <a:solidFill>
                <a:schemeClr val="lt2"/>
              </a:solidFill>
            </a:endParaRPr>
          </a:p>
          <a:p>
            <a:pPr indent="-342900">
              <a:spcBef>
                <a:spcPts val="0"/>
              </a:spcBef>
              <a:buSzPct val="100000"/>
            </a:pPr>
            <a:r>
              <a:rPr lang="it-IT" sz="2400" b="1" dirty="0" smtClean="0">
                <a:solidFill>
                  <a:schemeClr val="lt2"/>
                </a:solidFill>
              </a:rPr>
              <a:t>Obbiettivi</a:t>
            </a:r>
            <a:endParaRPr lang="it-IT" sz="2400" b="1" dirty="0">
              <a:solidFill>
                <a:schemeClr val="lt2"/>
              </a:solidFill>
            </a:endParaRP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D</a:t>
            </a:r>
            <a:r>
              <a:rPr lang="it-IT" sz="2400" dirty="0" err="1" smtClean="0">
                <a:solidFill>
                  <a:schemeClr val="lt2"/>
                </a:solidFill>
              </a:rPr>
              <a:t>eploy</a:t>
            </a:r>
            <a:r>
              <a:rPr lang="it-IT" sz="2400" dirty="0" smtClean="0">
                <a:solidFill>
                  <a:schemeClr val="lt2"/>
                </a:solidFill>
              </a:rPr>
              <a:t>-are </a:t>
            </a:r>
            <a:r>
              <a:rPr lang="it-IT" sz="2400" dirty="0">
                <a:solidFill>
                  <a:schemeClr val="lt2"/>
                </a:solidFill>
              </a:rPr>
              <a:t>su </a:t>
            </a:r>
            <a:r>
              <a:rPr lang="it-IT" sz="2400" dirty="0" err="1">
                <a:solidFill>
                  <a:schemeClr val="lt2"/>
                </a:solidFill>
              </a:rPr>
              <a:t>Cloud</a:t>
            </a:r>
            <a:r>
              <a:rPr lang="it-IT" sz="2400" dirty="0">
                <a:solidFill>
                  <a:schemeClr val="lt2"/>
                </a:solidFill>
              </a:rPr>
              <a:t> </a:t>
            </a:r>
            <a:r>
              <a:rPr lang="it-IT" sz="2400" dirty="0" smtClean="0">
                <a:solidFill>
                  <a:schemeClr val="lt2"/>
                </a:solidFill>
              </a:rPr>
              <a:t>il software </a:t>
            </a:r>
            <a:r>
              <a:rPr lang="it-IT" sz="2400" dirty="0">
                <a:solidFill>
                  <a:schemeClr val="lt2"/>
                </a:solidFill>
              </a:rPr>
              <a:t>specifico (CDS </a:t>
            </a:r>
            <a:r>
              <a:rPr lang="it-IT" sz="2400" dirty="0" smtClean="0">
                <a:solidFill>
                  <a:schemeClr val="lt2"/>
                </a:solidFill>
              </a:rPr>
              <a:t>e MDS) e </a:t>
            </a:r>
            <a:r>
              <a:rPr lang="it-IT" sz="2400" dirty="0">
                <a:solidFill>
                  <a:schemeClr val="lt2"/>
                </a:solidFill>
              </a:rPr>
              <a:t>elementi generali (FS, cluster </a:t>
            </a:r>
            <a:r>
              <a:rPr lang="it-IT" sz="2400" dirty="0" err="1">
                <a:solidFill>
                  <a:schemeClr val="lt2"/>
                </a:solidFill>
              </a:rPr>
              <a:t>Mongo</a:t>
            </a:r>
            <a:r>
              <a:rPr lang="it-IT" sz="2400" dirty="0">
                <a:solidFill>
                  <a:schemeClr val="lt2"/>
                </a:solidFill>
              </a:rPr>
              <a:t> e </a:t>
            </a:r>
            <a:r>
              <a:rPr lang="it-IT" sz="2400" dirty="0" err="1">
                <a:solidFill>
                  <a:schemeClr val="lt2"/>
                </a:solidFill>
              </a:rPr>
              <a:t>Couchbase</a:t>
            </a:r>
            <a:r>
              <a:rPr lang="it-IT" sz="2400" dirty="0">
                <a:solidFill>
                  <a:schemeClr val="lt2"/>
                </a:solidFill>
              </a:rPr>
              <a:t>)</a:t>
            </a:r>
            <a:r>
              <a:rPr lang="it-IT" sz="2400" dirty="0" smtClean="0">
                <a:solidFill>
                  <a:schemeClr val="lt2"/>
                </a:solidFill>
              </a:rPr>
              <a:t>.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D</a:t>
            </a:r>
            <a:r>
              <a:rPr lang="it-IT" sz="2400" dirty="0" err="1" smtClean="0">
                <a:solidFill>
                  <a:schemeClr val="lt2"/>
                </a:solidFill>
              </a:rPr>
              <a:t>eploy</a:t>
            </a:r>
            <a:r>
              <a:rPr lang="it-IT" sz="2400" dirty="0" smtClean="0">
                <a:solidFill>
                  <a:schemeClr val="lt2"/>
                </a:solidFill>
              </a:rPr>
              <a:t>-abile </a:t>
            </a:r>
            <a:r>
              <a:rPr lang="it-IT" sz="2400" b="1" dirty="0">
                <a:solidFill>
                  <a:schemeClr val="lt2"/>
                </a:solidFill>
              </a:rPr>
              <a:t>on-demand e dimensionato a seconda di certi </a:t>
            </a:r>
            <a:r>
              <a:rPr lang="it-IT" sz="2400" b="1" dirty="0" smtClean="0">
                <a:solidFill>
                  <a:schemeClr val="lt2"/>
                </a:solidFill>
              </a:rPr>
              <a:t>parametri </a:t>
            </a:r>
            <a:r>
              <a:rPr lang="it-IT" sz="2400" dirty="0" smtClean="0">
                <a:solidFill>
                  <a:schemeClr val="lt2"/>
                </a:solidFill>
              </a:rPr>
              <a:t>scelti </a:t>
            </a:r>
            <a:r>
              <a:rPr lang="it-IT" sz="2400" dirty="0">
                <a:solidFill>
                  <a:schemeClr val="lt2"/>
                </a:solidFill>
              </a:rPr>
              <a:t>da un utente </a:t>
            </a:r>
            <a:r>
              <a:rPr lang="it-IT" sz="2400" dirty="0" smtClean="0">
                <a:solidFill>
                  <a:schemeClr val="lt2"/>
                </a:solidFill>
              </a:rPr>
              <a:t>(</a:t>
            </a:r>
            <a:r>
              <a:rPr lang="it-IT" sz="2400" b="1" dirty="0" err="1" smtClean="0">
                <a:solidFill>
                  <a:schemeClr val="lt2"/>
                </a:solidFill>
              </a:rPr>
              <a:t>Heat</a:t>
            </a:r>
            <a:r>
              <a:rPr lang="it-IT" sz="2400" dirty="0">
                <a:solidFill>
                  <a:schemeClr val="lt2"/>
                </a:solidFill>
              </a:rPr>
              <a:t>)</a:t>
            </a:r>
            <a:r>
              <a:rPr lang="it-IT" sz="2400" dirty="0" smtClean="0">
                <a:solidFill>
                  <a:schemeClr val="lt2"/>
                </a:solidFill>
              </a:rPr>
              <a:t>.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L</a:t>
            </a:r>
            <a:r>
              <a:rPr lang="it-IT" sz="2400" dirty="0" err="1" smtClean="0">
                <a:solidFill>
                  <a:schemeClr val="lt2"/>
                </a:solidFill>
              </a:rPr>
              <a:t>avoro</a:t>
            </a:r>
            <a:r>
              <a:rPr lang="it-IT" sz="2400" dirty="0" smtClean="0">
                <a:solidFill>
                  <a:schemeClr val="lt2"/>
                </a:solidFill>
              </a:rPr>
              <a:t> su </a:t>
            </a:r>
            <a:r>
              <a:rPr lang="it-IT" sz="2400" b="1" dirty="0">
                <a:solidFill>
                  <a:schemeClr val="lt2"/>
                </a:solidFill>
              </a:rPr>
              <a:t>ridondanza geografica </a:t>
            </a:r>
            <a:r>
              <a:rPr lang="it-IT" sz="2400" dirty="0">
                <a:solidFill>
                  <a:schemeClr val="lt2"/>
                </a:solidFill>
              </a:rPr>
              <a:t>dei servizi ed eventualmente su </a:t>
            </a:r>
            <a:r>
              <a:rPr lang="it-IT" sz="2400" dirty="0" err="1">
                <a:solidFill>
                  <a:schemeClr val="lt2"/>
                </a:solidFill>
              </a:rPr>
              <a:t>autoscaling</a:t>
            </a:r>
            <a:r>
              <a:rPr lang="it-IT" sz="2400" dirty="0">
                <a:solidFill>
                  <a:schemeClr val="lt2"/>
                </a:solidFill>
              </a:rPr>
              <a:t> dell'infrastruttura.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ha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465294"/>
            <a:ext cx="4686300" cy="3859306"/>
          </a:xfrm>
          <a:prstGeom prst="rect">
            <a:avLst/>
          </a:prstGeom>
        </p:spPr>
      </p:pic>
      <p:pic>
        <p:nvPicPr>
          <p:cNvPr id="3" name="Picture 2" descr="chaos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1" y="1092201"/>
            <a:ext cx="5524499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382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61 -0.08703 C -0.28455 -0.0368 -0.29532 0.01366 -0.225 -0.0074 C -0.15469 -0.02847 -0.00313 -0.12083 0.14861 -0.212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-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u="none" strike="noStrike" cap="none" baseline="0" dirty="0" err="1" smtClean="0">
                <a:solidFill>
                  <a:srgbClr val="006699"/>
                </a:solidFill>
                <a:sym typeface="Arial"/>
              </a:rPr>
              <a:t>Progetti</a:t>
            </a:r>
            <a:r>
              <a:rPr lang="en-US" sz="4000" b="0" u="none" strike="noStrike" cap="none" dirty="0" smtClean="0">
                <a:solidFill>
                  <a:srgbClr val="006699"/>
                </a:solidFill>
                <a:sym typeface="Arial"/>
              </a:rPr>
              <a:t> Cloud  @ CNAF</a:t>
            </a:r>
            <a:endParaRPr lang="en-US" sz="4000" b="0" u="none" strike="noStrike" cap="none" baseline="0" dirty="0">
              <a:solidFill>
                <a:srgbClr val="006699"/>
              </a:solidFill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5994400" cy="487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62500" lnSpcReduction="20000"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it-IT" sz="2400" b="1" dirty="0">
                <a:solidFill>
                  <a:schemeClr val="lt2"/>
                </a:solidFill>
              </a:rPr>
              <a:t>“Corporate” </a:t>
            </a:r>
            <a:r>
              <a:rPr lang="it-IT" sz="2400" b="1" dirty="0" err="1">
                <a:solidFill>
                  <a:schemeClr val="lt2"/>
                </a:solidFill>
              </a:rPr>
              <a:t>Cloud</a:t>
            </a:r>
            <a:r>
              <a:rPr lang="it-IT" sz="2400" b="1" dirty="0">
                <a:solidFill>
                  <a:schemeClr val="lt2"/>
                </a:solidFill>
              </a:rPr>
              <a:t> </a:t>
            </a:r>
            <a:r>
              <a:rPr lang="it-IT" sz="2400" dirty="0">
                <a:solidFill>
                  <a:schemeClr val="lt2"/>
                </a:solidFill>
              </a:rPr>
              <a:t>(AKA </a:t>
            </a:r>
            <a:r>
              <a:rPr lang="it-IT" sz="2400" dirty="0" err="1">
                <a:solidFill>
                  <a:schemeClr val="lt2"/>
                </a:solidFill>
              </a:rPr>
              <a:t>Cloud</a:t>
            </a:r>
            <a:r>
              <a:rPr lang="it-IT" sz="2400" dirty="0">
                <a:solidFill>
                  <a:schemeClr val="lt2"/>
                </a:solidFill>
              </a:rPr>
              <a:t> Multi-</a:t>
            </a:r>
            <a:r>
              <a:rPr lang="it-IT" sz="2400" dirty="0" smtClean="0">
                <a:solidFill>
                  <a:schemeClr val="lt2"/>
                </a:solidFill>
              </a:rPr>
              <a:t>Regione) (</a:t>
            </a:r>
            <a:r>
              <a:rPr lang="it-IT" sz="2400" dirty="0" smtClean="0">
                <a:solidFill>
                  <a:schemeClr val="lt2"/>
                </a:solidFill>
                <a:hlinkClick r:id="rId3"/>
              </a:rPr>
              <a:t>link</a:t>
            </a:r>
            <a:r>
              <a:rPr lang="it-IT" sz="2400" dirty="0" smtClean="0">
                <a:solidFill>
                  <a:schemeClr val="lt2"/>
                </a:solidFill>
              </a:rPr>
              <a:t>)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parte </a:t>
            </a:r>
            <a:r>
              <a:rPr lang="it-IT" sz="2400" dirty="0">
                <a:solidFill>
                  <a:schemeClr val="lt2"/>
                </a:solidFill>
              </a:rPr>
              <a:t>integrante dell'attività del </a:t>
            </a:r>
            <a:r>
              <a:rPr lang="it-IT" sz="2400" dirty="0" err="1">
                <a:solidFill>
                  <a:schemeClr val="lt2"/>
                </a:solidFill>
              </a:rPr>
              <a:t>C</a:t>
            </a:r>
            <a:r>
              <a:rPr lang="it-IT" sz="2400" dirty="0" err="1" smtClean="0">
                <a:solidFill>
                  <a:schemeClr val="lt2"/>
                </a:solidFill>
              </a:rPr>
              <a:t>loud</a:t>
            </a:r>
            <a:r>
              <a:rPr lang="it-IT" sz="2400" dirty="0" smtClean="0">
                <a:solidFill>
                  <a:schemeClr val="lt2"/>
                </a:solidFill>
              </a:rPr>
              <a:t>-WG </a:t>
            </a:r>
            <a:r>
              <a:rPr lang="it-IT" sz="2400" dirty="0">
                <a:solidFill>
                  <a:schemeClr val="lt2"/>
                </a:solidFill>
              </a:rPr>
              <a:t>della </a:t>
            </a:r>
            <a:r>
              <a:rPr lang="it-IT" sz="2400" dirty="0" smtClean="0">
                <a:solidFill>
                  <a:schemeClr val="lt2"/>
                </a:solidFill>
              </a:rPr>
              <a:t>CCR</a:t>
            </a:r>
            <a:endParaRPr lang="en-US" sz="2400" dirty="0" smtClean="0">
              <a:solidFill>
                <a:schemeClr val="lt2"/>
              </a:solidFill>
            </a:endParaRP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Documento </a:t>
            </a:r>
            <a:r>
              <a:rPr lang="it-IT" sz="2400" dirty="0">
                <a:solidFill>
                  <a:schemeClr val="lt2"/>
                </a:solidFill>
              </a:rPr>
              <a:t>tecnico per l’implementazione di una infrastruttura omogenea per l’hosting di servizi (</a:t>
            </a:r>
            <a:r>
              <a:rPr lang="it-IT" sz="2400" dirty="0" err="1">
                <a:solidFill>
                  <a:schemeClr val="lt2"/>
                </a:solidFill>
              </a:rPr>
              <a:t>IaaS</a:t>
            </a:r>
            <a:r>
              <a:rPr lang="it-IT" sz="2400" dirty="0">
                <a:solidFill>
                  <a:schemeClr val="lt2"/>
                </a:solidFill>
              </a:rPr>
              <a:t> e </a:t>
            </a:r>
            <a:r>
              <a:rPr lang="it-IT" sz="2400" dirty="0" err="1">
                <a:solidFill>
                  <a:schemeClr val="lt2"/>
                </a:solidFill>
              </a:rPr>
              <a:t>PaaS</a:t>
            </a:r>
            <a:r>
              <a:rPr lang="it-IT" sz="2400" dirty="0" smtClean="0">
                <a:solidFill>
                  <a:schemeClr val="lt2"/>
                </a:solidFill>
              </a:rPr>
              <a:t>)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Focus - </a:t>
            </a:r>
            <a:r>
              <a:rPr lang="en-US" sz="2400" b="1" dirty="0">
                <a:solidFill>
                  <a:schemeClr val="lt2"/>
                </a:solidFill>
              </a:rPr>
              <a:t>resource replication, distribution and high </a:t>
            </a:r>
            <a:r>
              <a:rPr lang="en-US" sz="2400" b="1" dirty="0" smtClean="0">
                <a:solidFill>
                  <a:schemeClr val="lt2"/>
                </a:solidFill>
              </a:rPr>
              <a:t>availability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chemeClr val="lt2"/>
                </a:solidFill>
              </a:rPr>
              <a:t>Cloud Management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Authentication/authorization (LDAP/AAI)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Distributed Object Storage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Instance &amp; Image management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Monitoring &amp; Syslog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Infrastructure Automation (Puppet/Foreman/</a:t>
            </a:r>
            <a:r>
              <a:rPr lang="en-US" sz="2400" dirty="0" err="1" smtClean="0">
                <a:solidFill>
                  <a:schemeClr val="lt2"/>
                </a:solidFill>
              </a:rPr>
              <a:t>Docker</a:t>
            </a:r>
            <a:r>
              <a:rPr lang="en-US" sz="2400" dirty="0" smtClean="0">
                <a:solidFill>
                  <a:schemeClr val="lt2"/>
                </a:solidFill>
              </a:rPr>
              <a:t>)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chemeClr val="lt2"/>
                </a:solidFill>
              </a:rPr>
              <a:t>Roadmap: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chemeClr val="lt2"/>
                </a:solidFill>
              </a:rPr>
              <a:t>June 2015 – </a:t>
            </a:r>
            <a:r>
              <a:rPr lang="en-US" sz="2400" dirty="0" smtClean="0">
                <a:solidFill>
                  <a:schemeClr val="lt2"/>
                </a:solidFill>
              </a:rPr>
              <a:t>first testers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b="1" dirty="0" smtClean="0">
                <a:solidFill>
                  <a:schemeClr val="lt2"/>
                </a:solidFill>
              </a:rPr>
              <a:t>Sept. </a:t>
            </a:r>
            <a:r>
              <a:rPr lang="en-US" sz="2400" b="1" dirty="0">
                <a:solidFill>
                  <a:schemeClr val="lt2"/>
                </a:solidFill>
              </a:rPr>
              <a:t>2015 - </a:t>
            </a:r>
            <a:r>
              <a:rPr lang="en-US" sz="2400" dirty="0">
                <a:solidFill>
                  <a:schemeClr val="lt2"/>
                </a:solidFill>
              </a:rPr>
              <a:t>working and functional prototype</a:t>
            </a:r>
            <a:endParaRPr lang="en-US" sz="2400" dirty="0" smtClean="0">
              <a:solidFill>
                <a:schemeClr val="lt2"/>
              </a:solidFill>
            </a:endParaRPr>
          </a:p>
          <a:p>
            <a:pPr lvl="3" indent="-342900">
              <a:spcBef>
                <a:spcPts val="0"/>
              </a:spcBef>
              <a:buSzPct val="100000"/>
            </a:pPr>
            <a:endParaRPr lang="it-IT" sz="2400" b="1" dirty="0">
              <a:solidFill>
                <a:schemeClr val="lt2"/>
              </a:solidFill>
            </a:endParaRP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>
                <a:solidFill>
                  <a:schemeClr val="lt2"/>
                </a:solidFill>
              </a:rPr>
              <a:t>Documento strategico sulle </a:t>
            </a:r>
            <a:r>
              <a:rPr lang="it-IT" sz="2400" dirty="0" err="1">
                <a:solidFill>
                  <a:schemeClr val="lt2"/>
                </a:solidFill>
              </a:rPr>
              <a:t>Cloud</a:t>
            </a:r>
            <a:r>
              <a:rPr lang="it-IT" sz="2400" dirty="0">
                <a:solidFill>
                  <a:schemeClr val="lt2"/>
                </a:solidFill>
              </a:rPr>
              <a:t> nell’INFN (</a:t>
            </a:r>
            <a:r>
              <a:rPr lang="it-IT" sz="2400" dirty="0">
                <a:solidFill>
                  <a:schemeClr val="lt2"/>
                </a:solidFill>
                <a:hlinkClick r:id="rId4"/>
              </a:rPr>
              <a:t>link</a:t>
            </a:r>
            <a:r>
              <a:rPr lang="it-IT" sz="2400" dirty="0">
                <a:solidFill>
                  <a:schemeClr val="lt2"/>
                </a:solidFill>
              </a:rPr>
              <a:t>)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it-IT" sz="2400" dirty="0">
                <a:solidFill>
                  <a:schemeClr val="lt2"/>
                </a:solidFill>
              </a:rPr>
              <a:t>Parte dagli use </a:t>
            </a:r>
            <a:r>
              <a:rPr lang="it-IT" sz="2400" dirty="0" err="1" smtClean="0">
                <a:solidFill>
                  <a:schemeClr val="lt2"/>
                </a:solidFill>
              </a:rPr>
              <a:t>cases</a:t>
            </a:r>
            <a:endParaRPr lang="it-IT" sz="2400" dirty="0" smtClean="0">
              <a:solidFill>
                <a:schemeClr val="lt2"/>
              </a:solidFill>
            </a:endParaRPr>
          </a:p>
          <a:p>
            <a:pPr lvl="4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Central &amp; Local Computing, </a:t>
            </a:r>
            <a:r>
              <a:rPr lang="it-IT" sz="2400" dirty="0" err="1" smtClean="0">
                <a:solidFill>
                  <a:schemeClr val="lt2"/>
                </a:solidFill>
              </a:rPr>
              <a:t>Scientific</a:t>
            </a:r>
            <a:r>
              <a:rPr lang="it-IT" sz="2400" dirty="0" smtClean="0">
                <a:solidFill>
                  <a:schemeClr val="lt2"/>
                </a:solidFill>
              </a:rPr>
              <a:t> Computing, </a:t>
            </a:r>
            <a:r>
              <a:rPr lang="it-IT" sz="2400" dirty="0" err="1" smtClean="0">
                <a:solidFill>
                  <a:schemeClr val="lt2"/>
                </a:solidFill>
              </a:rPr>
              <a:t>Support</a:t>
            </a:r>
            <a:r>
              <a:rPr lang="it-IT" sz="2400" dirty="0" smtClean="0">
                <a:solidFill>
                  <a:schemeClr val="lt2"/>
                </a:solidFill>
              </a:rPr>
              <a:t> to </a:t>
            </a:r>
            <a:r>
              <a:rPr lang="it-IT" sz="2400" dirty="0" err="1" smtClean="0">
                <a:solidFill>
                  <a:schemeClr val="lt2"/>
                </a:solidFill>
              </a:rPr>
              <a:t>analysis</a:t>
            </a:r>
            <a:endParaRPr lang="it-IT" sz="2400" dirty="0" smtClean="0">
              <a:solidFill>
                <a:schemeClr val="lt2"/>
              </a:solidFill>
            </a:endParaRPr>
          </a:p>
          <a:p>
            <a:pPr lvl="3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Compatibile </a:t>
            </a:r>
            <a:r>
              <a:rPr lang="it-IT" sz="2400" dirty="0">
                <a:solidFill>
                  <a:schemeClr val="lt2"/>
                </a:solidFill>
              </a:rPr>
              <a:t>con </a:t>
            </a:r>
            <a:r>
              <a:rPr lang="it-IT" sz="2400" dirty="0" err="1">
                <a:solidFill>
                  <a:schemeClr val="lt2"/>
                </a:solidFill>
              </a:rPr>
              <a:t>Cloud</a:t>
            </a:r>
            <a:r>
              <a:rPr lang="it-IT" sz="2400" dirty="0">
                <a:solidFill>
                  <a:schemeClr val="lt2"/>
                </a:solidFill>
              </a:rPr>
              <a:t> eterogenee e sistemi “esterni” (ad esempio </a:t>
            </a:r>
            <a:r>
              <a:rPr lang="it-IT" sz="2400" dirty="0" err="1">
                <a:solidFill>
                  <a:schemeClr val="lt2"/>
                </a:solidFill>
              </a:rPr>
              <a:t>Cloud</a:t>
            </a:r>
            <a:r>
              <a:rPr lang="it-IT" sz="2400" dirty="0">
                <a:solidFill>
                  <a:schemeClr val="lt2"/>
                </a:solidFill>
              </a:rPr>
              <a:t> congiunte con Università</a:t>
            </a:r>
            <a:r>
              <a:rPr lang="it-IT" sz="2400" dirty="0" smtClean="0">
                <a:solidFill>
                  <a:schemeClr val="lt2"/>
                </a:solidFill>
              </a:rPr>
              <a:t>)</a:t>
            </a:r>
            <a:endParaRPr lang="en-US" sz="2400" dirty="0" smtClean="0">
              <a:solidFill>
                <a:schemeClr val="lt2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cloud-m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54099"/>
            <a:ext cx="2489026" cy="2496649"/>
          </a:xfrm>
          <a:prstGeom prst="rect">
            <a:avLst/>
          </a:prstGeom>
        </p:spPr>
      </p:pic>
      <p:pic>
        <p:nvPicPr>
          <p:cNvPr id="5" name="Picture 4" descr="cloud-mr-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10" y="3766648"/>
            <a:ext cx="2394416" cy="24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8773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u="none" strike="noStrike" cap="none" baseline="0" dirty="0" err="1" smtClean="0">
                <a:solidFill>
                  <a:srgbClr val="006699"/>
                </a:solidFill>
                <a:sym typeface="Arial"/>
              </a:rPr>
              <a:t>Progetti</a:t>
            </a:r>
            <a:r>
              <a:rPr lang="en-US" sz="4000" b="0" u="none" strike="noStrike" cap="none" dirty="0" smtClean="0">
                <a:solidFill>
                  <a:srgbClr val="006699"/>
                </a:solidFill>
                <a:sym typeface="Arial"/>
              </a:rPr>
              <a:t> Cloud  @ CNAF</a:t>
            </a:r>
            <a:endParaRPr lang="en-US" sz="4000" b="0" u="none" strike="noStrike" cap="none" baseline="0" dirty="0">
              <a:solidFill>
                <a:srgbClr val="006699"/>
              </a:solidFill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7950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0000" lnSpcReduction="20000"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en-US" sz="2400" b="1" u="none" strike="noStrike" cap="none" baseline="0" dirty="0" smtClean="0">
                <a:solidFill>
                  <a:schemeClr val="lt2"/>
                </a:solidFill>
                <a:sym typeface="Arial"/>
              </a:rPr>
              <a:t>OCP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Studio, </a:t>
            </a:r>
            <a:r>
              <a:rPr lang="it-IT" sz="2400" dirty="0">
                <a:solidFill>
                  <a:schemeClr val="lt2"/>
                </a:solidFill>
              </a:rPr>
              <a:t>sviluppo e test di </a:t>
            </a:r>
            <a:r>
              <a:rPr lang="it-IT" sz="2400" dirty="0" smtClean="0">
                <a:solidFill>
                  <a:schemeClr val="lt2"/>
                </a:solidFill>
              </a:rPr>
              <a:t>soluzioni </a:t>
            </a:r>
            <a:r>
              <a:rPr lang="it-IT" sz="2400" dirty="0" err="1" smtClean="0">
                <a:solidFill>
                  <a:schemeClr val="lt2"/>
                </a:solidFill>
              </a:rPr>
              <a:t>tenologiche</a:t>
            </a:r>
            <a:r>
              <a:rPr lang="it-IT" sz="2400" dirty="0" smtClean="0">
                <a:solidFill>
                  <a:schemeClr val="lt2"/>
                </a:solidFill>
              </a:rPr>
              <a:t> </a:t>
            </a:r>
            <a:r>
              <a:rPr lang="it-IT" sz="2400" dirty="0">
                <a:solidFill>
                  <a:schemeClr val="lt2"/>
                </a:solidFill>
              </a:rPr>
              <a:t>open source per </a:t>
            </a:r>
            <a:r>
              <a:rPr lang="it-IT" sz="2400" dirty="0" err="1">
                <a:solidFill>
                  <a:schemeClr val="lt2"/>
                </a:solidFill>
              </a:rPr>
              <a:t>Cloud</a:t>
            </a:r>
            <a:r>
              <a:rPr lang="it-IT" sz="2400" dirty="0">
                <a:solidFill>
                  <a:schemeClr val="lt2"/>
                </a:solidFill>
              </a:rPr>
              <a:t> per le PA</a:t>
            </a:r>
            <a:endParaRPr lang="en-US" sz="2400" u="none" strike="noStrike" cap="none" baseline="0" dirty="0" smtClean="0">
              <a:solidFill>
                <a:schemeClr val="lt2"/>
              </a:solidFill>
              <a:sym typeface="Arial"/>
            </a:endParaRP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 err="1" smtClean="0">
                <a:solidFill>
                  <a:schemeClr val="lt2"/>
                </a:solidFill>
              </a:rPr>
              <a:t>Oltre</a:t>
            </a:r>
            <a:r>
              <a:rPr lang="en-US" sz="2400" dirty="0" smtClean="0">
                <a:solidFill>
                  <a:schemeClr val="lt2"/>
                </a:solidFill>
              </a:rPr>
              <a:t> a </a:t>
            </a:r>
            <a:r>
              <a:rPr lang="en-US" sz="2400" dirty="0" err="1" smtClean="0">
                <a:solidFill>
                  <a:schemeClr val="lt2"/>
                </a:solidFill>
              </a:rPr>
              <a:t>testare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i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componenti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sviluppati</a:t>
            </a:r>
            <a:r>
              <a:rPr lang="en-US" sz="2400" dirty="0" smtClean="0">
                <a:solidFill>
                  <a:schemeClr val="lt2"/>
                </a:solidFill>
              </a:rPr>
              <a:t> in OCP di </a:t>
            </a:r>
            <a:r>
              <a:rPr lang="en-US" sz="2400" dirty="0" err="1" smtClean="0">
                <a:solidFill>
                  <a:schemeClr val="lt2"/>
                </a:solidFill>
              </a:rPr>
              <a:t>particolare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interesse</a:t>
            </a:r>
            <a:r>
              <a:rPr lang="en-US" sz="2400" dirty="0" smtClean="0">
                <a:solidFill>
                  <a:schemeClr val="lt2"/>
                </a:solidFill>
              </a:rPr>
              <a:t>:</a:t>
            </a:r>
          </a:p>
          <a:p>
            <a:pPr lvl="2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lt2"/>
                </a:solidFill>
              </a:rPr>
              <a:t>Procedure </a:t>
            </a:r>
            <a:r>
              <a:rPr lang="en-US" sz="2400" dirty="0" err="1" smtClean="0">
                <a:solidFill>
                  <a:schemeClr val="lt2"/>
                </a:solidFill>
              </a:rPr>
              <a:t>d’installazione</a:t>
            </a:r>
            <a:r>
              <a:rPr lang="en-US" sz="2400" dirty="0" smtClean="0">
                <a:solidFill>
                  <a:schemeClr val="lt2"/>
                </a:solidFill>
              </a:rPr>
              <a:t> &amp; </a:t>
            </a:r>
            <a:r>
              <a:rPr lang="en-US" sz="2400" dirty="0" err="1" smtClean="0">
                <a:solidFill>
                  <a:schemeClr val="lt2"/>
                </a:solidFill>
              </a:rPr>
              <a:t>configurazione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automatica</a:t>
            </a:r>
            <a:r>
              <a:rPr lang="en-US" sz="2400" dirty="0" smtClean="0">
                <a:solidFill>
                  <a:schemeClr val="lt2"/>
                </a:solidFill>
              </a:rPr>
              <a:t> – Puppet/Foreman</a:t>
            </a:r>
          </a:p>
          <a:p>
            <a:pPr lvl="2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lt2"/>
                </a:solidFill>
              </a:rPr>
              <a:t>Test </a:t>
            </a:r>
            <a:r>
              <a:rPr lang="en-US" sz="2400" dirty="0" err="1" smtClean="0">
                <a:solidFill>
                  <a:schemeClr val="lt2"/>
                </a:solidFill>
              </a:rPr>
              <a:t>configurazione</a:t>
            </a:r>
            <a:r>
              <a:rPr lang="en-US" sz="2400" dirty="0" smtClean="0">
                <a:solidFill>
                  <a:schemeClr val="lt2"/>
                </a:solidFill>
              </a:rPr>
              <a:t> CEPH</a:t>
            </a:r>
          </a:p>
          <a:p>
            <a:pPr lvl="2" indent="-342900">
              <a:spcBef>
                <a:spcPts val="0"/>
              </a:spcBef>
              <a:buSzPct val="100000"/>
              <a:buFont typeface="Arial"/>
              <a:buChar char="•"/>
            </a:pPr>
            <a:endParaRPr lang="en-US" sz="2400" dirty="0">
              <a:solidFill>
                <a:schemeClr val="lt2"/>
              </a:solidFill>
            </a:endParaRPr>
          </a:p>
          <a:p>
            <a:pPr marL="342900"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lt2"/>
                </a:solidFill>
              </a:rPr>
              <a:t>INDIGO </a:t>
            </a:r>
            <a:r>
              <a:rPr lang="en-US" sz="2400" dirty="0">
                <a:solidFill>
                  <a:schemeClr val="lt2"/>
                </a:solidFill>
              </a:rPr>
              <a:t>- </a:t>
            </a:r>
            <a:r>
              <a:rPr lang="en-US" sz="2400" dirty="0" err="1">
                <a:solidFill>
                  <a:schemeClr val="lt2"/>
                </a:solidFill>
              </a:rPr>
              <a:t>Presentazione</a:t>
            </a:r>
            <a:r>
              <a:rPr lang="en-US" sz="2400" dirty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Davide</a:t>
            </a:r>
            <a:endParaRPr lang="en-US" sz="2400" dirty="0">
              <a:solidFill>
                <a:schemeClr val="lt2"/>
              </a:solidFill>
            </a:endParaRP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Develop a </a:t>
            </a:r>
            <a:r>
              <a:rPr lang="en-US" sz="2400" b="1" dirty="0">
                <a:solidFill>
                  <a:schemeClr val="lt2"/>
                </a:solidFill>
              </a:rPr>
              <a:t>data/</a:t>
            </a:r>
            <a:r>
              <a:rPr lang="en-US" sz="2400" b="1" dirty="0" smtClean="0">
                <a:solidFill>
                  <a:schemeClr val="lt2"/>
                </a:solidFill>
              </a:rPr>
              <a:t>computing platform </a:t>
            </a:r>
            <a:r>
              <a:rPr lang="en-US" sz="2400" dirty="0" smtClean="0">
                <a:solidFill>
                  <a:schemeClr val="lt2"/>
                </a:solidFill>
              </a:rPr>
              <a:t>targeted at scientific communities, deployable on </a:t>
            </a:r>
            <a:r>
              <a:rPr lang="en-US" sz="2400" dirty="0">
                <a:solidFill>
                  <a:schemeClr val="lt2"/>
                </a:solidFill>
              </a:rPr>
              <a:t>multiple hardware, </a:t>
            </a:r>
            <a:r>
              <a:rPr lang="en-US" sz="2400" dirty="0" smtClean="0">
                <a:solidFill>
                  <a:schemeClr val="lt2"/>
                </a:solidFill>
              </a:rPr>
              <a:t>and provisioned over hybrid (</a:t>
            </a:r>
            <a:r>
              <a:rPr lang="en-US" sz="2400" dirty="0">
                <a:solidFill>
                  <a:schemeClr val="lt2"/>
                </a:solidFill>
              </a:rPr>
              <a:t>private </a:t>
            </a:r>
            <a:r>
              <a:rPr lang="en-US" sz="2400" dirty="0" smtClean="0">
                <a:solidFill>
                  <a:schemeClr val="lt2"/>
                </a:solidFill>
              </a:rPr>
              <a:t>or public</a:t>
            </a:r>
            <a:r>
              <a:rPr lang="en-US" sz="2400" dirty="0">
                <a:solidFill>
                  <a:schemeClr val="lt2"/>
                </a:solidFill>
              </a:rPr>
              <a:t>) e</a:t>
            </a:r>
            <a:r>
              <a:rPr lang="en-US" sz="2400" dirty="0" smtClean="0">
                <a:solidFill>
                  <a:schemeClr val="lt2"/>
                </a:solidFill>
              </a:rPr>
              <a:t>-infrastructures 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Providing the interface between e-Infrastructures and Platforms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Provide high-level access to the platform services in the form of science gateways and access libraries</a:t>
            </a:r>
            <a:endParaRPr lang="en-US" sz="2400" dirty="0">
              <a:solidFill>
                <a:schemeClr val="lt2"/>
              </a:solidFill>
            </a:endParaRPr>
          </a:p>
          <a:p>
            <a:pPr marL="800100" lvl="2" indent="0">
              <a:spcBef>
                <a:spcPts val="0"/>
              </a:spcBef>
              <a:buSzPct val="100000"/>
              <a:buNone/>
            </a:pPr>
            <a:endParaRPr lang="en-US" sz="2400" dirty="0" smtClean="0">
              <a:solidFill>
                <a:schemeClr val="lt2"/>
              </a:solidFill>
            </a:endParaRPr>
          </a:p>
          <a:p>
            <a:pPr indent="-342900">
              <a:spcBef>
                <a:spcPts val="0"/>
              </a:spcBef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Prospettive</a:t>
            </a:r>
            <a:r>
              <a:rPr lang="en-US" sz="2400" dirty="0" smtClean="0">
                <a:solidFill>
                  <a:schemeClr val="lt2"/>
                </a:solidFill>
              </a:rPr>
              <a:t> Future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</a:rPr>
              <a:t>Container provisioning &amp; orchestration (</a:t>
            </a:r>
            <a:r>
              <a:rPr lang="en-US" sz="2400" dirty="0" err="1">
                <a:solidFill>
                  <a:schemeClr val="lt2"/>
                </a:solidFill>
              </a:rPr>
              <a:t>presentaz</a:t>
            </a:r>
            <a:r>
              <a:rPr lang="en-US" sz="2400" dirty="0">
                <a:solidFill>
                  <a:schemeClr val="lt2"/>
                </a:solidFill>
              </a:rPr>
              <a:t> Andrea per </a:t>
            </a:r>
            <a:r>
              <a:rPr lang="en-US" sz="2400" dirty="0" err="1">
                <a:solidFill>
                  <a:schemeClr val="lt2"/>
                </a:solidFill>
              </a:rPr>
              <a:t>detagli</a:t>
            </a:r>
            <a:r>
              <a:rPr lang="en-US" sz="2400" dirty="0">
                <a:solidFill>
                  <a:schemeClr val="lt2"/>
                </a:solidFill>
              </a:rPr>
              <a:t>)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</a:rPr>
              <a:t>DOCKER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</a:rPr>
              <a:t>OS </a:t>
            </a:r>
            <a:r>
              <a:rPr lang="en-US" sz="2400" dirty="0" err="1">
                <a:solidFill>
                  <a:schemeClr val="lt2"/>
                </a:solidFill>
              </a:rPr>
              <a:t>minimale</a:t>
            </a:r>
            <a:r>
              <a:rPr lang="en-US" sz="2400" dirty="0">
                <a:solidFill>
                  <a:schemeClr val="lt2"/>
                </a:solidFill>
              </a:rPr>
              <a:t> </a:t>
            </a:r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  <a:p>
            <a:pPr indent="-342900">
              <a:spcBef>
                <a:spcPts val="0"/>
              </a:spcBef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5723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4000" b="0" i="0" u="none" strike="noStrike" cap="none" baseline="0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40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4000" b="1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Juno</a:t>
            </a:r>
            <a:endParaRPr lang="en-US" sz="4000" b="1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550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OpenStack</a:t>
            </a:r>
            <a:r>
              <a:rPr lang="en-US" sz="24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Juno –</a:t>
            </a:r>
            <a:r>
              <a:rPr lang="en-US" sz="2400" b="1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 &amp; SSL</a:t>
            </a:r>
            <a:endParaRPr lang="en-US" sz="2400" b="1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2 x 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Controller 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Node </a:t>
            </a:r>
            <a:r>
              <a:rPr lang="en-US" sz="2400" dirty="0">
                <a:solidFill>
                  <a:schemeClr val="lt2"/>
                </a:solidFill>
              </a:rPr>
              <a:t>– </a:t>
            </a:r>
            <a:r>
              <a:rPr lang="it-IT" sz="2400" dirty="0">
                <a:solidFill>
                  <a:schemeClr val="lt2"/>
                </a:solidFill>
              </a:rPr>
              <a:t>HA </a:t>
            </a:r>
            <a:r>
              <a:rPr lang="it-IT" sz="2400" dirty="0" err="1">
                <a:solidFill>
                  <a:schemeClr val="lt2"/>
                </a:solidFill>
              </a:rPr>
              <a:t>active</a:t>
            </a:r>
            <a:r>
              <a:rPr lang="it-IT" sz="2400" dirty="0">
                <a:solidFill>
                  <a:schemeClr val="lt2"/>
                </a:solidFill>
              </a:rPr>
              <a:t>/</a:t>
            </a:r>
            <a:r>
              <a:rPr lang="it-IT" sz="2400" dirty="0" err="1">
                <a:solidFill>
                  <a:schemeClr val="lt2"/>
                </a:solidFill>
              </a:rPr>
              <a:t>active</a:t>
            </a:r>
            <a:r>
              <a:rPr lang="it-IT" sz="2400" dirty="0">
                <a:solidFill>
                  <a:schemeClr val="lt2"/>
                </a:solidFill>
              </a:rPr>
              <a:t> per tutti i servizi </a:t>
            </a:r>
          </a:p>
          <a:p>
            <a:pPr lvl="1" indent="-342900">
              <a:buSzPct val="100000"/>
            </a:pPr>
            <a:r>
              <a:rPr lang="en-US" sz="200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Keystone, Heat, Horizon, Ceilometer, Neutron </a:t>
            </a:r>
            <a:r>
              <a:rPr lang="en-US" sz="2000" dirty="0" smtClean="0">
                <a:solidFill>
                  <a:schemeClr val="lt2"/>
                </a:solidFill>
              </a:rPr>
              <a:t>server, </a:t>
            </a:r>
            <a:r>
              <a:rPr lang="en-US" sz="2000" b="1" dirty="0" smtClean="0">
                <a:solidFill>
                  <a:schemeClr val="lt2"/>
                </a:solidFill>
              </a:rPr>
              <a:t>Trove</a:t>
            </a:r>
            <a:endParaRPr lang="en-US" sz="2000" b="1" i="0" u="none" strike="noStrike" cap="none" baseline="0" dirty="0" smtClean="0">
              <a:solidFill>
                <a:schemeClr val="lt2"/>
              </a:solidFill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1" dirty="0" err="1" smtClean="0">
                <a:solidFill>
                  <a:schemeClr val="lt2"/>
                </a:solidFill>
              </a:rPr>
              <a:t>HAProxy</a:t>
            </a:r>
            <a:r>
              <a:rPr lang="en-US" sz="2000" b="1" dirty="0" smtClean="0">
                <a:solidFill>
                  <a:schemeClr val="lt2"/>
                </a:solidFill>
              </a:rPr>
              <a:t> &amp; </a:t>
            </a:r>
            <a:r>
              <a:rPr lang="en-US" sz="2000" b="1" dirty="0" err="1" smtClean="0">
                <a:solidFill>
                  <a:schemeClr val="lt2"/>
                </a:solidFill>
              </a:rPr>
              <a:t>Keepalived</a:t>
            </a:r>
            <a:r>
              <a:rPr lang="en-US" sz="2000" b="1" dirty="0" smtClean="0">
                <a:solidFill>
                  <a:schemeClr val="lt2"/>
                </a:solidFill>
              </a:rPr>
              <a:t> x API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Glance &amp; Cinder </a:t>
            </a:r>
          </a:p>
          <a:p>
            <a:pPr lvl="1" indent="-285750">
              <a:spcBef>
                <a:spcPts val="400"/>
              </a:spcBef>
              <a:buSzPct val="100000"/>
            </a:pPr>
            <a:r>
              <a:rPr lang="es-ES_tradnl" sz="2100" dirty="0" smtClean="0">
                <a:solidFill>
                  <a:schemeClr val="lt2"/>
                </a:solidFill>
              </a:rPr>
              <a:t>2 </a:t>
            </a:r>
            <a:r>
              <a:rPr lang="es-ES_tradnl" sz="2100" dirty="0">
                <a:solidFill>
                  <a:schemeClr val="lt2"/>
                </a:solidFill>
              </a:rPr>
              <a:t>x 8 </a:t>
            </a:r>
            <a:r>
              <a:rPr lang="es-ES_tradnl" sz="2100" dirty="0" err="1">
                <a:solidFill>
                  <a:schemeClr val="lt2"/>
                </a:solidFill>
              </a:rPr>
              <a:t>core</a:t>
            </a:r>
            <a:r>
              <a:rPr lang="es-ES_tradnl" sz="2100" dirty="0">
                <a:solidFill>
                  <a:schemeClr val="lt2"/>
                </a:solidFill>
              </a:rPr>
              <a:t> AMD </a:t>
            </a:r>
            <a:r>
              <a:rPr lang="es-ES_tradnl" sz="2100" dirty="0" err="1">
                <a:solidFill>
                  <a:schemeClr val="lt2"/>
                </a:solidFill>
              </a:rPr>
              <a:t>Opteron</a:t>
            </a:r>
            <a:r>
              <a:rPr lang="es-ES_tradnl" sz="2100" dirty="0">
                <a:solidFill>
                  <a:schemeClr val="lt2"/>
                </a:solidFill>
              </a:rPr>
              <a:t> 6320 @ 2.8GHz con 64 GB RAM</a:t>
            </a:r>
          </a:p>
          <a:p>
            <a:pPr indent="-285750">
              <a:spcBef>
                <a:spcPts val="40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2 x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Network </a:t>
            </a:r>
            <a:r>
              <a:rPr lang="en-US" sz="2400" dirty="0" smtClean="0">
                <a:solidFill>
                  <a:schemeClr val="lt2"/>
                </a:solidFill>
              </a:rPr>
              <a:t>Node </a:t>
            </a:r>
            <a:r>
              <a:rPr lang="en-US" sz="2400" dirty="0">
                <a:solidFill>
                  <a:schemeClr val="lt2"/>
                </a:solidFill>
              </a:rPr>
              <a:t>– HA active/active </a:t>
            </a:r>
            <a:r>
              <a:rPr lang="en-US" sz="2400" dirty="0" err="1">
                <a:solidFill>
                  <a:schemeClr val="lt2"/>
                </a:solidFill>
              </a:rPr>
              <a:t>parziale</a:t>
            </a:r>
            <a:r>
              <a:rPr lang="en-US" sz="2400" dirty="0">
                <a:solidFill>
                  <a:schemeClr val="lt2"/>
                </a:solidFill>
              </a:rPr>
              <a:t> (DHCP agent in active/active, L3 agent in hot </a:t>
            </a:r>
            <a:r>
              <a:rPr lang="en-US" sz="2400" dirty="0" smtClean="0">
                <a:solidFill>
                  <a:schemeClr val="lt2"/>
                </a:solidFill>
              </a:rPr>
              <a:t>standby)</a:t>
            </a:r>
            <a:endParaRPr lang="en-US" sz="2400" dirty="0">
              <a:solidFill>
                <a:schemeClr val="lt2"/>
              </a:solidFill>
            </a:endParaRPr>
          </a:p>
          <a:p>
            <a:pPr lvl="1" indent="-285750">
              <a:spcBef>
                <a:spcPts val="400"/>
              </a:spcBef>
              <a:buSzPct val="100000"/>
            </a:pP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utilizza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smtClean="0">
                <a:solidFill>
                  <a:schemeClr val="lt2"/>
                </a:solidFill>
              </a:rPr>
              <a:t>50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VLAN (3571-3600)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1" dirty="0" err="1" smtClean="0">
                <a:solidFill>
                  <a:schemeClr val="lt2"/>
                </a:solidFill>
              </a:rPr>
              <a:t>LinuxBridge</a:t>
            </a:r>
            <a:r>
              <a:rPr lang="en-US" sz="2000" dirty="0" smtClean="0">
                <a:solidFill>
                  <a:schemeClr val="lt2"/>
                </a:solidFill>
              </a:rPr>
              <a:t> con VLAN</a:t>
            </a:r>
          </a:p>
          <a:p>
            <a:pPr lvl="1" indent="-285750">
              <a:spcBef>
                <a:spcPts val="400"/>
              </a:spcBef>
              <a:buSzPct val="100000"/>
            </a:pPr>
            <a:r>
              <a:rPr lang="it-IT" sz="2100" dirty="0" smtClean="0">
                <a:solidFill>
                  <a:schemeClr val="lt2"/>
                </a:solidFill>
              </a:rPr>
              <a:t>2x6 </a:t>
            </a:r>
            <a:r>
              <a:rPr lang="it-IT" sz="2100" dirty="0">
                <a:solidFill>
                  <a:schemeClr val="lt2"/>
                </a:solidFill>
              </a:rPr>
              <a:t>HT </a:t>
            </a:r>
            <a:r>
              <a:rPr lang="it-IT" sz="2100" dirty="0" smtClean="0">
                <a:solidFill>
                  <a:schemeClr val="lt2"/>
                </a:solidFill>
              </a:rPr>
              <a:t>(24) </a:t>
            </a:r>
            <a:r>
              <a:rPr lang="it-IT" sz="2100" dirty="0">
                <a:solidFill>
                  <a:schemeClr val="lt2"/>
                </a:solidFill>
              </a:rPr>
              <a:t>Intel(</a:t>
            </a:r>
            <a:r>
              <a:rPr lang="it-IT" sz="2100" dirty="0" err="1">
                <a:solidFill>
                  <a:schemeClr val="lt2"/>
                </a:solidFill>
              </a:rPr>
              <a:t>R</a:t>
            </a:r>
            <a:r>
              <a:rPr lang="it-IT" sz="2100" dirty="0">
                <a:solidFill>
                  <a:schemeClr val="lt2"/>
                </a:solidFill>
              </a:rPr>
              <a:t>) </a:t>
            </a:r>
            <a:r>
              <a:rPr lang="it-IT" sz="2100" dirty="0" err="1">
                <a:solidFill>
                  <a:schemeClr val="lt2"/>
                </a:solidFill>
              </a:rPr>
              <a:t>Xeon</a:t>
            </a:r>
            <a:r>
              <a:rPr lang="it-IT" sz="2100" dirty="0">
                <a:solidFill>
                  <a:schemeClr val="lt2"/>
                </a:solidFill>
              </a:rPr>
              <a:t>(</a:t>
            </a:r>
            <a:r>
              <a:rPr lang="it-IT" sz="2100" dirty="0" err="1">
                <a:solidFill>
                  <a:schemeClr val="lt2"/>
                </a:solidFill>
              </a:rPr>
              <a:t>R</a:t>
            </a:r>
            <a:r>
              <a:rPr lang="it-IT" sz="2100" dirty="0">
                <a:solidFill>
                  <a:schemeClr val="lt2"/>
                </a:solidFill>
              </a:rPr>
              <a:t>) CPU E5-2450 0 @ 2.10GHz, 64 GB di RAM</a:t>
            </a:r>
          </a:p>
          <a:p>
            <a:pPr indent="-285750">
              <a:spcBef>
                <a:spcPts val="40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</a:rPr>
              <a:t>4</a:t>
            </a:r>
            <a:r>
              <a:rPr lang="en-US" sz="2400" dirty="0" smtClean="0">
                <a:solidFill>
                  <a:schemeClr val="lt2"/>
                </a:solidFill>
              </a:rPr>
              <a:t> x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Compute 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Node =&gt; + 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 Compute-Node Havana = </a:t>
            </a:r>
            <a:r>
              <a:rPr lang="en-US" sz="2400" b="1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128 CPU + ~500GB RAM</a:t>
            </a:r>
            <a:endParaRPr lang="en-US" sz="2400" b="1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Nova per </a:t>
            </a:r>
            <a:r>
              <a:rPr lang="en-US" sz="200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KVM/QEMU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LinuxBridge</a:t>
            </a:r>
            <a:r>
              <a:rPr lang="en-US" sz="200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agent</a:t>
            </a:r>
            <a:endParaRPr lang="en-US" sz="200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285750">
              <a:spcBef>
                <a:spcPts val="400"/>
              </a:spcBef>
              <a:buSzPct val="100000"/>
            </a:pPr>
            <a:r>
              <a:rPr lang="es-ES_tradnl" sz="2400" dirty="0">
                <a:solidFill>
                  <a:schemeClr val="lt2"/>
                </a:solidFill>
              </a:rPr>
              <a:t>2 x 8 </a:t>
            </a:r>
            <a:r>
              <a:rPr lang="es-ES_tradnl" sz="2400" dirty="0" err="1">
                <a:solidFill>
                  <a:schemeClr val="lt2"/>
                </a:solidFill>
              </a:rPr>
              <a:t>core</a:t>
            </a:r>
            <a:r>
              <a:rPr lang="es-ES_tradnl" sz="2400" dirty="0">
                <a:solidFill>
                  <a:schemeClr val="lt2"/>
                </a:solidFill>
              </a:rPr>
              <a:t> </a:t>
            </a:r>
            <a:r>
              <a:rPr lang="es-ES_tradnl" sz="2400" dirty="0" smtClean="0">
                <a:solidFill>
                  <a:schemeClr val="lt2"/>
                </a:solidFill>
              </a:rPr>
              <a:t>AMD </a:t>
            </a:r>
            <a:r>
              <a:rPr lang="es-ES_tradnl" sz="2400" dirty="0" err="1">
                <a:solidFill>
                  <a:schemeClr val="lt2"/>
                </a:solidFill>
              </a:rPr>
              <a:t>Opteron</a:t>
            </a:r>
            <a:r>
              <a:rPr lang="es-ES_tradnl" sz="2400" dirty="0">
                <a:solidFill>
                  <a:schemeClr val="lt2"/>
                </a:solidFill>
              </a:rPr>
              <a:t> 6320 @ 2.8GHz con 64 GB RAM</a:t>
            </a:r>
            <a:endParaRPr lang="en-US" sz="2400" dirty="0">
              <a:solidFill>
                <a:schemeClr val="lt2"/>
              </a:solidFill>
            </a:endParaRP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</a:rPr>
              <a:t>Storage </a:t>
            </a:r>
            <a:r>
              <a:rPr lang="en-US" sz="2400" dirty="0" err="1">
                <a:solidFill>
                  <a:schemeClr val="lt2"/>
                </a:solidFill>
              </a:rPr>
              <a:t>condiviso</a:t>
            </a:r>
            <a:r>
              <a:rPr lang="en-US" sz="2400" dirty="0">
                <a:solidFill>
                  <a:schemeClr val="lt2"/>
                </a:solidFill>
              </a:rPr>
              <a:t> (</a:t>
            </a:r>
            <a:r>
              <a:rPr lang="en-US" sz="2400" dirty="0" err="1">
                <a:solidFill>
                  <a:schemeClr val="lt2"/>
                </a:solidFill>
              </a:rPr>
              <a:t>PowerVault</a:t>
            </a:r>
            <a:r>
              <a:rPr lang="en-US" sz="2400" dirty="0">
                <a:solidFill>
                  <a:schemeClr val="lt2"/>
                </a:solidFill>
              </a:rPr>
              <a:t> + 2 server GPFS)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16TB </a:t>
            </a:r>
            <a:r>
              <a:rPr lang="en-US" sz="20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GPFS 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backend di 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Nova (instances), Glance (images), Cinder (volumes)</a:t>
            </a:r>
            <a:endParaRPr lang="en-US" sz="2000" b="1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 Web Proxy per la 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lang="en-US" sz="2400" dirty="0">
              <a:solidFill>
                <a:schemeClr val="lt2"/>
              </a:solidFill>
            </a:endParaRPr>
          </a:p>
          <a:p>
            <a:pPr lvl="1" indent="-342900"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https://www.cnaf.infn.it/dashboard</a:t>
            </a:r>
            <a:endParaRPr lang="en-US" sz="2400" b="0" i="0" u="none" strike="noStrike" cap="none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buSzPct val="100000"/>
            </a:pPr>
            <a:r>
              <a:rPr lang="en-US" sz="2400" b="1" baseline="0" dirty="0" smtClean="0">
                <a:solidFill>
                  <a:schemeClr val="lt2"/>
                </a:solidFill>
              </a:rPr>
              <a:t>Cluster MySQL </a:t>
            </a:r>
            <a:r>
              <a:rPr lang="en-US" sz="2400" b="1" dirty="0" err="1" smtClean="0">
                <a:solidFill>
                  <a:schemeClr val="lt2"/>
                </a:solidFill>
              </a:rPr>
              <a:t>P</a:t>
            </a:r>
            <a:r>
              <a:rPr lang="en-US" sz="2400" b="1" baseline="0" dirty="0" err="1" smtClean="0">
                <a:solidFill>
                  <a:schemeClr val="lt2"/>
                </a:solidFill>
              </a:rPr>
              <a:t>ercona</a:t>
            </a:r>
            <a:r>
              <a:rPr lang="en-US" sz="2400" b="1" baseline="0" dirty="0" smtClean="0">
                <a:solidFill>
                  <a:schemeClr val="lt2"/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lt2"/>
                </a:solidFill>
              </a:rPr>
              <a:t>XtraDB</a:t>
            </a:r>
            <a:endParaRPr lang="en-US" sz="2400" b="1" baseline="0" dirty="0" smtClean="0">
              <a:solidFill>
                <a:schemeClr val="lt2"/>
              </a:solidFill>
            </a:endParaRPr>
          </a:p>
          <a:p>
            <a:pPr lvl="1" indent="-342900">
              <a:buSzPct val="100000"/>
            </a:pP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 x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MySQl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servers,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RabbitMQ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MongoDB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&amp; Zookeeper (per Ceilometer)</a:t>
            </a:r>
          </a:p>
          <a:p>
            <a:pPr lvl="2" indent="-342900">
              <a:buSzPct val="100000"/>
            </a:pPr>
            <a:r>
              <a:rPr lang="es-ES_tradnl" sz="2400" dirty="0">
                <a:solidFill>
                  <a:schemeClr val="lt2"/>
                </a:solidFill>
              </a:rPr>
              <a:t>2 x 8 </a:t>
            </a:r>
            <a:r>
              <a:rPr lang="es-ES_tradnl" sz="2400" dirty="0" err="1">
                <a:solidFill>
                  <a:schemeClr val="lt2"/>
                </a:solidFill>
              </a:rPr>
              <a:t>core</a:t>
            </a:r>
            <a:r>
              <a:rPr lang="es-ES_tradnl" sz="2400" dirty="0">
                <a:solidFill>
                  <a:schemeClr val="lt2"/>
                </a:solidFill>
              </a:rPr>
              <a:t> AMD </a:t>
            </a:r>
            <a:r>
              <a:rPr lang="es-ES_tradnl" sz="2400" dirty="0" err="1">
                <a:solidFill>
                  <a:schemeClr val="lt2"/>
                </a:solidFill>
              </a:rPr>
              <a:t>Opteron</a:t>
            </a:r>
            <a:r>
              <a:rPr lang="es-ES_tradnl" sz="2400" dirty="0">
                <a:solidFill>
                  <a:schemeClr val="lt2"/>
                </a:solidFill>
              </a:rPr>
              <a:t> 6320 @ 2.8GHz con 64 GB </a:t>
            </a:r>
            <a:r>
              <a:rPr lang="es-ES_tradnl" sz="2400" dirty="0" smtClean="0">
                <a:solidFill>
                  <a:schemeClr val="lt2"/>
                </a:solidFill>
              </a:rPr>
              <a:t>RAM</a:t>
            </a:r>
            <a:endParaRPr lang="en-US" sz="2400" dirty="0">
              <a:solidFill>
                <a:schemeClr val="lt2"/>
              </a:solidFill>
            </a:endParaRPr>
          </a:p>
          <a:p>
            <a:pPr lvl="1" indent="-342900">
              <a:buSzPct val="100000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HAProxy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Keepalived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cluster MySQ</a:t>
            </a:r>
            <a:r>
              <a:rPr lang="en-US" sz="2400" dirty="0" smtClean="0">
                <a:solidFill>
                  <a:schemeClr val="lt2"/>
                </a:solidFill>
              </a:rPr>
              <a:t>L,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Active/Passive</a:t>
            </a:r>
          </a:p>
          <a:p>
            <a:pPr lvl="2" indent="-342900">
              <a:buSzPct val="100000"/>
            </a:pPr>
            <a:r>
              <a:rPr lang="en-US" sz="2400" baseline="0" dirty="0" smtClean="0">
                <a:solidFill>
                  <a:schemeClr val="lt2"/>
                </a:solidFill>
              </a:rPr>
              <a:t>VM </a:t>
            </a:r>
            <a:r>
              <a:rPr lang="en-US" sz="2400" baseline="0" dirty="0" err="1" smtClean="0">
                <a:solidFill>
                  <a:schemeClr val="lt2"/>
                </a:solidFill>
              </a:rPr>
              <a:t>su</a:t>
            </a:r>
            <a:r>
              <a:rPr lang="en-US" sz="2400" baseline="0" dirty="0" smtClean="0">
                <a:solidFill>
                  <a:schemeClr val="lt2"/>
                </a:solidFill>
              </a:rPr>
              <a:t> </a:t>
            </a:r>
            <a:r>
              <a:rPr lang="en-US" sz="2400" baseline="0" dirty="0" err="1" smtClean="0">
                <a:solidFill>
                  <a:schemeClr val="lt2"/>
                </a:solidFill>
              </a:rPr>
              <a:t>oVirt</a:t>
            </a:r>
            <a:r>
              <a:rPr lang="en-US" sz="2400" baseline="0" dirty="0" smtClean="0">
                <a:solidFill>
                  <a:schemeClr val="lt2"/>
                </a:solidFill>
              </a:rPr>
              <a:t> D.C</a:t>
            </a:r>
            <a:r>
              <a:rPr lang="en-US" sz="2400" dirty="0">
                <a:solidFill>
                  <a:schemeClr val="lt2"/>
                </a:solidFill>
              </a:rPr>
              <a:t>.</a:t>
            </a:r>
            <a:r>
              <a:rPr lang="en-US" sz="2400" baseline="0" dirty="0" smtClean="0">
                <a:solidFill>
                  <a:schemeClr val="lt2"/>
                </a:solidFill>
              </a:rPr>
              <a:t> Prod</a:t>
            </a:r>
            <a:endParaRPr lang="en-US"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67514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Roadmap &amp; </a:t>
            </a:r>
            <a:r>
              <a:rPr lang="en-US" sz="40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Attivita</a:t>
            </a: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en-US" sz="4000" b="1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470400" cy="496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Roadmap</a:t>
            </a: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~14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Aprile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–&gt; </a:t>
            </a:r>
            <a:r>
              <a:rPr lang="en-US" sz="2400" b="1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Pre-Prod</a:t>
            </a:r>
          </a:p>
          <a:p>
            <a:pPr lvl="2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infrastruttura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pronta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per “stress-test”</a:t>
            </a:r>
            <a:endParaRPr lang="en-US" sz="2400" dirty="0" smtClean="0">
              <a:solidFill>
                <a:schemeClr val="lt2"/>
              </a:solidFill>
            </a:endParaRPr>
          </a:p>
          <a:p>
            <a:pPr lvl="2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lt2"/>
                </a:solidFill>
              </a:rPr>
              <a:t>Test </a:t>
            </a:r>
            <a:r>
              <a:rPr lang="en-US" sz="2400" dirty="0" err="1" smtClean="0">
                <a:solidFill>
                  <a:schemeClr val="lt2"/>
                </a:solidFill>
              </a:rPr>
              <a:t>validazione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fatti</a:t>
            </a:r>
            <a:r>
              <a:rPr lang="en-US" sz="2400" dirty="0" smtClean="0">
                <a:solidFill>
                  <a:schemeClr val="lt2"/>
                </a:solidFill>
              </a:rPr>
              <a:t> ad </a:t>
            </a:r>
            <a:r>
              <a:rPr lang="en-US" sz="2400" dirty="0" err="1" smtClean="0">
                <a:solidFill>
                  <a:schemeClr val="lt2"/>
                </a:solidFill>
              </a:rPr>
              <a:t>ogni</a:t>
            </a:r>
            <a:r>
              <a:rPr lang="en-US" sz="2400" dirty="0" smtClean="0">
                <a:solidFill>
                  <a:schemeClr val="lt2"/>
                </a:solidFill>
              </a:rPr>
              <a:t> step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+ 5 </a:t>
            </a:r>
            <a:r>
              <a:rPr lang="en-US" sz="2400" b="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giorni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-&gt; </a:t>
            </a:r>
            <a:r>
              <a:rPr lang="en-US" sz="24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Prod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Testsuite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automatiche</a:t>
            </a:r>
            <a:endParaRPr lang="en-US" sz="2400" dirty="0" smtClean="0">
              <a:solidFill>
                <a:schemeClr val="lt2"/>
              </a:solidFill>
            </a:endParaRPr>
          </a:p>
          <a:p>
            <a:pPr lvl="3" indent="-342900">
              <a:spcBef>
                <a:spcPts val="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  <a:hlinkClick r:id="rId3"/>
              </a:rPr>
              <a:t>Rally</a:t>
            </a:r>
            <a:r>
              <a:rPr lang="en-US" sz="2400" dirty="0">
                <a:solidFill>
                  <a:schemeClr val="lt2"/>
                </a:solidFill>
              </a:rPr>
              <a:t> - </a:t>
            </a:r>
            <a:r>
              <a:rPr lang="en-US" sz="2400" dirty="0" err="1">
                <a:solidFill>
                  <a:schemeClr val="lt2"/>
                </a:solidFill>
              </a:rPr>
              <a:t>OpenStack</a:t>
            </a:r>
            <a:r>
              <a:rPr lang="en-US" sz="2400" dirty="0">
                <a:solidFill>
                  <a:schemeClr val="lt2"/>
                </a:solidFill>
              </a:rPr>
              <a:t> Tempest Testing Made Simple(r</a:t>
            </a:r>
            <a:r>
              <a:rPr lang="en-US" sz="2400" dirty="0" smtClean="0">
                <a:solidFill>
                  <a:schemeClr val="lt2"/>
                </a:solidFill>
              </a:rPr>
              <a:t>)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Maggio -&gt; </a:t>
            </a:r>
            <a:r>
              <a:rPr lang="en-US" sz="2400" dirty="0" err="1" smtClean="0">
                <a:solidFill>
                  <a:schemeClr val="lt2"/>
                </a:solidFill>
              </a:rPr>
              <a:t>migrazione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utenti</a:t>
            </a:r>
            <a:endParaRPr lang="en-US" sz="2400" dirty="0" smtClean="0">
              <a:solidFill>
                <a:schemeClr val="lt2"/>
              </a:solidFill>
            </a:endParaRPr>
          </a:p>
          <a:p>
            <a:pPr indent="-342900">
              <a:spcBef>
                <a:spcPts val="0"/>
              </a:spcBef>
              <a:buSzPct val="100000"/>
            </a:pPr>
            <a:r>
              <a:rPr lang="en-US" sz="2400" b="1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Attivita</a:t>
            </a:r>
            <a:r>
              <a:rPr lang="en-US" sz="24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en-US" sz="2400" dirty="0" smtClean="0">
              <a:solidFill>
                <a:schemeClr val="lt2"/>
              </a:solidFill>
            </a:endParaRP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</a:rPr>
              <a:t>c</a:t>
            </a:r>
            <a:r>
              <a:rPr lang="en-US" sz="2400" dirty="0" smtClean="0">
                <a:solidFill>
                  <a:schemeClr val="lt2"/>
                </a:solidFill>
              </a:rPr>
              <a:t>loud-ops – </a:t>
            </a:r>
            <a:r>
              <a:rPr lang="it-IT" sz="2400" dirty="0" smtClean="0">
                <a:solidFill>
                  <a:schemeClr val="lt2"/>
                </a:solidFill>
              </a:rPr>
              <a:t>esperti, riunioni ogni </a:t>
            </a:r>
            <a:r>
              <a:rPr lang="it-IT" sz="2400" smtClean="0">
                <a:solidFill>
                  <a:schemeClr val="lt2"/>
                </a:solidFill>
              </a:rPr>
              <a:t>due settimanali </a:t>
            </a:r>
            <a:r>
              <a:rPr lang="it-IT" sz="2400" dirty="0" smtClean="0">
                <a:solidFill>
                  <a:schemeClr val="lt2"/>
                </a:solidFill>
              </a:rPr>
              <a:t>(?)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C</a:t>
            </a:r>
            <a:r>
              <a:rPr lang="it-IT" sz="2400" dirty="0" err="1" smtClean="0">
                <a:solidFill>
                  <a:schemeClr val="lt2"/>
                </a:solidFill>
              </a:rPr>
              <a:t>onfigurazioni</a:t>
            </a:r>
            <a:r>
              <a:rPr lang="it-IT" sz="2400" dirty="0" smtClean="0">
                <a:solidFill>
                  <a:schemeClr val="lt2"/>
                </a:solidFill>
              </a:rPr>
              <a:t> Rete &amp; Storage 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D</a:t>
            </a:r>
            <a:r>
              <a:rPr lang="it-IT" sz="2400" dirty="0" err="1" smtClean="0">
                <a:solidFill>
                  <a:schemeClr val="lt2"/>
                </a:solidFill>
              </a:rPr>
              <a:t>efinizione</a:t>
            </a:r>
            <a:r>
              <a:rPr lang="it-IT" sz="2400" dirty="0" smtClean="0">
                <a:solidFill>
                  <a:schemeClr val="lt2"/>
                </a:solidFill>
              </a:rPr>
              <a:t> procedure accesso </a:t>
            </a:r>
            <a:r>
              <a:rPr lang="it-IT" sz="2400" dirty="0" err="1" smtClean="0">
                <a:solidFill>
                  <a:schemeClr val="lt2"/>
                </a:solidFill>
              </a:rPr>
              <a:t>cloud</a:t>
            </a:r>
            <a:r>
              <a:rPr lang="it-IT" sz="2400" dirty="0" smtClean="0">
                <a:solidFill>
                  <a:schemeClr val="lt2"/>
                </a:solidFill>
              </a:rPr>
              <a:t> @ CNAF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D</a:t>
            </a:r>
            <a:r>
              <a:rPr lang="it-IT" sz="2400" dirty="0" err="1" smtClean="0">
                <a:solidFill>
                  <a:schemeClr val="lt2"/>
                </a:solidFill>
              </a:rPr>
              <a:t>efinizione</a:t>
            </a:r>
            <a:r>
              <a:rPr lang="it-IT" sz="2400" dirty="0" smtClean="0">
                <a:solidFill>
                  <a:schemeClr val="lt2"/>
                </a:solidFill>
              </a:rPr>
              <a:t> procedure “</a:t>
            </a:r>
            <a:r>
              <a:rPr lang="it-IT" sz="2400" dirty="0" err="1" smtClean="0">
                <a:solidFill>
                  <a:schemeClr val="lt2"/>
                </a:solidFill>
              </a:rPr>
              <a:t>endorsement</a:t>
            </a:r>
            <a:r>
              <a:rPr lang="it-IT" sz="2400" dirty="0" smtClean="0">
                <a:solidFill>
                  <a:schemeClr val="lt2"/>
                </a:solidFill>
              </a:rPr>
              <a:t>” e aggiornamento immagini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Knowledge Base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 err="1">
                <a:solidFill>
                  <a:schemeClr val="lt2"/>
                </a:solidFill>
              </a:rPr>
              <a:t>Wiki</a:t>
            </a:r>
            <a:r>
              <a:rPr lang="it-IT" sz="2400" dirty="0">
                <a:solidFill>
                  <a:schemeClr val="lt2"/>
                </a:solidFill>
              </a:rPr>
              <a:t>, Mailing </a:t>
            </a:r>
            <a:r>
              <a:rPr lang="it-IT" sz="2400" dirty="0" err="1" smtClean="0">
                <a:solidFill>
                  <a:schemeClr val="lt2"/>
                </a:solidFill>
              </a:rPr>
              <a:t>Lists</a:t>
            </a:r>
            <a:r>
              <a:rPr lang="it-IT" sz="2400" dirty="0" smtClean="0">
                <a:solidFill>
                  <a:schemeClr val="lt2"/>
                </a:solidFill>
              </a:rPr>
              <a:t>,  </a:t>
            </a:r>
            <a:r>
              <a:rPr lang="it-IT" sz="2400" dirty="0">
                <a:solidFill>
                  <a:schemeClr val="lt2"/>
                </a:solidFill>
              </a:rPr>
              <a:t>supporto utenti, </a:t>
            </a:r>
            <a:r>
              <a:rPr lang="it-IT" sz="2400" dirty="0" smtClean="0">
                <a:solidFill>
                  <a:schemeClr val="lt2"/>
                </a:solidFill>
              </a:rPr>
              <a:t>documentazione</a:t>
            </a:r>
          </a:p>
          <a:p>
            <a:pPr lvl="2" indent="-342900">
              <a:spcBef>
                <a:spcPts val="0"/>
              </a:spcBef>
              <a:buSzPct val="100000"/>
            </a:pPr>
            <a:endParaRPr lang="en-US"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800px-Rally-Act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05" y="914399"/>
            <a:ext cx="3881595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741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Domande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590800"/>
            <a:ext cx="2616200" cy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14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1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BACKUP SLIDES</a:t>
            </a:r>
            <a:endParaRPr lang="en-US" sz="4000" b="1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400050" lvl="1" indent="0">
              <a:spcBef>
                <a:spcPts val="0"/>
              </a:spcBef>
              <a:buSzPct val="100000"/>
              <a:buNone/>
            </a:pPr>
            <a:endParaRPr lang="en-US" sz="2400" dirty="0" smtClean="0">
              <a:solidFill>
                <a:schemeClr val="lt2"/>
              </a:solidFill>
            </a:endParaRPr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  <a:p>
            <a:pPr lvl="2" indent="-342900">
              <a:spcBef>
                <a:spcPts val="0"/>
              </a:spcBef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188441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1882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3200" b="0" i="0" u="none" strike="noStrike" cap="none" baseline="0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32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smtClean="0">
                <a:solidFill>
                  <a:srgbClr val="006699"/>
                </a:solidFill>
              </a:rPr>
              <a:t>Havana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endParaRPr lang="en-US" sz="32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5000" y="1587500"/>
            <a:ext cx="1744133" cy="2403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39268" y="1587499"/>
            <a:ext cx="1549400" cy="22902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82914" y="1882931"/>
            <a:ext cx="1847427" cy="1293708"/>
            <a:chOff x="2585720" y="4185921"/>
            <a:chExt cx="1847427" cy="1293708"/>
          </a:xfrm>
        </p:grpSpPr>
        <p:grpSp>
          <p:nvGrpSpPr>
            <p:cNvPr id="7" name="Group 6"/>
            <p:cNvGrpSpPr/>
            <p:nvPr/>
          </p:nvGrpSpPr>
          <p:grpSpPr>
            <a:xfrm>
              <a:off x="3610187" y="4185921"/>
              <a:ext cx="822960" cy="851752"/>
              <a:chOff x="2187787" y="4397587"/>
              <a:chExt cx="822960" cy="85175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90"/>
                    </a:solidFill>
                  </a:rPr>
                  <a:t>nova07</a:t>
                </a:r>
                <a:endParaRPr lang="en-US" sz="12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15547" y="4338321"/>
              <a:ext cx="822960" cy="851752"/>
              <a:chOff x="2187787" y="4397587"/>
              <a:chExt cx="822960" cy="85175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90"/>
                    </a:solidFill>
                  </a:rPr>
                  <a:t>nova06</a:t>
                </a:r>
                <a:endParaRPr lang="en-US" sz="12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97200" y="4490721"/>
              <a:ext cx="822960" cy="851752"/>
              <a:chOff x="2187787" y="4397587"/>
              <a:chExt cx="822960" cy="85175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90"/>
                    </a:solidFill>
                  </a:rPr>
                  <a:t>nova05</a:t>
                </a:r>
                <a:endParaRPr lang="en-US" sz="12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85720" y="4627877"/>
              <a:ext cx="822960" cy="851752"/>
              <a:chOff x="2187787" y="4397587"/>
              <a:chExt cx="822960" cy="8517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nova04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2611120" y="3581366"/>
            <a:ext cx="2333409" cy="1165421"/>
            <a:chOff x="2704257" y="4250259"/>
            <a:chExt cx="2333409" cy="1302397"/>
          </a:xfrm>
        </p:grpSpPr>
        <p:sp>
          <p:nvSpPr>
            <p:cNvPr id="14" name="Rounded Rectangle 13"/>
            <p:cNvSpPr/>
            <p:nvPr/>
          </p:nvSpPr>
          <p:spPr>
            <a:xfrm>
              <a:off x="2704257" y="4546600"/>
              <a:ext cx="2333409" cy="100605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870199" y="4587934"/>
              <a:ext cx="902724" cy="827746"/>
              <a:chOff x="2590788" y="4596401"/>
              <a:chExt cx="902724" cy="82774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619586" y="4668520"/>
                <a:ext cx="844137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0788" y="4596401"/>
                <a:ext cx="902724" cy="523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gpfs01-p</a:t>
                </a:r>
              </a:p>
              <a:p>
                <a:r>
                  <a:rPr lang="en-US" dirty="0" smtClean="0"/>
                  <a:t>(primary)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18884" y="4592894"/>
              <a:ext cx="1031051" cy="822786"/>
              <a:chOff x="3961219" y="4601361"/>
              <a:chExt cx="1031051" cy="82278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991184" y="4668520"/>
                <a:ext cx="907631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61219" y="4601361"/>
                <a:ext cx="103105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gpfs02-p</a:t>
                </a:r>
              </a:p>
              <a:p>
                <a:r>
                  <a:rPr lang="en-US" dirty="0" smtClean="0"/>
                  <a:t>secondary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954869" y="4250259"/>
              <a:ext cx="1989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nova.cloud.cnaf.infn.it</a:t>
              </a:r>
              <a:endParaRPr lang="en-US" dirty="0"/>
            </a:p>
          </p:txBody>
        </p:sp>
      </p:grpSp>
      <p:cxnSp>
        <p:nvCxnSpPr>
          <p:cNvPr id="195" name="Straight Connector 194"/>
          <p:cNvCxnSpPr/>
          <p:nvPr/>
        </p:nvCxnSpPr>
        <p:spPr>
          <a:xfrm flipV="1">
            <a:off x="1354667" y="1278468"/>
            <a:ext cx="1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354667" y="1278467"/>
            <a:ext cx="48852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189134" y="1278467"/>
            <a:ext cx="0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7" idx="0"/>
          </p:cNvCxnSpPr>
          <p:nvPr/>
        </p:nvCxnSpPr>
        <p:spPr>
          <a:xfrm flipH="1" flipV="1">
            <a:off x="4013200" y="1278467"/>
            <a:ext cx="11021" cy="756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430867" y="1015992"/>
            <a:ext cx="112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10.10.96.1/24</a:t>
            </a:r>
            <a:endParaRPr lang="en-US" sz="1200" dirty="0"/>
          </a:p>
        </p:txBody>
      </p:sp>
      <p:sp>
        <p:nvSpPr>
          <p:cNvPr id="206" name="TextBox 205"/>
          <p:cNvSpPr txBox="1"/>
          <p:nvPr/>
        </p:nvSpPr>
        <p:spPr>
          <a:xfrm>
            <a:off x="770478" y="1620454"/>
            <a:ext cx="111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loudctrl-02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353383" y="1638870"/>
            <a:ext cx="112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loud-net01</a:t>
            </a:r>
            <a:endParaRPr lang="en-US" dirty="0"/>
          </a:p>
        </p:txBody>
      </p:sp>
      <p:sp>
        <p:nvSpPr>
          <p:cNvPr id="211" name="Can 210"/>
          <p:cNvSpPr/>
          <p:nvPr/>
        </p:nvSpPr>
        <p:spPr>
          <a:xfrm>
            <a:off x="4397757" y="6019800"/>
            <a:ext cx="4009643" cy="7620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90"/>
                </a:solidFill>
              </a:rPr>
              <a:t>PowerVault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smtClean="0">
                <a:solidFill>
                  <a:srgbClr val="000090"/>
                </a:solidFill>
              </a:rPr>
              <a:t>MD3660i</a:t>
            </a:r>
          </a:p>
          <a:p>
            <a:pPr algn="ctr"/>
            <a:r>
              <a:rPr lang="it-IT" dirty="0" smtClean="0">
                <a:solidFill>
                  <a:srgbClr val="000090"/>
                </a:solidFill>
              </a:rPr>
              <a:t>4LUN x 4TB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59" name="Picture 2" descr="http://t0.gstatic.com/images?q=tbn:ANd9GcSknkwY-N_6b--AlHWeDlFx7l4U_PnHyJhliKykCiqsOVl9XA4B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56" y="982449"/>
            <a:ext cx="1100668" cy="8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6" name="Straight Arrow Connector 215"/>
          <p:cNvCxnSpPr>
            <a:endCxn id="24" idx="2"/>
          </p:cNvCxnSpPr>
          <p:nvPr/>
        </p:nvCxnSpPr>
        <p:spPr>
          <a:xfrm flipV="1">
            <a:off x="3294394" y="3176639"/>
            <a:ext cx="0" cy="7125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4" idx="0"/>
          </p:cNvCxnSpPr>
          <p:nvPr/>
        </p:nvCxnSpPr>
        <p:spPr>
          <a:xfrm flipH="1" flipV="1">
            <a:off x="3774945" y="3039486"/>
            <a:ext cx="2880" cy="8070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4182533" y="2887085"/>
            <a:ext cx="0" cy="10020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4546600" y="2705893"/>
            <a:ext cx="0" cy="11832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688667" y="2455335"/>
            <a:ext cx="762000" cy="110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0256" y="2189415"/>
            <a:ext cx="1297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131.154.96.1/24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35000" y="2082119"/>
            <a:ext cx="183999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Keystone</a:t>
            </a:r>
          </a:p>
          <a:p>
            <a:r>
              <a:rPr lang="en-US" sz="1200" dirty="0" smtClean="0"/>
              <a:t>Dashboard</a:t>
            </a:r>
          </a:p>
          <a:p>
            <a:r>
              <a:rPr lang="en-US" sz="1200" dirty="0" smtClean="0"/>
              <a:t>Neutron Server</a:t>
            </a:r>
          </a:p>
          <a:p>
            <a:r>
              <a:rPr lang="en-US" sz="1200" dirty="0" smtClean="0"/>
              <a:t>Glance (LVM)</a:t>
            </a:r>
          </a:p>
          <a:p>
            <a:r>
              <a:rPr lang="en-US" sz="1200" dirty="0"/>
              <a:t>Ceilometer/</a:t>
            </a:r>
            <a:r>
              <a:rPr lang="en-US" sz="1200" dirty="0" err="1"/>
              <a:t>MongoDB</a:t>
            </a:r>
            <a:endParaRPr lang="en-US" sz="1200" dirty="0"/>
          </a:p>
          <a:p>
            <a:r>
              <a:rPr lang="en-US" sz="1200" dirty="0" smtClean="0"/>
              <a:t>Heat</a:t>
            </a:r>
          </a:p>
          <a:p>
            <a:r>
              <a:rPr lang="en-US" sz="1200" dirty="0" smtClean="0"/>
              <a:t>API (nova, heat, glance, </a:t>
            </a:r>
          </a:p>
          <a:p>
            <a:r>
              <a:rPr lang="en-US" sz="1200" dirty="0" smtClean="0"/>
              <a:t>ceilometer)</a:t>
            </a:r>
          </a:p>
          <a:p>
            <a:r>
              <a:rPr lang="en-US" sz="1200" dirty="0" smtClean="0"/>
              <a:t>MySQL &amp; QPID</a:t>
            </a:r>
          </a:p>
          <a:p>
            <a:endParaRPr lang="en-US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5300143" y="2099053"/>
            <a:ext cx="1463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OVS server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&amp; agent  + VLAN</a:t>
            </a:r>
          </a:p>
          <a:p>
            <a:r>
              <a:rPr lang="en-US" sz="1200" dirty="0" smtClean="0"/>
              <a:t>L3 agent</a:t>
            </a:r>
          </a:p>
          <a:p>
            <a:r>
              <a:rPr lang="en-US" sz="1200" dirty="0" smtClean="0"/>
              <a:t>DHCP agent</a:t>
            </a:r>
          </a:p>
          <a:p>
            <a:r>
              <a:rPr lang="en-US" sz="1200" dirty="0" smtClean="0"/>
              <a:t>Metadata server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305800" y="3722506"/>
            <a:ext cx="716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VLAN:</a:t>
            </a:r>
          </a:p>
          <a:p>
            <a:r>
              <a:rPr lang="en-US" dirty="0" smtClean="0"/>
              <a:t>    100</a:t>
            </a:r>
          </a:p>
          <a:p>
            <a:r>
              <a:rPr lang="en-US" dirty="0" smtClean="0"/>
              <a:t>    101</a:t>
            </a:r>
          </a:p>
          <a:p>
            <a:r>
              <a:rPr lang="en-US" dirty="0" smtClean="0"/>
              <a:t>      96</a:t>
            </a:r>
          </a:p>
          <a:p>
            <a:r>
              <a:rPr lang="en-US" dirty="0" smtClean="0"/>
              <a:t>      98</a:t>
            </a:r>
            <a:endParaRPr lang="en-US" dirty="0"/>
          </a:p>
        </p:txBody>
      </p:sp>
      <p:sp>
        <p:nvSpPr>
          <p:cNvPr id="55" name="Cube 54"/>
          <p:cNvSpPr/>
          <p:nvPr/>
        </p:nvSpPr>
        <p:spPr>
          <a:xfrm>
            <a:off x="2997200" y="260736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>
          <a:xfrm>
            <a:off x="3166534" y="267509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3378203" y="2581953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8203531" y="3725333"/>
            <a:ext cx="271601" cy="11695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68" y="3829708"/>
            <a:ext cx="2161863" cy="10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7450667" y="2455333"/>
            <a:ext cx="0" cy="2006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88668" y="4000883"/>
            <a:ext cx="78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bd8810</a:t>
            </a:r>
            <a:endParaRPr lang="en-US" dirty="0"/>
          </a:p>
        </p:txBody>
      </p:sp>
      <p:cxnSp>
        <p:nvCxnSpPr>
          <p:cNvPr id="62" name="Straight Connector 61"/>
          <p:cNvCxnSpPr>
            <a:endCxn id="59" idx="2"/>
          </p:cNvCxnSpPr>
          <p:nvPr/>
        </p:nvCxnSpPr>
        <p:spPr>
          <a:xfrm flipH="1" flipV="1">
            <a:off x="8030290" y="1791441"/>
            <a:ext cx="12165" cy="256028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39" y="5359895"/>
            <a:ext cx="1319809" cy="6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15" y="5036623"/>
            <a:ext cx="1319809" cy="6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738304" y="5130786"/>
            <a:ext cx="136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w-206.11.1/.2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382931" y="5740400"/>
            <a:ext cx="0" cy="309033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543798" y="5696529"/>
            <a:ext cx="0" cy="424871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239933" y="5482168"/>
            <a:ext cx="0" cy="639232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041668" y="5518150"/>
            <a:ext cx="8465" cy="501651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479956" y="5782733"/>
            <a:ext cx="6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4x10Gb</a:t>
            </a:r>
            <a:endParaRPr lang="en-US" sz="1000" dirty="0"/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6553200" y="4593167"/>
            <a:ext cx="795867" cy="80643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454900" y="4563533"/>
            <a:ext cx="0" cy="113299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7581900" y="4521200"/>
            <a:ext cx="0" cy="1113368"/>
          </a:xfrm>
          <a:prstGeom prst="line">
            <a:avLst/>
          </a:prstGeom>
          <a:ln w="1270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6434666" y="4563533"/>
            <a:ext cx="838066" cy="86898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891839" y="4916127"/>
            <a:ext cx="562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4x1Gb</a:t>
            </a:r>
            <a:endParaRPr lang="en-US" sz="1000" dirty="0"/>
          </a:p>
        </p:txBody>
      </p:sp>
      <p:cxnSp>
        <p:nvCxnSpPr>
          <p:cNvPr id="102" name="Straight Connector 101"/>
          <p:cNvCxnSpPr>
            <a:stCxn id="28" idx="2"/>
          </p:cNvCxnSpPr>
          <p:nvPr/>
        </p:nvCxnSpPr>
        <p:spPr>
          <a:xfrm>
            <a:off x="4309528" y="4624217"/>
            <a:ext cx="5" cy="19877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261378" y="4593167"/>
            <a:ext cx="0" cy="32296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268994" y="4910640"/>
            <a:ext cx="4648387" cy="5487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7910626" y="4470400"/>
            <a:ext cx="6755" cy="42456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309528" y="4822990"/>
            <a:ext cx="3412072" cy="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7704661" y="4521058"/>
            <a:ext cx="0" cy="287816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444003" y="4417968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368484" y="4409644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851390" y="4605666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131.154.101.59</a:t>
            </a:r>
            <a:endParaRPr lang="en-US" sz="1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185292" y="4771773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131.154.101.58</a:t>
            </a:r>
            <a:endParaRPr lang="en-US" sz="1000" dirty="0"/>
          </a:p>
        </p:txBody>
      </p:sp>
      <p:cxnSp>
        <p:nvCxnSpPr>
          <p:cNvPr id="119" name="Elbow Connector 118"/>
          <p:cNvCxnSpPr>
            <a:stCxn id="9" idx="0"/>
            <a:endCxn id="8" idx="0"/>
          </p:cNvCxnSpPr>
          <p:nvPr/>
        </p:nvCxnSpPr>
        <p:spPr>
          <a:xfrm rot="5400000" flipH="1" flipV="1">
            <a:off x="4968698" y="937662"/>
            <a:ext cx="295432" cy="1595107"/>
          </a:xfrm>
          <a:prstGeom prst="bentConnector3">
            <a:avLst>
              <a:gd name="adj1" fmla="val 177378"/>
            </a:avLst>
          </a:prstGeom>
          <a:ln>
            <a:solidFill>
              <a:srgbClr val="FF2D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37725" y="1388531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3600127" y="1604433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6169065" y="1337615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394194" y="1329259"/>
            <a:ext cx="1239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VLAN 3501 - 3570</a:t>
            </a:r>
            <a:endParaRPr 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4277840" y="1571823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5544019" y="1386945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6663266" y="2429873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eth2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7072730" y="2599217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3492345" y="1278467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81346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172898" y="4864063"/>
            <a:ext cx="2632962" cy="16129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414434" y="1784625"/>
            <a:ext cx="1549400" cy="1796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1882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3200" b="0" i="0" u="none" strike="noStrike" cap="none" baseline="0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32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smtClean="0">
                <a:solidFill>
                  <a:srgbClr val="006699"/>
                </a:solidFill>
              </a:rPr>
              <a:t>Juno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endParaRPr lang="en-US" sz="32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82914" y="1882931"/>
            <a:ext cx="1847427" cy="1293708"/>
            <a:chOff x="2585720" y="4185921"/>
            <a:chExt cx="1847427" cy="1293708"/>
          </a:xfrm>
        </p:grpSpPr>
        <p:grpSp>
          <p:nvGrpSpPr>
            <p:cNvPr id="7" name="Group 6"/>
            <p:cNvGrpSpPr/>
            <p:nvPr/>
          </p:nvGrpSpPr>
          <p:grpSpPr>
            <a:xfrm>
              <a:off x="3610187" y="4185921"/>
              <a:ext cx="822960" cy="851752"/>
              <a:chOff x="2187787" y="4397587"/>
              <a:chExt cx="822960" cy="85175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90"/>
                    </a:solidFill>
                  </a:rPr>
                  <a:t>nova04</a:t>
                </a:r>
                <a:endParaRPr lang="en-US" sz="12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15547" y="4338321"/>
              <a:ext cx="822960" cy="851752"/>
              <a:chOff x="2187787" y="4397587"/>
              <a:chExt cx="822960" cy="85175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nova03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97200" y="4490721"/>
              <a:ext cx="822960" cy="851752"/>
              <a:chOff x="2187787" y="4397587"/>
              <a:chExt cx="822960" cy="85175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nova02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85720" y="4627877"/>
              <a:ext cx="822960" cy="851752"/>
              <a:chOff x="2187787" y="4397587"/>
              <a:chExt cx="822960" cy="8517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nova01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2611120" y="3846535"/>
            <a:ext cx="2333409" cy="1216725"/>
            <a:chOff x="2704257" y="4546600"/>
            <a:chExt cx="2333409" cy="1359733"/>
          </a:xfrm>
        </p:grpSpPr>
        <p:sp>
          <p:nvSpPr>
            <p:cNvPr id="14" name="Rounded Rectangle 13"/>
            <p:cNvSpPr/>
            <p:nvPr/>
          </p:nvSpPr>
          <p:spPr>
            <a:xfrm>
              <a:off x="2704257" y="4546600"/>
              <a:ext cx="2333409" cy="100605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870199" y="4587934"/>
              <a:ext cx="902724" cy="827746"/>
              <a:chOff x="2590788" y="4596401"/>
              <a:chExt cx="902724" cy="82774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619586" y="4668520"/>
                <a:ext cx="844137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0788" y="4596401"/>
                <a:ext cx="902724" cy="523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gpfs01-p</a:t>
                </a:r>
              </a:p>
              <a:p>
                <a:r>
                  <a:rPr lang="en-US" dirty="0" smtClean="0"/>
                  <a:t>(primary)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18884" y="4592894"/>
              <a:ext cx="1031051" cy="822786"/>
              <a:chOff x="3961219" y="4601361"/>
              <a:chExt cx="1031051" cy="82278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991184" y="4668520"/>
                <a:ext cx="907631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61219" y="4601361"/>
                <a:ext cx="103105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gpfs02-p</a:t>
                </a:r>
              </a:p>
              <a:p>
                <a:r>
                  <a:rPr lang="en-US" dirty="0" smtClean="0"/>
                  <a:t>secondary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929469" y="5598567"/>
              <a:ext cx="1989664" cy="30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nova.cloud.cnaf.infn.it</a:t>
              </a:r>
              <a:endParaRPr lang="en-US" dirty="0"/>
            </a:p>
          </p:txBody>
        </p:sp>
      </p:grpSp>
      <p:cxnSp>
        <p:nvCxnSpPr>
          <p:cNvPr id="195" name="Straight Connector 194"/>
          <p:cNvCxnSpPr/>
          <p:nvPr/>
        </p:nvCxnSpPr>
        <p:spPr>
          <a:xfrm flipV="1">
            <a:off x="1354667" y="1278468"/>
            <a:ext cx="1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354667" y="1278467"/>
            <a:ext cx="48852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189134" y="1278467"/>
            <a:ext cx="0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7" idx="0"/>
          </p:cNvCxnSpPr>
          <p:nvPr/>
        </p:nvCxnSpPr>
        <p:spPr>
          <a:xfrm flipH="1" flipV="1">
            <a:off x="4013200" y="1278467"/>
            <a:ext cx="11021" cy="756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430867" y="1015992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10.10.96.1/24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78939" y="1587500"/>
            <a:ext cx="1744133" cy="2403660"/>
            <a:chOff x="635000" y="1587500"/>
            <a:chExt cx="1744133" cy="2403660"/>
          </a:xfrm>
        </p:grpSpPr>
        <p:sp>
          <p:nvSpPr>
            <p:cNvPr id="4" name="Rounded Rectangle 3"/>
            <p:cNvSpPr/>
            <p:nvPr/>
          </p:nvSpPr>
          <p:spPr>
            <a:xfrm>
              <a:off x="635000" y="1587500"/>
              <a:ext cx="1744133" cy="24036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70478" y="1620454"/>
              <a:ext cx="1511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cloud-juno-ctrl02</a:t>
              </a:r>
              <a:endParaRPr lang="en-US" dirty="0"/>
            </a:p>
          </p:txBody>
        </p:sp>
      </p:grpSp>
      <p:sp>
        <p:nvSpPr>
          <p:cNvPr id="211" name="Can 210"/>
          <p:cNvSpPr/>
          <p:nvPr/>
        </p:nvSpPr>
        <p:spPr>
          <a:xfrm>
            <a:off x="4397757" y="6019800"/>
            <a:ext cx="4009643" cy="7620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90"/>
                </a:solidFill>
              </a:rPr>
              <a:t>PowerVault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smtClean="0">
                <a:solidFill>
                  <a:srgbClr val="000090"/>
                </a:solidFill>
              </a:rPr>
              <a:t>MD3660i</a:t>
            </a:r>
          </a:p>
          <a:p>
            <a:pPr algn="ctr"/>
            <a:r>
              <a:rPr lang="it-IT" dirty="0" smtClean="0">
                <a:solidFill>
                  <a:srgbClr val="000090"/>
                </a:solidFill>
              </a:rPr>
              <a:t>4LUN x 4TB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59" name="Picture 2" descr="http://t0.gstatic.com/images?q=tbn:ANd9GcSknkwY-N_6b--AlHWeDlFx7l4U_PnHyJhliKykCiqsOVl9XA4B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7" y="1067769"/>
            <a:ext cx="1109063" cy="8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6" name="Straight Arrow Connector 215"/>
          <p:cNvCxnSpPr>
            <a:endCxn id="24" idx="2"/>
          </p:cNvCxnSpPr>
          <p:nvPr/>
        </p:nvCxnSpPr>
        <p:spPr>
          <a:xfrm flipV="1">
            <a:off x="3294394" y="3176639"/>
            <a:ext cx="0" cy="7125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4" idx="0"/>
          </p:cNvCxnSpPr>
          <p:nvPr/>
        </p:nvCxnSpPr>
        <p:spPr>
          <a:xfrm flipH="1" flipV="1">
            <a:off x="3774945" y="3039486"/>
            <a:ext cx="2880" cy="8070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4182533" y="2887085"/>
            <a:ext cx="0" cy="10020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4546600" y="2705893"/>
            <a:ext cx="0" cy="11832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688667" y="2455335"/>
            <a:ext cx="762000" cy="110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0256" y="2189415"/>
            <a:ext cx="1120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131.154.96.1/24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6829" y="2007763"/>
            <a:ext cx="183999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Keystone</a:t>
            </a:r>
          </a:p>
          <a:p>
            <a:r>
              <a:rPr lang="en-US" sz="1200" dirty="0" smtClean="0"/>
              <a:t>Dashboard</a:t>
            </a:r>
          </a:p>
          <a:p>
            <a:r>
              <a:rPr lang="en-US" sz="1200" dirty="0" smtClean="0"/>
              <a:t>Neutron Server</a:t>
            </a:r>
          </a:p>
          <a:p>
            <a:r>
              <a:rPr lang="en-US" sz="1200" dirty="0" smtClean="0"/>
              <a:t>Glance &amp; Cinder</a:t>
            </a:r>
          </a:p>
          <a:p>
            <a:r>
              <a:rPr lang="en-US" sz="1200" dirty="0"/>
              <a:t>Ceilometer/</a:t>
            </a:r>
            <a:r>
              <a:rPr lang="en-US" sz="1200" dirty="0" err="1"/>
              <a:t>MongoDB</a:t>
            </a:r>
            <a:endParaRPr lang="en-US" sz="1200" dirty="0"/>
          </a:p>
          <a:p>
            <a:r>
              <a:rPr lang="en-US" sz="1200" dirty="0" smtClean="0"/>
              <a:t>Heat</a:t>
            </a:r>
          </a:p>
          <a:p>
            <a:r>
              <a:rPr lang="en-US" sz="1200" dirty="0" smtClean="0"/>
              <a:t>API (nova, heat, glance, </a:t>
            </a:r>
          </a:p>
          <a:p>
            <a:r>
              <a:rPr lang="en-US" sz="1200" dirty="0" smtClean="0"/>
              <a:t>ceilometer)</a:t>
            </a:r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156202" y="1587500"/>
            <a:ext cx="1594896" cy="1731434"/>
            <a:chOff x="5156202" y="1587499"/>
            <a:chExt cx="1594896" cy="2290207"/>
          </a:xfrm>
        </p:grpSpPr>
        <p:sp>
          <p:nvSpPr>
            <p:cNvPr id="8" name="Rounded Rectangle 7"/>
            <p:cNvSpPr/>
            <p:nvPr/>
          </p:nvSpPr>
          <p:spPr>
            <a:xfrm>
              <a:off x="5156202" y="1587499"/>
              <a:ext cx="1549400" cy="22902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67109" y="1638870"/>
              <a:ext cx="1522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loud-juno-net01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40874" y="2099053"/>
              <a:ext cx="1510224" cy="134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LinuxBridge</a:t>
              </a:r>
              <a:r>
                <a:rPr lang="en-US" sz="1200" dirty="0" smtClean="0"/>
                <a:t> agent</a:t>
              </a:r>
            </a:p>
            <a:p>
              <a:r>
                <a:rPr lang="en-US" sz="1200" dirty="0" smtClean="0"/>
                <a:t>  + VLAN</a:t>
              </a:r>
            </a:p>
            <a:p>
              <a:r>
                <a:rPr lang="en-US" sz="1200" dirty="0" smtClean="0"/>
                <a:t>L3 agent</a:t>
              </a:r>
            </a:p>
            <a:p>
              <a:r>
                <a:rPr lang="en-US" sz="1200" dirty="0" smtClean="0"/>
                <a:t>DHCP agent</a:t>
              </a:r>
            </a:p>
            <a:p>
              <a:r>
                <a:rPr lang="en-US" sz="1200" dirty="0" smtClean="0"/>
                <a:t>Metadata server</a:t>
              </a:r>
              <a:endParaRPr lang="en-US" sz="12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305800" y="3722506"/>
            <a:ext cx="716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VLAN:</a:t>
            </a:r>
          </a:p>
          <a:p>
            <a:r>
              <a:rPr lang="en-US" dirty="0" smtClean="0"/>
              <a:t>    100</a:t>
            </a:r>
          </a:p>
          <a:p>
            <a:r>
              <a:rPr lang="en-US" dirty="0" smtClean="0"/>
              <a:t>    101</a:t>
            </a:r>
          </a:p>
          <a:p>
            <a:r>
              <a:rPr lang="en-US" dirty="0" smtClean="0"/>
              <a:t>      96</a:t>
            </a:r>
          </a:p>
          <a:p>
            <a:r>
              <a:rPr lang="en-US" dirty="0" smtClean="0"/>
              <a:t>      98</a:t>
            </a:r>
            <a:endParaRPr lang="en-US" dirty="0"/>
          </a:p>
        </p:txBody>
      </p:sp>
      <p:sp>
        <p:nvSpPr>
          <p:cNvPr id="55" name="Cube 54"/>
          <p:cNvSpPr/>
          <p:nvPr/>
        </p:nvSpPr>
        <p:spPr>
          <a:xfrm>
            <a:off x="2997200" y="260736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>
          <a:xfrm>
            <a:off x="3166534" y="267509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3378203" y="2581953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8203531" y="3725333"/>
            <a:ext cx="271601" cy="11695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68" y="3829708"/>
            <a:ext cx="2161863" cy="10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7450667" y="2455333"/>
            <a:ext cx="0" cy="2006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88668" y="4038983"/>
            <a:ext cx="78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bd8810</a:t>
            </a:r>
            <a:endParaRPr lang="en-US" dirty="0"/>
          </a:p>
        </p:txBody>
      </p:sp>
      <p:cxnSp>
        <p:nvCxnSpPr>
          <p:cNvPr id="62" name="Straight Connector 61"/>
          <p:cNvCxnSpPr>
            <a:endCxn id="59" idx="2"/>
          </p:cNvCxnSpPr>
          <p:nvPr/>
        </p:nvCxnSpPr>
        <p:spPr>
          <a:xfrm flipV="1">
            <a:off x="8005199" y="1882931"/>
            <a:ext cx="0" cy="253503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39" y="5359895"/>
            <a:ext cx="1319809" cy="6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15" y="5036623"/>
            <a:ext cx="1319809" cy="6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738304" y="5130786"/>
            <a:ext cx="136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w-206.11.1/.2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268631" y="5778500"/>
            <a:ext cx="0" cy="309033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340598" y="5696529"/>
            <a:ext cx="0" cy="424871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125633" y="5456768"/>
            <a:ext cx="0" cy="572186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041668" y="5518150"/>
            <a:ext cx="8465" cy="501651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479956" y="5782733"/>
            <a:ext cx="6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4x10Gb</a:t>
            </a:r>
            <a:endParaRPr lang="en-US" sz="1000" dirty="0"/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6553200" y="4593167"/>
            <a:ext cx="795867" cy="80643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454900" y="4563533"/>
            <a:ext cx="0" cy="113299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7531100" y="4521200"/>
            <a:ext cx="0" cy="111336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6434666" y="4563533"/>
            <a:ext cx="838066" cy="86898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891839" y="4916127"/>
            <a:ext cx="562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4x1Gb</a:t>
            </a:r>
            <a:endParaRPr lang="en-US" sz="1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444003" y="4417968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368484" y="4409644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851390" y="4605666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131.154.101.59</a:t>
            </a:r>
            <a:endParaRPr lang="en-US" sz="1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185292" y="4657473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131.154.101.58</a:t>
            </a:r>
            <a:endParaRPr lang="en-US" sz="1000" dirty="0"/>
          </a:p>
        </p:txBody>
      </p:sp>
      <p:sp>
        <p:nvSpPr>
          <p:cNvPr id="84" name="Rounded Rectangle 83"/>
          <p:cNvSpPr/>
          <p:nvPr/>
        </p:nvSpPr>
        <p:spPr>
          <a:xfrm>
            <a:off x="749984" y="3683383"/>
            <a:ext cx="1773088" cy="3577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GPFS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39024" y="1974809"/>
            <a:ext cx="1744133" cy="2403660"/>
            <a:chOff x="635000" y="1587500"/>
            <a:chExt cx="1744133" cy="2403660"/>
          </a:xfrm>
        </p:grpSpPr>
        <p:sp>
          <p:nvSpPr>
            <p:cNvPr id="79" name="Rounded Rectangle 78"/>
            <p:cNvSpPr/>
            <p:nvPr/>
          </p:nvSpPr>
          <p:spPr>
            <a:xfrm>
              <a:off x="635000" y="1587500"/>
              <a:ext cx="1744133" cy="24036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0478" y="1620454"/>
              <a:ext cx="1511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cloud-juno-ctrl01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72898" y="2337492"/>
            <a:ext cx="183999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Keystone</a:t>
            </a:r>
          </a:p>
          <a:p>
            <a:r>
              <a:rPr lang="en-US" sz="1200" dirty="0" smtClean="0"/>
              <a:t>Dashboard</a:t>
            </a:r>
          </a:p>
          <a:p>
            <a:r>
              <a:rPr lang="en-US" sz="1200" dirty="0" smtClean="0"/>
              <a:t>Neutron Server</a:t>
            </a:r>
          </a:p>
          <a:p>
            <a:r>
              <a:rPr lang="en-US" sz="1200" b="1" dirty="0" smtClean="0"/>
              <a:t>Glance &amp; Cinder</a:t>
            </a:r>
          </a:p>
          <a:p>
            <a:r>
              <a:rPr lang="en-US" sz="1200" dirty="0"/>
              <a:t>Ceilometer/</a:t>
            </a:r>
            <a:r>
              <a:rPr lang="en-US" sz="1200" dirty="0" err="1"/>
              <a:t>MongoDB</a:t>
            </a:r>
            <a:endParaRPr lang="en-US" sz="1200" dirty="0"/>
          </a:p>
          <a:p>
            <a:r>
              <a:rPr lang="en-US" sz="1200" dirty="0" smtClean="0"/>
              <a:t>Heat</a:t>
            </a:r>
          </a:p>
          <a:p>
            <a:r>
              <a:rPr lang="en-US" sz="1200" dirty="0" smtClean="0"/>
              <a:t>API (nova, heat, glance, </a:t>
            </a:r>
          </a:p>
          <a:p>
            <a:r>
              <a:rPr lang="en-US" sz="1200" dirty="0" smtClean="0"/>
              <a:t>ceilometer)</a:t>
            </a:r>
          </a:p>
          <a:p>
            <a:endParaRPr lang="en-US" dirty="0" smtClean="0"/>
          </a:p>
        </p:txBody>
      </p:sp>
      <p:sp>
        <p:nvSpPr>
          <p:cNvPr id="83" name="Rounded Rectangle 82"/>
          <p:cNvSpPr/>
          <p:nvPr/>
        </p:nvSpPr>
        <p:spPr>
          <a:xfrm>
            <a:off x="135471" y="4026487"/>
            <a:ext cx="1773088" cy="3577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20791" y="1371597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3557815" y="1649624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6259189" y="1307410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cxnSp>
        <p:nvCxnSpPr>
          <p:cNvPr id="90" name="Elbow Connector 89"/>
          <p:cNvCxnSpPr/>
          <p:nvPr/>
        </p:nvCxnSpPr>
        <p:spPr>
          <a:xfrm rot="5400000" flipH="1" flipV="1">
            <a:off x="4968698" y="937662"/>
            <a:ext cx="295432" cy="1595107"/>
          </a:xfrm>
          <a:prstGeom prst="bentConnector3">
            <a:avLst>
              <a:gd name="adj1" fmla="val 177378"/>
            </a:avLst>
          </a:prstGeom>
          <a:ln>
            <a:solidFill>
              <a:srgbClr val="FF2D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277840" y="1639559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544019" y="1387153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4363889" y="1340180"/>
            <a:ext cx="1239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VLAN 3571 - 3600</a:t>
            </a:r>
            <a:endParaRPr lang="en-US" sz="1000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3039031" y="3454400"/>
            <a:ext cx="4041519" cy="524060"/>
          </a:xfrm>
          <a:prstGeom prst="bentConnector4">
            <a:avLst>
              <a:gd name="adj1" fmla="val 45152"/>
              <a:gd name="adj2" fmla="val 36992"/>
            </a:avLst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39031" y="3467100"/>
            <a:ext cx="0" cy="362608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4318860" y="3767467"/>
            <a:ext cx="2572979" cy="248271"/>
          </a:xfrm>
          <a:prstGeom prst="bentConnector3">
            <a:avLst/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83" idx="2"/>
          </p:cNvCxnSpPr>
          <p:nvPr/>
        </p:nvCxnSpPr>
        <p:spPr>
          <a:xfrm rot="16200000" flipH="1">
            <a:off x="1696580" y="3709676"/>
            <a:ext cx="239975" cy="1589105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n 73"/>
          <p:cNvSpPr/>
          <p:nvPr/>
        </p:nvSpPr>
        <p:spPr>
          <a:xfrm>
            <a:off x="1382126" y="49551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an 127"/>
          <p:cNvSpPr/>
          <p:nvPr/>
        </p:nvSpPr>
        <p:spPr>
          <a:xfrm>
            <a:off x="1534526" y="51075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an 129"/>
          <p:cNvSpPr/>
          <p:nvPr/>
        </p:nvSpPr>
        <p:spPr>
          <a:xfrm>
            <a:off x="1686926" y="52599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42802" y="4782623"/>
            <a:ext cx="134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mycls01/02/03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655121" y="5438563"/>
            <a:ext cx="99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MySQL</a:t>
            </a:r>
          </a:p>
          <a:p>
            <a:r>
              <a:rPr lang="en-US" dirty="0" err="1" smtClean="0"/>
              <a:t>RabbitMQ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647699" y="5594928"/>
            <a:ext cx="546091" cy="5391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800099" y="5747328"/>
            <a:ext cx="546091" cy="5391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98062" y="5875065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ha01</a:t>
            </a:r>
            <a:endParaRPr lang="en-US" dirty="0"/>
          </a:p>
        </p:txBody>
      </p:sp>
      <p:cxnSp>
        <p:nvCxnSpPr>
          <p:cNvPr id="105" name="Elbow Connector 104"/>
          <p:cNvCxnSpPr>
            <a:stCxn id="100" idx="3"/>
          </p:cNvCxnSpPr>
          <p:nvPr/>
        </p:nvCxnSpPr>
        <p:spPr>
          <a:xfrm flipV="1">
            <a:off x="2805860" y="4378469"/>
            <a:ext cx="4369640" cy="1292063"/>
          </a:xfrm>
          <a:prstGeom prst="bentConnector3">
            <a:avLst>
              <a:gd name="adj1" fmla="val 55232"/>
            </a:avLst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988231" y="5405968"/>
            <a:ext cx="997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131.154.101.x</a:t>
            </a:r>
            <a:endParaRPr 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538212" y="1274231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907630" y="2421417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35553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480"/>
              </a:spcBef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Introduzione</a:t>
            </a:r>
            <a:endParaRPr lang="en-US" sz="2400" dirty="0" smtClean="0">
              <a:solidFill>
                <a:schemeClr val="lt2"/>
              </a:solidFill>
            </a:endParaRPr>
          </a:p>
          <a:p>
            <a:pPr indent="-342900">
              <a:spcBef>
                <a:spcPts val="480"/>
              </a:spcBef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Casi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d’uso</a:t>
            </a:r>
            <a:endParaRPr lang="en-US" sz="2400" b="0" i="0" u="none" strike="noStrike" cap="none" baseline="0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2400" b="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endParaRPr lang="en-US" sz="2400" b="0" i="0" u="none" strike="noStrike" cap="none" baseline="0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42900">
              <a:buSzPct val="100000"/>
              <a:buFont typeface="Arial"/>
              <a:buChar char="•"/>
            </a:pPr>
            <a:r>
              <a:rPr lang="en-US" sz="2400" dirty="0" err="1" smtClean="0">
                <a:solidFill>
                  <a:schemeClr val="lt2"/>
                </a:solidFill>
              </a:rPr>
              <a:t>attuale</a:t>
            </a:r>
            <a:endParaRPr lang="en-US" sz="2400" dirty="0" smtClean="0">
              <a:solidFill>
                <a:schemeClr val="lt2"/>
              </a:solidFill>
            </a:endParaRPr>
          </a:p>
          <a:p>
            <a:pPr lvl="1" indent="-342900">
              <a:buSzPct val="100000"/>
              <a:buFont typeface="Arial"/>
              <a:buChar char="•"/>
            </a:pPr>
            <a:r>
              <a:rPr lang="en-US" sz="2400" dirty="0" err="1" smtClean="0">
                <a:solidFill>
                  <a:schemeClr val="lt2"/>
                </a:solidFill>
              </a:rPr>
              <a:t>futura</a:t>
            </a:r>
            <a:endParaRPr lang="en-US"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828800"/>
            <a:ext cx="3149600" cy="31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172898" y="4864063"/>
            <a:ext cx="2632962" cy="16129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414434" y="1784625"/>
            <a:ext cx="1549400" cy="1796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1882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3200" b="0" i="0" u="none" strike="noStrike" cap="none" baseline="0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32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smtClean="0">
                <a:solidFill>
                  <a:srgbClr val="006699"/>
                </a:solidFill>
              </a:rPr>
              <a:t>Juno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2) -</a:t>
            </a:r>
            <a:endParaRPr lang="en-US" sz="32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82914" y="1882931"/>
            <a:ext cx="1847427" cy="1293708"/>
            <a:chOff x="2585720" y="4185921"/>
            <a:chExt cx="1847427" cy="1293708"/>
          </a:xfrm>
        </p:grpSpPr>
        <p:grpSp>
          <p:nvGrpSpPr>
            <p:cNvPr id="7" name="Group 6"/>
            <p:cNvGrpSpPr/>
            <p:nvPr/>
          </p:nvGrpSpPr>
          <p:grpSpPr>
            <a:xfrm>
              <a:off x="3610187" y="4185921"/>
              <a:ext cx="822960" cy="851752"/>
              <a:chOff x="2187787" y="4397587"/>
              <a:chExt cx="822960" cy="85175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nova04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15547" y="4338321"/>
              <a:ext cx="822960" cy="851752"/>
              <a:chOff x="2187787" y="4397587"/>
              <a:chExt cx="822960" cy="85175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nova03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97200" y="4490721"/>
              <a:ext cx="822960" cy="851752"/>
              <a:chOff x="2187787" y="4397587"/>
              <a:chExt cx="822960" cy="85175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nova02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85720" y="4627877"/>
              <a:ext cx="822960" cy="851752"/>
              <a:chOff x="2187787" y="4397587"/>
              <a:chExt cx="822960" cy="8517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nova01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2611120" y="3846535"/>
            <a:ext cx="2333409" cy="1216725"/>
            <a:chOff x="2704257" y="4546600"/>
            <a:chExt cx="2333409" cy="1359733"/>
          </a:xfrm>
        </p:grpSpPr>
        <p:sp>
          <p:nvSpPr>
            <p:cNvPr id="14" name="Rounded Rectangle 13"/>
            <p:cNvSpPr/>
            <p:nvPr/>
          </p:nvSpPr>
          <p:spPr>
            <a:xfrm>
              <a:off x="2704257" y="4546600"/>
              <a:ext cx="2333409" cy="100605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870199" y="4587934"/>
              <a:ext cx="902724" cy="827746"/>
              <a:chOff x="2590788" y="4596401"/>
              <a:chExt cx="902724" cy="82774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619586" y="4668520"/>
                <a:ext cx="844137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0788" y="4596401"/>
                <a:ext cx="902724" cy="523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gpfs01-p</a:t>
                </a:r>
              </a:p>
              <a:p>
                <a:r>
                  <a:rPr lang="en-US" dirty="0" smtClean="0"/>
                  <a:t>(primary)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18884" y="4592894"/>
              <a:ext cx="1031051" cy="822786"/>
              <a:chOff x="3961219" y="4601361"/>
              <a:chExt cx="1031051" cy="82278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991184" y="4668520"/>
                <a:ext cx="907631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61219" y="4601361"/>
                <a:ext cx="103105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gpfs02-p</a:t>
                </a:r>
              </a:p>
              <a:p>
                <a:r>
                  <a:rPr lang="en-US" dirty="0" smtClean="0"/>
                  <a:t>secondary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929469" y="5598567"/>
              <a:ext cx="1989664" cy="30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nova.cloud.cnaf.infn.it</a:t>
              </a:r>
              <a:endParaRPr lang="en-US" dirty="0"/>
            </a:p>
          </p:txBody>
        </p:sp>
      </p:grpSp>
      <p:cxnSp>
        <p:nvCxnSpPr>
          <p:cNvPr id="195" name="Straight Connector 194"/>
          <p:cNvCxnSpPr/>
          <p:nvPr/>
        </p:nvCxnSpPr>
        <p:spPr>
          <a:xfrm flipV="1">
            <a:off x="1354667" y="1278468"/>
            <a:ext cx="1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354667" y="1278467"/>
            <a:ext cx="48852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189134" y="1278467"/>
            <a:ext cx="0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7" idx="0"/>
          </p:cNvCxnSpPr>
          <p:nvPr/>
        </p:nvCxnSpPr>
        <p:spPr>
          <a:xfrm flipH="1" flipV="1">
            <a:off x="4013200" y="1278467"/>
            <a:ext cx="11021" cy="756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430867" y="1015992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10.10.96.1/24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78939" y="1587500"/>
            <a:ext cx="1744133" cy="2403660"/>
            <a:chOff x="635000" y="1587500"/>
            <a:chExt cx="1744133" cy="2403660"/>
          </a:xfrm>
        </p:grpSpPr>
        <p:sp>
          <p:nvSpPr>
            <p:cNvPr id="4" name="Rounded Rectangle 3"/>
            <p:cNvSpPr/>
            <p:nvPr/>
          </p:nvSpPr>
          <p:spPr>
            <a:xfrm>
              <a:off x="635000" y="1587500"/>
              <a:ext cx="1744133" cy="24036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70478" y="1620454"/>
              <a:ext cx="1511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cloud-juno-ctrl02</a:t>
              </a:r>
              <a:endParaRPr lang="en-US" dirty="0"/>
            </a:p>
          </p:txBody>
        </p:sp>
      </p:grpSp>
      <p:sp>
        <p:nvSpPr>
          <p:cNvPr id="211" name="Can 210"/>
          <p:cNvSpPr/>
          <p:nvPr/>
        </p:nvSpPr>
        <p:spPr>
          <a:xfrm>
            <a:off x="4397757" y="6019800"/>
            <a:ext cx="4009643" cy="7620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90"/>
                </a:solidFill>
              </a:rPr>
              <a:t>PowerVault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smtClean="0">
                <a:solidFill>
                  <a:srgbClr val="000090"/>
                </a:solidFill>
              </a:rPr>
              <a:t>MD3660i</a:t>
            </a:r>
          </a:p>
          <a:p>
            <a:pPr algn="ctr"/>
            <a:r>
              <a:rPr lang="it-IT" dirty="0" smtClean="0">
                <a:solidFill>
                  <a:srgbClr val="000090"/>
                </a:solidFill>
              </a:rPr>
              <a:t>4LUN x 4TB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59" name="Picture 2" descr="http://t0.gstatic.com/images?q=tbn:ANd9GcSknkwY-N_6b--AlHWeDlFx7l4U_PnHyJhliKykCiqsOVl9XA4B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7" y="1067769"/>
            <a:ext cx="1109063" cy="8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6" name="Straight Arrow Connector 215"/>
          <p:cNvCxnSpPr>
            <a:endCxn id="24" idx="2"/>
          </p:cNvCxnSpPr>
          <p:nvPr/>
        </p:nvCxnSpPr>
        <p:spPr>
          <a:xfrm flipV="1">
            <a:off x="3294394" y="3176639"/>
            <a:ext cx="0" cy="7125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4" idx="0"/>
          </p:cNvCxnSpPr>
          <p:nvPr/>
        </p:nvCxnSpPr>
        <p:spPr>
          <a:xfrm flipH="1" flipV="1">
            <a:off x="3774945" y="3039486"/>
            <a:ext cx="2880" cy="8070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4182533" y="2887085"/>
            <a:ext cx="0" cy="10020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4546600" y="2705893"/>
            <a:ext cx="0" cy="11832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688667" y="2455335"/>
            <a:ext cx="762000" cy="110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0256" y="2189415"/>
            <a:ext cx="1120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131.154.96.1/24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6829" y="2007763"/>
            <a:ext cx="183999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Keystone</a:t>
            </a:r>
          </a:p>
          <a:p>
            <a:r>
              <a:rPr lang="en-US" sz="1200" dirty="0" smtClean="0"/>
              <a:t>Dashboard</a:t>
            </a:r>
          </a:p>
          <a:p>
            <a:r>
              <a:rPr lang="en-US" sz="1200" dirty="0" smtClean="0"/>
              <a:t>Neutron Server</a:t>
            </a:r>
          </a:p>
          <a:p>
            <a:r>
              <a:rPr lang="en-US" sz="1200" dirty="0" smtClean="0"/>
              <a:t>Glance &amp; Cinder</a:t>
            </a:r>
          </a:p>
          <a:p>
            <a:r>
              <a:rPr lang="en-US" sz="1200" dirty="0"/>
              <a:t>Ceilometer/</a:t>
            </a:r>
            <a:r>
              <a:rPr lang="en-US" sz="1200" dirty="0" err="1"/>
              <a:t>MongoDB</a:t>
            </a:r>
            <a:endParaRPr lang="en-US" sz="1200" dirty="0"/>
          </a:p>
          <a:p>
            <a:r>
              <a:rPr lang="en-US" sz="1200" dirty="0" smtClean="0"/>
              <a:t>Heat</a:t>
            </a:r>
          </a:p>
          <a:p>
            <a:r>
              <a:rPr lang="en-US" sz="1200" dirty="0" smtClean="0"/>
              <a:t>API (nova, heat, glance, </a:t>
            </a:r>
          </a:p>
          <a:p>
            <a:r>
              <a:rPr lang="en-US" sz="1200" dirty="0" smtClean="0"/>
              <a:t>ceilometer)</a:t>
            </a:r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156202" y="1587500"/>
            <a:ext cx="1594896" cy="1731434"/>
            <a:chOff x="5156202" y="1587499"/>
            <a:chExt cx="1594896" cy="2290207"/>
          </a:xfrm>
        </p:grpSpPr>
        <p:sp>
          <p:nvSpPr>
            <p:cNvPr id="8" name="Rounded Rectangle 7"/>
            <p:cNvSpPr/>
            <p:nvPr/>
          </p:nvSpPr>
          <p:spPr>
            <a:xfrm>
              <a:off x="5156202" y="1587499"/>
              <a:ext cx="1549400" cy="22902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67109" y="1638870"/>
              <a:ext cx="1522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loud-juno-net01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40874" y="2099053"/>
              <a:ext cx="1510224" cy="134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LinuxBridge</a:t>
              </a:r>
              <a:r>
                <a:rPr lang="en-US" sz="1200" dirty="0" smtClean="0"/>
                <a:t> agent</a:t>
              </a:r>
            </a:p>
            <a:p>
              <a:r>
                <a:rPr lang="en-US" sz="1200" dirty="0" smtClean="0"/>
                <a:t>  + VLAN</a:t>
              </a:r>
            </a:p>
            <a:p>
              <a:r>
                <a:rPr lang="en-US" sz="1200" dirty="0" smtClean="0"/>
                <a:t>L3 agent</a:t>
              </a:r>
            </a:p>
            <a:p>
              <a:r>
                <a:rPr lang="en-US" sz="1200" dirty="0" smtClean="0"/>
                <a:t>DHCP agent</a:t>
              </a:r>
            </a:p>
            <a:p>
              <a:r>
                <a:rPr lang="en-US" sz="1200" dirty="0" smtClean="0"/>
                <a:t>Metadata server</a:t>
              </a:r>
              <a:endParaRPr lang="en-US" sz="12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305800" y="3722506"/>
            <a:ext cx="716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VLAN:</a:t>
            </a:r>
          </a:p>
          <a:p>
            <a:r>
              <a:rPr lang="en-US" dirty="0" smtClean="0"/>
              <a:t>    100</a:t>
            </a:r>
          </a:p>
          <a:p>
            <a:r>
              <a:rPr lang="en-US" dirty="0" smtClean="0"/>
              <a:t>    101</a:t>
            </a:r>
          </a:p>
          <a:p>
            <a:r>
              <a:rPr lang="en-US" dirty="0" smtClean="0"/>
              <a:t>      96</a:t>
            </a:r>
          </a:p>
          <a:p>
            <a:r>
              <a:rPr lang="en-US" dirty="0" smtClean="0"/>
              <a:t>      98</a:t>
            </a:r>
            <a:endParaRPr lang="en-US" dirty="0"/>
          </a:p>
        </p:txBody>
      </p:sp>
      <p:sp>
        <p:nvSpPr>
          <p:cNvPr id="55" name="Cube 54"/>
          <p:cNvSpPr/>
          <p:nvPr/>
        </p:nvSpPr>
        <p:spPr>
          <a:xfrm>
            <a:off x="2997200" y="260736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>
          <a:xfrm>
            <a:off x="3166534" y="267509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3378203" y="2581953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8203531" y="3725333"/>
            <a:ext cx="271601" cy="11695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68" y="3829708"/>
            <a:ext cx="2161863" cy="10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7450667" y="2455333"/>
            <a:ext cx="0" cy="2006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88668" y="4038983"/>
            <a:ext cx="783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bd8810</a:t>
            </a:r>
            <a:endParaRPr lang="en-US" dirty="0"/>
          </a:p>
        </p:txBody>
      </p:sp>
      <p:cxnSp>
        <p:nvCxnSpPr>
          <p:cNvPr id="62" name="Straight Connector 61"/>
          <p:cNvCxnSpPr>
            <a:endCxn id="59" idx="2"/>
          </p:cNvCxnSpPr>
          <p:nvPr/>
        </p:nvCxnSpPr>
        <p:spPr>
          <a:xfrm flipV="1">
            <a:off x="8005199" y="1882931"/>
            <a:ext cx="0" cy="253503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39" y="5359895"/>
            <a:ext cx="1319809" cy="6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15" y="5036623"/>
            <a:ext cx="1319809" cy="6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738304" y="5130786"/>
            <a:ext cx="136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w-206.11.1/.2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7268631" y="5778500"/>
            <a:ext cx="0" cy="309033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340598" y="5696529"/>
            <a:ext cx="0" cy="424871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125633" y="5456768"/>
            <a:ext cx="0" cy="572186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6041668" y="5518150"/>
            <a:ext cx="8465" cy="501651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479956" y="5782733"/>
            <a:ext cx="6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4x10Gb</a:t>
            </a:r>
            <a:endParaRPr lang="en-US" sz="1000" dirty="0"/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6553200" y="4593167"/>
            <a:ext cx="795867" cy="80643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454900" y="4563533"/>
            <a:ext cx="0" cy="113299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7531100" y="4521200"/>
            <a:ext cx="0" cy="1113368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6434666" y="4563533"/>
            <a:ext cx="838066" cy="86898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891839" y="4916127"/>
            <a:ext cx="5624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4x1Gb</a:t>
            </a:r>
            <a:endParaRPr lang="en-US" sz="1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444003" y="4417968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368484" y="4409644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851390" y="4605666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131.154.101.59</a:t>
            </a:r>
            <a:endParaRPr lang="en-US" sz="1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185292" y="4657473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131.154.101.58</a:t>
            </a:r>
            <a:endParaRPr lang="en-US" sz="1000" dirty="0"/>
          </a:p>
        </p:txBody>
      </p:sp>
      <p:sp>
        <p:nvSpPr>
          <p:cNvPr id="84" name="Rounded Rectangle 83"/>
          <p:cNvSpPr/>
          <p:nvPr/>
        </p:nvSpPr>
        <p:spPr>
          <a:xfrm>
            <a:off x="749984" y="3683383"/>
            <a:ext cx="1773088" cy="3577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GPFS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39024" y="1974809"/>
            <a:ext cx="1744133" cy="2403660"/>
            <a:chOff x="635000" y="1587500"/>
            <a:chExt cx="1744133" cy="2403660"/>
          </a:xfrm>
        </p:grpSpPr>
        <p:sp>
          <p:nvSpPr>
            <p:cNvPr id="79" name="Rounded Rectangle 78"/>
            <p:cNvSpPr/>
            <p:nvPr/>
          </p:nvSpPr>
          <p:spPr>
            <a:xfrm>
              <a:off x="635000" y="1587500"/>
              <a:ext cx="1744133" cy="24036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0478" y="1620454"/>
              <a:ext cx="1511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cloud-juno-ctrl01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72898" y="2337492"/>
            <a:ext cx="183999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Keystone</a:t>
            </a:r>
          </a:p>
          <a:p>
            <a:r>
              <a:rPr lang="en-US" sz="1200" dirty="0" smtClean="0"/>
              <a:t>Dashboard</a:t>
            </a:r>
          </a:p>
          <a:p>
            <a:r>
              <a:rPr lang="en-US" sz="1200" dirty="0" smtClean="0"/>
              <a:t>Neutron Server</a:t>
            </a:r>
          </a:p>
          <a:p>
            <a:r>
              <a:rPr lang="en-US" sz="1200" b="1" dirty="0" smtClean="0"/>
              <a:t>Glance &amp; Cinder</a:t>
            </a:r>
          </a:p>
          <a:p>
            <a:r>
              <a:rPr lang="en-US" sz="1200" dirty="0"/>
              <a:t>Ceilometer/</a:t>
            </a:r>
            <a:r>
              <a:rPr lang="en-US" sz="1200" dirty="0" err="1"/>
              <a:t>MongoDB</a:t>
            </a:r>
            <a:endParaRPr lang="en-US" sz="1200" dirty="0"/>
          </a:p>
          <a:p>
            <a:r>
              <a:rPr lang="en-US" sz="1200" dirty="0" smtClean="0"/>
              <a:t>Heat</a:t>
            </a:r>
          </a:p>
          <a:p>
            <a:r>
              <a:rPr lang="en-US" sz="1200" dirty="0" smtClean="0"/>
              <a:t>API (nova, heat, glance, </a:t>
            </a:r>
          </a:p>
          <a:p>
            <a:r>
              <a:rPr lang="en-US" sz="1200" dirty="0" smtClean="0"/>
              <a:t>ceilometer)</a:t>
            </a:r>
          </a:p>
          <a:p>
            <a:endParaRPr lang="en-US" dirty="0" smtClean="0"/>
          </a:p>
        </p:txBody>
      </p:sp>
      <p:sp>
        <p:nvSpPr>
          <p:cNvPr id="83" name="Rounded Rectangle 82"/>
          <p:cNvSpPr/>
          <p:nvPr/>
        </p:nvSpPr>
        <p:spPr>
          <a:xfrm>
            <a:off x="135471" y="4026487"/>
            <a:ext cx="1773088" cy="3577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20791" y="1371597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3557815" y="1649624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6259189" y="1307410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cxnSp>
        <p:nvCxnSpPr>
          <p:cNvPr id="90" name="Elbow Connector 89"/>
          <p:cNvCxnSpPr/>
          <p:nvPr/>
        </p:nvCxnSpPr>
        <p:spPr>
          <a:xfrm rot="5400000" flipH="1" flipV="1">
            <a:off x="4968698" y="937662"/>
            <a:ext cx="295432" cy="1595107"/>
          </a:xfrm>
          <a:prstGeom prst="bentConnector3">
            <a:avLst>
              <a:gd name="adj1" fmla="val 177378"/>
            </a:avLst>
          </a:prstGeom>
          <a:ln>
            <a:solidFill>
              <a:srgbClr val="FF2D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277840" y="1639559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544019" y="1387153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4363889" y="1340180"/>
            <a:ext cx="1239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VLAN 3571 - 3600</a:t>
            </a:r>
            <a:endParaRPr lang="en-US" sz="1000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3039031" y="3454400"/>
            <a:ext cx="4041519" cy="524060"/>
          </a:xfrm>
          <a:prstGeom prst="bentConnector4">
            <a:avLst>
              <a:gd name="adj1" fmla="val 45152"/>
              <a:gd name="adj2" fmla="val 36992"/>
            </a:avLst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39031" y="3467100"/>
            <a:ext cx="0" cy="362608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4318860" y="3767467"/>
            <a:ext cx="2572979" cy="248271"/>
          </a:xfrm>
          <a:prstGeom prst="bentConnector3">
            <a:avLst/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83" idx="2"/>
          </p:cNvCxnSpPr>
          <p:nvPr/>
        </p:nvCxnSpPr>
        <p:spPr>
          <a:xfrm rot="16200000" flipH="1">
            <a:off x="1696580" y="3709676"/>
            <a:ext cx="239975" cy="1589105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n 73"/>
          <p:cNvSpPr/>
          <p:nvPr/>
        </p:nvSpPr>
        <p:spPr>
          <a:xfrm>
            <a:off x="1382126" y="49551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an 127"/>
          <p:cNvSpPr/>
          <p:nvPr/>
        </p:nvSpPr>
        <p:spPr>
          <a:xfrm>
            <a:off x="1534526" y="51075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an 129"/>
          <p:cNvSpPr/>
          <p:nvPr/>
        </p:nvSpPr>
        <p:spPr>
          <a:xfrm>
            <a:off x="1686926" y="52599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42802" y="4782623"/>
            <a:ext cx="134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mycls01/02/03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655121" y="5438563"/>
            <a:ext cx="99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MySQL</a:t>
            </a:r>
          </a:p>
          <a:p>
            <a:r>
              <a:rPr lang="en-US" dirty="0" err="1" smtClean="0"/>
              <a:t>RabbitMQ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647699" y="5594928"/>
            <a:ext cx="546091" cy="5391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800099" y="5747328"/>
            <a:ext cx="546091" cy="5391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98062" y="5875065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ha01</a:t>
            </a:r>
            <a:endParaRPr lang="en-US" dirty="0"/>
          </a:p>
        </p:txBody>
      </p:sp>
      <p:cxnSp>
        <p:nvCxnSpPr>
          <p:cNvPr id="105" name="Elbow Connector 104"/>
          <p:cNvCxnSpPr>
            <a:stCxn id="100" idx="3"/>
          </p:cNvCxnSpPr>
          <p:nvPr/>
        </p:nvCxnSpPr>
        <p:spPr>
          <a:xfrm flipV="1">
            <a:off x="2805860" y="4378469"/>
            <a:ext cx="4369640" cy="1292063"/>
          </a:xfrm>
          <a:prstGeom prst="bentConnector3">
            <a:avLst>
              <a:gd name="adj1" fmla="val 55232"/>
            </a:avLst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988231" y="5405968"/>
            <a:ext cx="997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131.154.101.x</a:t>
            </a:r>
            <a:endParaRPr 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538212" y="1274231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907630" y="2421417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  <p:sp>
        <p:nvSpPr>
          <p:cNvPr id="3" name="Multiply 2"/>
          <p:cNvSpPr/>
          <p:nvPr/>
        </p:nvSpPr>
        <p:spPr>
          <a:xfrm>
            <a:off x="6636798" y="3512207"/>
            <a:ext cx="1368401" cy="14609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ultiply 105"/>
          <p:cNvSpPr/>
          <p:nvPr/>
        </p:nvSpPr>
        <p:spPr>
          <a:xfrm>
            <a:off x="5625587" y="4877258"/>
            <a:ext cx="911818" cy="9262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y 106"/>
          <p:cNvSpPr/>
          <p:nvPr/>
        </p:nvSpPr>
        <p:spPr>
          <a:xfrm>
            <a:off x="6619282" y="5207415"/>
            <a:ext cx="911818" cy="9262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8843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172898" y="4864063"/>
            <a:ext cx="2632962" cy="16129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414434" y="1784625"/>
            <a:ext cx="1549400" cy="1796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1882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3200" b="0" i="0" u="none" strike="noStrike" cap="none" baseline="0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32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smtClean="0">
                <a:solidFill>
                  <a:srgbClr val="006699"/>
                </a:solidFill>
              </a:rPr>
              <a:t>Juno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32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2) -</a:t>
            </a:r>
            <a:endParaRPr lang="en-US" sz="32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82914" y="1882931"/>
            <a:ext cx="1847427" cy="1293708"/>
            <a:chOff x="2585720" y="4185921"/>
            <a:chExt cx="1847427" cy="1293708"/>
          </a:xfrm>
        </p:grpSpPr>
        <p:grpSp>
          <p:nvGrpSpPr>
            <p:cNvPr id="7" name="Group 6"/>
            <p:cNvGrpSpPr/>
            <p:nvPr/>
          </p:nvGrpSpPr>
          <p:grpSpPr>
            <a:xfrm>
              <a:off x="3610187" y="4185921"/>
              <a:ext cx="822960" cy="851752"/>
              <a:chOff x="2187787" y="4397587"/>
              <a:chExt cx="822960" cy="85175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nova04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15547" y="4338321"/>
              <a:ext cx="822960" cy="851752"/>
              <a:chOff x="2187787" y="4397587"/>
              <a:chExt cx="822960" cy="85175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nova03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97200" y="4490721"/>
              <a:ext cx="822960" cy="851752"/>
              <a:chOff x="2187787" y="4397587"/>
              <a:chExt cx="822960" cy="85175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nova02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85720" y="4627877"/>
              <a:ext cx="822960" cy="851752"/>
              <a:chOff x="2187787" y="4397587"/>
              <a:chExt cx="822960" cy="8517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187787" y="4397587"/>
                <a:ext cx="822960" cy="82296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nova01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187787" y="5037673"/>
                <a:ext cx="822960" cy="211666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GPFS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2611120" y="3846535"/>
            <a:ext cx="2333409" cy="1216725"/>
            <a:chOff x="2704257" y="4546600"/>
            <a:chExt cx="2333409" cy="1359733"/>
          </a:xfrm>
        </p:grpSpPr>
        <p:sp>
          <p:nvSpPr>
            <p:cNvPr id="14" name="Rounded Rectangle 13"/>
            <p:cNvSpPr/>
            <p:nvPr/>
          </p:nvSpPr>
          <p:spPr>
            <a:xfrm>
              <a:off x="2704257" y="4546600"/>
              <a:ext cx="2333409" cy="100605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870199" y="4587934"/>
              <a:ext cx="902724" cy="827746"/>
              <a:chOff x="2590788" y="4596401"/>
              <a:chExt cx="902724" cy="82774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619586" y="4668520"/>
                <a:ext cx="844137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0788" y="4596401"/>
                <a:ext cx="902724" cy="523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gpfs01-p</a:t>
                </a:r>
              </a:p>
              <a:p>
                <a:r>
                  <a:rPr lang="en-US" dirty="0" smtClean="0"/>
                  <a:t>(primary)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18884" y="4592894"/>
              <a:ext cx="1031051" cy="822786"/>
              <a:chOff x="3961219" y="4601361"/>
              <a:chExt cx="1031051" cy="82278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991184" y="4668520"/>
                <a:ext cx="907631" cy="75562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61219" y="4601361"/>
                <a:ext cx="103105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gpfs02-p</a:t>
                </a:r>
              </a:p>
              <a:p>
                <a:r>
                  <a:rPr lang="en-US" dirty="0" smtClean="0"/>
                  <a:t>secondary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929469" y="5598567"/>
              <a:ext cx="1989664" cy="30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nova.cloud.cnaf.infn.it</a:t>
              </a:r>
              <a:endParaRPr lang="en-US" dirty="0"/>
            </a:p>
          </p:txBody>
        </p:sp>
      </p:grpSp>
      <p:cxnSp>
        <p:nvCxnSpPr>
          <p:cNvPr id="195" name="Straight Connector 194"/>
          <p:cNvCxnSpPr/>
          <p:nvPr/>
        </p:nvCxnSpPr>
        <p:spPr>
          <a:xfrm flipV="1">
            <a:off x="1354667" y="1278468"/>
            <a:ext cx="1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354667" y="1278467"/>
            <a:ext cx="48852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189134" y="1278467"/>
            <a:ext cx="0" cy="30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17" idx="0"/>
          </p:cNvCxnSpPr>
          <p:nvPr/>
        </p:nvCxnSpPr>
        <p:spPr>
          <a:xfrm flipH="1" flipV="1">
            <a:off x="4013200" y="1278467"/>
            <a:ext cx="11021" cy="756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430867" y="1015992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10.10.96.1/24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78939" y="1587500"/>
            <a:ext cx="1744133" cy="2403660"/>
            <a:chOff x="635000" y="1587500"/>
            <a:chExt cx="1744133" cy="2403660"/>
          </a:xfrm>
        </p:grpSpPr>
        <p:sp>
          <p:nvSpPr>
            <p:cNvPr id="4" name="Rounded Rectangle 3"/>
            <p:cNvSpPr/>
            <p:nvPr/>
          </p:nvSpPr>
          <p:spPr>
            <a:xfrm>
              <a:off x="635000" y="1587500"/>
              <a:ext cx="1744133" cy="24036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70478" y="1620454"/>
              <a:ext cx="1511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cloud-juno-ctrl02</a:t>
              </a:r>
              <a:endParaRPr lang="en-US" dirty="0"/>
            </a:p>
          </p:txBody>
        </p:sp>
      </p:grpSp>
      <p:sp>
        <p:nvSpPr>
          <p:cNvPr id="211" name="Can 210"/>
          <p:cNvSpPr/>
          <p:nvPr/>
        </p:nvSpPr>
        <p:spPr>
          <a:xfrm>
            <a:off x="4397757" y="6019800"/>
            <a:ext cx="4009643" cy="7620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000090"/>
                </a:solidFill>
              </a:rPr>
              <a:t>PowerVault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smtClean="0">
                <a:solidFill>
                  <a:srgbClr val="000090"/>
                </a:solidFill>
              </a:rPr>
              <a:t>MD3660i</a:t>
            </a:r>
          </a:p>
          <a:p>
            <a:pPr algn="ctr"/>
            <a:r>
              <a:rPr lang="it-IT" dirty="0" smtClean="0">
                <a:solidFill>
                  <a:srgbClr val="000090"/>
                </a:solidFill>
              </a:rPr>
              <a:t>4LUN x 4TB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59" name="Picture 2" descr="http://t0.gstatic.com/images?q=tbn:ANd9GcSknkwY-N_6b--AlHWeDlFx7l4U_PnHyJhliKykCiqsOVl9XA4B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51" y="932599"/>
            <a:ext cx="1109063" cy="8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6" name="Straight Arrow Connector 215"/>
          <p:cNvCxnSpPr>
            <a:endCxn id="24" idx="2"/>
          </p:cNvCxnSpPr>
          <p:nvPr/>
        </p:nvCxnSpPr>
        <p:spPr>
          <a:xfrm flipV="1">
            <a:off x="3294394" y="3176639"/>
            <a:ext cx="0" cy="71250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4" idx="0"/>
          </p:cNvCxnSpPr>
          <p:nvPr/>
        </p:nvCxnSpPr>
        <p:spPr>
          <a:xfrm flipH="1" flipV="1">
            <a:off x="3774945" y="3039486"/>
            <a:ext cx="2880" cy="8070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4182533" y="2887085"/>
            <a:ext cx="0" cy="10020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4546600" y="2705893"/>
            <a:ext cx="0" cy="11832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688667" y="2455335"/>
            <a:ext cx="762000" cy="110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0256" y="2189415"/>
            <a:ext cx="1120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131.154.96.1/24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6829" y="2007763"/>
            <a:ext cx="183999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Keystone</a:t>
            </a:r>
          </a:p>
          <a:p>
            <a:r>
              <a:rPr lang="en-US" sz="1200" dirty="0" smtClean="0"/>
              <a:t>Dashboard</a:t>
            </a:r>
          </a:p>
          <a:p>
            <a:r>
              <a:rPr lang="en-US" sz="1200" dirty="0" smtClean="0"/>
              <a:t>Neutron Server</a:t>
            </a:r>
          </a:p>
          <a:p>
            <a:r>
              <a:rPr lang="en-US" sz="1200" dirty="0" smtClean="0"/>
              <a:t>Glance &amp; Cinder</a:t>
            </a:r>
          </a:p>
          <a:p>
            <a:r>
              <a:rPr lang="en-US" sz="1200" dirty="0"/>
              <a:t>Ceilometer/</a:t>
            </a:r>
            <a:r>
              <a:rPr lang="en-US" sz="1200" dirty="0" err="1"/>
              <a:t>MongoDB</a:t>
            </a:r>
            <a:endParaRPr lang="en-US" sz="1200" dirty="0"/>
          </a:p>
          <a:p>
            <a:r>
              <a:rPr lang="en-US" sz="1200" dirty="0" smtClean="0"/>
              <a:t>Heat</a:t>
            </a:r>
          </a:p>
          <a:p>
            <a:r>
              <a:rPr lang="en-US" sz="1200" dirty="0" smtClean="0"/>
              <a:t>API (nova, heat, glance, </a:t>
            </a:r>
          </a:p>
          <a:p>
            <a:r>
              <a:rPr lang="en-US" sz="1200" dirty="0" smtClean="0"/>
              <a:t>ceilometer)</a:t>
            </a:r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156202" y="1587500"/>
            <a:ext cx="1594896" cy="1731434"/>
            <a:chOff x="5156202" y="1587499"/>
            <a:chExt cx="1594896" cy="2290207"/>
          </a:xfrm>
        </p:grpSpPr>
        <p:sp>
          <p:nvSpPr>
            <p:cNvPr id="8" name="Rounded Rectangle 7"/>
            <p:cNvSpPr/>
            <p:nvPr/>
          </p:nvSpPr>
          <p:spPr>
            <a:xfrm>
              <a:off x="5156202" y="1587499"/>
              <a:ext cx="1549400" cy="22902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67109" y="1638870"/>
              <a:ext cx="1522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loud-juno-net01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40874" y="2099053"/>
              <a:ext cx="1510224" cy="134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LinuxBridge</a:t>
              </a:r>
              <a:r>
                <a:rPr lang="en-US" sz="1200" dirty="0" smtClean="0"/>
                <a:t> agent</a:t>
              </a:r>
            </a:p>
            <a:p>
              <a:r>
                <a:rPr lang="en-US" sz="1200" dirty="0" smtClean="0"/>
                <a:t>  + VLAN</a:t>
              </a:r>
            </a:p>
            <a:p>
              <a:r>
                <a:rPr lang="en-US" sz="1200" dirty="0" smtClean="0"/>
                <a:t>L3 agent</a:t>
              </a:r>
            </a:p>
            <a:p>
              <a:r>
                <a:rPr lang="en-US" sz="1200" dirty="0" smtClean="0"/>
                <a:t>DHCP agent</a:t>
              </a:r>
            </a:p>
            <a:p>
              <a:r>
                <a:rPr lang="en-US" sz="1200" dirty="0" smtClean="0"/>
                <a:t>Metadata server</a:t>
              </a:r>
              <a:endParaRPr lang="en-US" sz="12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45500" y="4281306"/>
            <a:ext cx="716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VLAN:</a:t>
            </a:r>
          </a:p>
          <a:p>
            <a:r>
              <a:rPr lang="en-US" dirty="0" smtClean="0"/>
              <a:t>    100</a:t>
            </a:r>
          </a:p>
          <a:p>
            <a:r>
              <a:rPr lang="en-US" dirty="0" smtClean="0"/>
              <a:t>    101</a:t>
            </a:r>
          </a:p>
          <a:p>
            <a:r>
              <a:rPr lang="en-US" dirty="0" smtClean="0"/>
              <a:t>      96</a:t>
            </a:r>
          </a:p>
          <a:p>
            <a:r>
              <a:rPr lang="en-US" dirty="0" smtClean="0"/>
              <a:t>      98</a:t>
            </a:r>
            <a:endParaRPr lang="en-US" dirty="0"/>
          </a:p>
        </p:txBody>
      </p:sp>
      <p:sp>
        <p:nvSpPr>
          <p:cNvPr id="55" name="Cube 54"/>
          <p:cNvSpPr/>
          <p:nvPr/>
        </p:nvSpPr>
        <p:spPr>
          <a:xfrm>
            <a:off x="2997200" y="260736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ube 90"/>
          <p:cNvSpPr/>
          <p:nvPr/>
        </p:nvSpPr>
        <p:spPr>
          <a:xfrm>
            <a:off x="3166534" y="2675096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ube 91"/>
          <p:cNvSpPr/>
          <p:nvPr/>
        </p:nvSpPr>
        <p:spPr>
          <a:xfrm>
            <a:off x="3378203" y="2581953"/>
            <a:ext cx="271794" cy="254633"/>
          </a:xfrm>
          <a:prstGeom prst="cube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8317831" y="4322233"/>
            <a:ext cx="271601" cy="11695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" descr="Interruttore, Router, Mozzo, Rete, Piatto, Ic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12" y="4198007"/>
            <a:ext cx="3733641" cy="18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7450667" y="2455333"/>
            <a:ext cx="0" cy="189638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59" idx="2"/>
          </p:cNvCxnSpPr>
          <p:nvPr/>
        </p:nvCxnSpPr>
        <p:spPr>
          <a:xfrm flipV="1">
            <a:off x="8248183" y="1747761"/>
            <a:ext cx="0" cy="300912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179731" y="5498041"/>
            <a:ext cx="0" cy="569384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7283888" y="5518150"/>
            <a:ext cx="0" cy="549276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963834" y="5456768"/>
            <a:ext cx="0" cy="572186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7072085" y="5518150"/>
            <a:ext cx="8465" cy="501651"/>
          </a:xfrm>
          <a:prstGeom prst="line">
            <a:avLst/>
          </a:prstGeom>
          <a:ln w="12700" cmpd="sng">
            <a:solidFill>
              <a:srgbClr val="FB5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264056" y="5719233"/>
            <a:ext cx="63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4x10Gb</a:t>
            </a:r>
            <a:endParaRPr lang="en-US" sz="1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444003" y="4417968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368484" y="4409644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gpfs02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851390" y="4605666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131.154.101.59</a:t>
            </a:r>
            <a:endParaRPr lang="en-US" sz="1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185292" y="4657473"/>
            <a:ext cx="107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131.154.101.58</a:t>
            </a:r>
            <a:endParaRPr lang="en-US" sz="1000" dirty="0"/>
          </a:p>
        </p:txBody>
      </p:sp>
      <p:sp>
        <p:nvSpPr>
          <p:cNvPr id="84" name="Rounded Rectangle 83"/>
          <p:cNvSpPr/>
          <p:nvPr/>
        </p:nvSpPr>
        <p:spPr>
          <a:xfrm>
            <a:off x="749984" y="3683383"/>
            <a:ext cx="1773088" cy="3577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GPFS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39024" y="1974809"/>
            <a:ext cx="1744133" cy="2403660"/>
            <a:chOff x="635000" y="1587500"/>
            <a:chExt cx="1744133" cy="2403660"/>
          </a:xfrm>
        </p:grpSpPr>
        <p:sp>
          <p:nvSpPr>
            <p:cNvPr id="79" name="Rounded Rectangle 78"/>
            <p:cNvSpPr/>
            <p:nvPr/>
          </p:nvSpPr>
          <p:spPr>
            <a:xfrm>
              <a:off x="635000" y="1587500"/>
              <a:ext cx="1744133" cy="24036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0478" y="1620454"/>
              <a:ext cx="15119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cloud-juno-ctrl01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72898" y="2337492"/>
            <a:ext cx="183999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Keystone</a:t>
            </a:r>
          </a:p>
          <a:p>
            <a:r>
              <a:rPr lang="en-US" sz="1200" dirty="0" smtClean="0"/>
              <a:t>Dashboard</a:t>
            </a:r>
          </a:p>
          <a:p>
            <a:r>
              <a:rPr lang="en-US" sz="1200" dirty="0" smtClean="0"/>
              <a:t>Neutron Server</a:t>
            </a:r>
          </a:p>
          <a:p>
            <a:r>
              <a:rPr lang="en-US" sz="1200" b="1" dirty="0" smtClean="0"/>
              <a:t>Glance &amp; Cinder *</a:t>
            </a:r>
          </a:p>
          <a:p>
            <a:r>
              <a:rPr lang="en-US" sz="1200" dirty="0"/>
              <a:t>Ceilometer/</a:t>
            </a:r>
            <a:r>
              <a:rPr lang="en-US" sz="1200" dirty="0" err="1"/>
              <a:t>MongoDB</a:t>
            </a:r>
            <a:endParaRPr lang="en-US" sz="1200" dirty="0"/>
          </a:p>
          <a:p>
            <a:r>
              <a:rPr lang="en-US" sz="1200" dirty="0" smtClean="0"/>
              <a:t>Heat</a:t>
            </a:r>
          </a:p>
          <a:p>
            <a:r>
              <a:rPr lang="en-US" sz="1200" dirty="0" smtClean="0"/>
              <a:t>API (nova, heat, glance, </a:t>
            </a:r>
          </a:p>
          <a:p>
            <a:r>
              <a:rPr lang="en-US" sz="1200" dirty="0" smtClean="0"/>
              <a:t>ceilometer)</a:t>
            </a:r>
          </a:p>
          <a:p>
            <a:endParaRPr lang="en-US" dirty="0" smtClean="0"/>
          </a:p>
        </p:txBody>
      </p:sp>
      <p:sp>
        <p:nvSpPr>
          <p:cNvPr id="83" name="Rounded Rectangle 82"/>
          <p:cNvSpPr/>
          <p:nvPr/>
        </p:nvSpPr>
        <p:spPr>
          <a:xfrm>
            <a:off x="135471" y="4026487"/>
            <a:ext cx="1773088" cy="3577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 GPFS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20791" y="1371597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3557815" y="1649624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6259189" y="1307410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eth0</a:t>
            </a:r>
            <a:endParaRPr lang="en-US" sz="1000" dirty="0"/>
          </a:p>
        </p:txBody>
      </p:sp>
      <p:cxnSp>
        <p:nvCxnSpPr>
          <p:cNvPr id="90" name="Elbow Connector 89"/>
          <p:cNvCxnSpPr/>
          <p:nvPr/>
        </p:nvCxnSpPr>
        <p:spPr>
          <a:xfrm>
            <a:off x="4318861" y="1371597"/>
            <a:ext cx="3307914" cy="3048002"/>
          </a:xfrm>
          <a:prstGeom prst="bentConnector3">
            <a:avLst>
              <a:gd name="adj1" fmla="val 100167"/>
            </a:avLst>
          </a:prstGeom>
          <a:ln>
            <a:solidFill>
              <a:srgbClr val="FF2D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277840" y="1639559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544019" y="1387153"/>
            <a:ext cx="4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eth1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4363889" y="1340180"/>
            <a:ext cx="1239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VLAN 3571 - 3600</a:t>
            </a:r>
            <a:endParaRPr lang="en-US" sz="1000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3039031" y="3683000"/>
            <a:ext cx="4041519" cy="963568"/>
          </a:xfrm>
          <a:prstGeom prst="bentConnector3">
            <a:avLst>
              <a:gd name="adj1" fmla="val 100278"/>
            </a:avLst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39031" y="3683000"/>
            <a:ext cx="0" cy="146708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83" idx="2"/>
          </p:cNvCxnSpPr>
          <p:nvPr/>
        </p:nvCxnSpPr>
        <p:spPr>
          <a:xfrm rot="16200000" flipH="1">
            <a:off x="1696580" y="3709676"/>
            <a:ext cx="239975" cy="1589105"/>
          </a:xfrm>
          <a:prstGeom prst="bentConnector2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n 73"/>
          <p:cNvSpPr/>
          <p:nvPr/>
        </p:nvSpPr>
        <p:spPr>
          <a:xfrm>
            <a:off x="1382126" y="49551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an 127"/>
          <p:cNvSpPr/>
          <p:nvPr/>
        </p:nvSpPr>
        <p:spPr>
          <a:xfrm>
            <a:off x="1534526" y="51075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an 129"/>
          <p:cNvSpPr/>
          <p:nvPr/>
        </p:nvSpPr>
        <p:spPr>
          <a:xfrm>
            <a:off x="1686926" y="5259916"/>
            <a:ext cx="836146" cy="80645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42802" y="4782623"/>
            <a:ext cx="134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mycls01/02/03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655121" y="5438563"/>
            <a:ext cx="99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MySQL</a:t>
            </a:r>
          </a:p>
          <a:p>
            <a:r>
              <a:rPr lang="en-US" dirty="0" err="1" smtClean="0"/>
              <a:t>RabbitMQ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647699" y="5594928"/>
            <a:ext cx="546091" cy="5391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800099" y="5747328"/>
            <a:ext cx="546091" cy="5391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98062" y="5875065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ha01</a:t>
            </a:r>
            <a:endParaRPr lang="en-US" dirty="0"/>
          </a:p>
        </p:txBody>
      </p:sp>
      <p:cxnSp>
        <p:nvCxnSpPr>
          <p:cNvPr id="105" name="Elbow Connector 104"/>
          <p:cNvCxnSpPr/>
          <p:nvPr/>
        </p:nvCxnSpPr>
        <p:spPr>
          <a:xfrm flipV="1">
            <a:off x="2805860" y="5259916"/>
            <a:ext cx="3582240" cy="677317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988231" y="5405968"/>
            <a:ext cx="997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131.154.101.x</a:t>
            </a:r>
            <a:endParaRPr 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538212" y="1274231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907630" y="2421417"/>
            <a:ext cx="427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1Gb</a:t>
            </a:r>
            <a:endParaRPr lang="en-US" sz="1000" dirty="0"/>
          </a:p>
        </p:txBody>
      </p:sp>
      <p:cxnSp>
        <p:nvCxnSpPr>
          <p:cNvPr id="116" name="Elbow Connector 115"/>
          <p:cNvCxnSpPr/>
          <p:nvPr/>
        </p:nvCxnSpPr>
        <p:spPr>
          <a:xfrm>
            <a:off x="4825996" y="4024927"/>
            <a:ext cx="1413937" cy="826960"/>
          </a:xfrm>
          <a:prstGeom prst="bentConnector3">
            <a:avLst>
              <a:gd name="adj1" fmla="val 102096"/>
            </a:avLst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9" idx="0"/>
          </p:cNvCxnSpPr>
          <p:nvPr/>
        </p:nvCxnSpPr>
        <p:spPr>
          <a:xfrm>
            <a:off x="4318861" y="1374390"/>
            <a:ext cx="0" cy="508541"/>
          </a:xfrm>
          <a:prstGeom prst="line">
            <a:avLst/>
          </a:prstGeom>
          <a:ln>
            <a:solidFill>
              <a:srgbClr val="FF2D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20256" y="4851887"/>
            <a:ext cx="56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11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Introduzione</a:t>
            </a:r>
            <a:endParaRPr lang="en-US" sz="4000" b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0000" lnSpcReduction="20000"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Infratruttura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Cloud@CNAF</a:t>
            </a:r>
            <a:r>
              <a:rPr lang="en-US" sz="2400" dirty="0" smtClean="0">
                <a:solidFill>
                  <a:schemeClr val="lt2"/>
                </a:solidFill>
              </a:rPr>
              <a:t> (*)</a:t>
            </a:r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  <a:p>
            <a:pPr indent="-342900">
              <a:spcBef>
                <a:spcPts val="0"/>
              </a:spcBef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Nata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dall’attivita</a:t>
            </a:r>
            <a:r>
              <a:rPr lang="en-US" sz="2400" dirty="0" smtClean="0">
                <a:solidFill>
                  <a:schemeClr val="lt2"/>
                </a:solidFill>
              </a:rPr>
              <a:t>’ </a:t>
            </a:r>
            <a:r>
              <a:rPr lang="en-US" sz="2400" dirty="0" err="1" smtClean="0">
                <a:solidFill>
                  <a:schemeClr val="lt2"/>
                </a:solidFill>
              </a:rPr>
              <a:t>svolta</a:t>
            </a:r>
            <a:r>
              <a:rPr lang="en-US" sz="2400" dirty="0" smtClean="0">
                <a:solidFill>
                  <a:schemeClr val="lt2"/>
                </a:solidFill>
              </a:rPr>
              <a:t> da un </a:t>
            </a:r>
            <a:r>
              <a:rPr lang="en-US" sz="2400" dirty="0" err="1" smtClean="0">
                <a:solidFill>
                  <a:schemeClr val="lt2"/>
                </a:solidFill>
              </a:rPr>
              <a:t>gruppo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trasversale</a:t>
            </a:r>
            <a:r>
              <a:rPr lang="en-US" sz="2400" dirty="0" smtClean="0">
                <a:solidFill>
                  <a:schemeClr val="lt2"/>
                </a:solidFill>
              </a:rPr>
              <a:t>: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Rete, </a:t>
            </a:r>
            <a:r>
              <a:rPr lang="en-US" sz="2400" dirty="0" err="1" smtClean="0">
                <a:solidFill>
                  <a:schemeClr val="lt2"/>
                </a:solidFill>
              </a:rPr>
              <a:t>Servizi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Nazionali</a:t>
            </a:r>
            <a:r>
              <a:rPr lang="en-US" sz="2400" dirty="0" smtClean="0">
                <a:solidFill>
                  <a:schemeClr val="lt2"/>
                </a:solidFill>
              </a:rPr>
              <a:t>, Storage, Farming, R&amp;D</a:t>
            </a:r>
          </a:p>
          <a:p>
            <a:pPr indent="-342900">
              <a:spcBef>
                <a:spcPts val="0"/>
              </a:spcBef>
              <a:buSzPct val="100000"/>
            </a:pPr>
            <a:r>
              <a:rPr lang="en-US" sz="2400" b="1" dirty="0" err="1" smtClean="0">
                <a:solidFill>
                  <a:schemeClr val="lt2"/>
                </a:solidFill>
              </a:rPr>
              <a:t>Obiettivi</a:t>
            </a:r>
            <a:r>
              <a:rPr lang="en-US" sz="2400" dirty="0">
                <a:solidFill>
                  <a:schemeClr val="lt2"/>
                </a:solidFill>
              </a:rPr>
              <a:t>: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dirty="0" err="1">
                <a:solidFill>
                  <a:schemeClr val="lt2"/>
                </a:solidFill>
              </a:rPr>
              <a:t>creare</a:t>
            </a:r>
            <a:r>
              <a:rPr lang="en-US" sz="2400" dirty="0">
                <a:solidFill>
                  <a:schemeClr val="lt2"/>
                </a:solidFill>
              </a:rPr>
              <a:t> </a:t>
            </a:r>
            <a:r>
              <a:rPr lang="en-US" sz="2400" dirty="0" err="1">
                <a:solidFill>
                  <a:schemeClr val="lt2"/>
                </a:solidFill>
              </a:rPr>
              <a:t>una</a:t>
            </a:r>
            <a:r>
              <a:rPr lang="en-US" sz="2400" dirty="0">
                <a:solidFill>
                  <a:schemeClr val="lt2"/>
                </a:solidFill>
              </a:rPr>
              <a:t> </a:t>
            </a:r>
            <a:r>
              <a:rPr lang="en-US" sz="2400" b="1" dirty="0">
                <a:solidFill>
                  <a:schemeClr val="lt2"/>
                </a:solidFill>
              </a:rPr>
              <a:t>cloud</a:t>
            </a:r>
            <a:r>
              <a:rPr lang="en-US" sz="2400" dirty="0">
                <a:solidFill>
                  <a:schemeClr val="lt2"/>
                </a:solidFill>
              </a:rPr>
              <a:t> per </a:t>
            </a:r>
            <a:r>
              <a:rPr lang="en-US" sz="2400" dirty="0" err="1">
                <a:solidFill>
                  <a:schemeClr val="lt2"/>
                </a:solidFill>
              </a:rPr>
              <a:t>i</a:t>
            </a:r>
            <a:r>
              <a:rPr lang="en-US" sz="2400" dirty="0">
                <a:solidFill>
                  <a:schemeClr val="lt2"/>
                </a:solidFill>
              </a:rPr>
              <a:t> </a:t>
            </a:r>
            <a:r>
              <a:rPr lang="en-US" sz="2400" dirty="0" err="1">
                <a:solidFill>
                  <a:schemeClr val="lt2"/>
                </a:solidFill>
              </a:rPr>
              <a:t>vari</a:t>
            </a:r>
            <a:r>
              <a:rPr lang="en-US" sz="2400" dirty="0">
                <a:solidFill>
                  <a:schemeClr val="lt2"/>
                </a:solidFill>
              </a:rPr>
              <a:t> </a:t>
            </a:r>
            <a:r>
              <a:rPr lang="en-US" sz="2400" dirty="0" err="1">
                <a:solidFill>
                  <a:schemeClr val="lt2"/>
                </a:solidFill>
              </a:rPr>
              <a:t>casi</a:t>
            </a:r>
            <a:r>
              <a:rPr lang="en-US" sz="2400" dirty="0">
                <a:solidFill>
                  <a:schemeClr val="lt2"/>
                </a:solidFill>
              </a:rPr>
              <a:t> </a:t>
            </a:r>
            <a:r>
              <a:rPr lang="en-US" sz="2400" dirty="0" err="1">
                <a:solidFill>
                  <a:schemeClr val="lt2"/>
                </a:solidFill>
              </a:rPr>
              <a:t>d’uso</a:t>
            </a:r>
            <a:r>
              <a:rPr lang="en-US" sz="2400" dirty="0">
                <a:solidFill>
                  <a:schemeClr val="lt2"/>
                </a:solidFill>
              </a:rPr>
              <a:t> del CNAF: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i="1" dirty="0" err="1">
                <a:solidFill>
                  <a:schemeClr val="lt2"/>
                </a:solidFill>
              </a:rPr>
              <a:t>Provisioning</a:t>
            </a:r>
            <a:r>
              <a:rPr lang="it-IT" sz="2400" i="1" dirty="0">
                <a:solidFill>
                  <a:schemeClr val="lt2"/>
                </a:solidFill>
              </a:rPr>
              <a:t> </a:t>
            </a:r>
            <a:r>
              <a:rPr lang="it-IT" sz="2400" i="1" dirty="0" smtClean="0">
                <a:solidFill>
                  <a:schemeClr val="lt2"/>
                </a:solidFill>
              </a:rPr>
              <a:t>VM per </a:t>
            </a:r>
            <a:r>
              <a:rPr lang="it-IT" sz="2400" i="1" dirty="0">
                <a:solidFill>
                  <a:schemeClr val="lt2"/>
                </a:solidFill>
              </a:rPr>
              <a:t>i reparti del </a:t>
            </a:r>
            <a:r>
              <a:rPr lang="it-IT" sz="2400" i="1" dirty="0" smtClean="0">
                <a:solidFill>
                  <a:schemeClr val="lt2"/>
                </a:solidFill>
              </a:rPr>
              <a:t>CNAF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it-IT" sz="2400" dirty="0" err="1" smtClean="0">
                <a:solidFill>
                  <a:schemeClr val="lt2"/>
                </a:solidFill>
              </a:rPr>
              <a:t>Backend</a:t>
            </a:r>
            <a:r>
              <a:rPr lang="it-IT" sz="2400" dirty="0" smtClean="0">
                <a:solidFill>
                  <a:schemeClr val="lt2"/>
                </a:solidFill>
              </a:rPr>
              <a:t> </a:t>
            </a:r>
            <a:r>
              <a:rPr lang="it-IT" sz="2400" dirty="0">
                <a:solidFill>
                  <a:schemeClr val="lt2"/>
                </a:solidFill>
              </a:rPr>
              <a:t>per </a:t>
            </a:r>
            <a:r>
              <a:rPr lang="it-IT" sz="2400" dirty="0" err="1">
                <a:solidFill>
                  <a:schemeClr val="lt2"/>
                </a:solidFill>
              </a:rPr>
              <a:t>provisioning</a:t>
            </a:r>
            <a:r>
              <a:rPr lang="it-IT" sz="2400" dirty="0">
                <a:solidFill>
                  <a:schemeClr val="lt2"/>
                </a:solidFill>
              </a:rPr>
              <a:t> di </a:t>
            </a:r>
            <a:r>
              <a:rPr lang="it-IT" sz="2400" dirty="0" err="1">
                <a:solidFill>
                  <a:schemeClr val="lt2"/>
                </a:solidFill>
              </a:rPr>
              <a:t>VMs</a:t>
            </a:r>
            <a:r>
              <a:rPr lang="it-IT" sz="2400" dirty="0">
                <a:solidFill>
                  <a:schemeClr val="lt2"/>
                </a:solidFill>
              </a:rPr>
              <a:t> ad altri servizi/processi del </a:t>
            </a:r>
            <a:r>
              <a:rPr lang="it-IT" sz="2400" dirty="0" smtClean="0">
                <a:solidFill>
                  <a:schemeClr val="lt2"/>
                </a:solidFill>
              </a:rPr>
              <a:t>CNAF (Jenkins, </a:t>
            </a:r>
            <a:r>
              <a:rPr lang="it-IT" sz="2400" dirty="0" err="1" smtClean="0">
                <a:solidFill>
                  <a:schemeClr val="lt2"/>
                </a:solidFill>
              </a:rPr>
              <a:t>LBaaS</a:t>
            </a:r>
            <a:r>
              <a:rPr lang="it-IT" sz="2400" dirty="0" smtClean="0">
                <a:solidFill>
                  <a:schemeClr val="lt2"/>
                </a:solidFill>
              </a:rPr>
              <a:t>)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it-IT" sz="2400" dirty="0" err="1">
                <a:solidFill>
                  <a:schemeClr val="lt2"/>
                </a:solidFill>
              </a:rPr>
              <a:t>Provisioning</a:t>
            </a:r>
            <a:r>
              <a:rPr lang="it-IT" sz="2400" dirty="0">
                <a:solidFill>
                  <a:schemeClr val="lt2"/>
                </a:solidFill>
              </a:rPr>
              <a:t> VM per servizio Supporto </a:t>
            </a:r>
            <a:r>
              <a:rPr lang="it-IT" sz="2400" dirty="0" smtClean="0">
                <a:solidFill>
                  <a:schemeClr val="lt2"/>
                </a:solidFill>
              </a:rPr>
              <a:t>Utenti (</a:t>
            </a:r>
            <a:r>
              <a:rPr lang="it-IT" sz="2400" dirty="0" err="1" smtClean="0">
                <a:solidFill>
                  <a:schemeClr val="lt2"/>
                </a:solidFill>
              </a:rPr>
              <a:t>VOBox-like</a:t>
            </a:r>
            <a:r>
              <a:rPr lang="it-IT" sz="2400" dirty="0" smtClean="0">
                <a:solidFill>
                  <a:schemeClr val="lt2"/>
                </a:solidFill>
              </a:rPr>
              <a:t>)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 err="1" smtClean="0">
                <a:solidFill>
                  <a:schemeClr val="lt2"/>
                </a:solidFill>
              </a:rPr>
              <a:t>Provisioning</a:t>
            </a:r>
            <a:r>
              <a:rPr lang="it-IT" sz="2400" dirty="0" smtClean="0">
                <a:solidFill>
                  <a:schemeClr val="lt2"/>
                </a:solidFill>
              </a:rPr>
              <a:t> </a:t>
            </a:r>
            <a:r>
              <a:rPr lang="it-IT" sz="2400" dirty="0">
                <a:solidFill>
                  <a:schemeClr val="lt2"/>
                </a:solidFill>
              </a:rPr>
              <a:t>di </a:t>
            </a:r>
            <a:r>
              <a:rPr lang="it-IT" sz="2400" dirty="0" smtClean="0">
                <a:solidFill>
                  <a:schemeClr val="lt2"/>
                </a:solidFill>
              </a:rPr>
              <a:t>VM per </a:t>
            </a:r>
            <a:r>
              <a:rPr lang="it-IT" sz="2400" dirty="0">
                <a:solidFill>
                  <a:schemeClr val="lt2"/>
                </a:solidFill>
              </a:rPr>
              <a:t>il personale del </a:t>
            </a:r>
            <a:r>
              <a:rPr lang="it-IT" sz="2400" dirty="0" smtClean="0">
                <a:solidFill>
                  <a:schemeClr val="lt2"/>
                </a:solidFill>
              </a:rPr>
              <a:t>CNAF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i="1" dirty="0" err="1" smtClean="0">
                <a:solidFill>
                  <a:schemeClr val="lt2"/>
                </a:solidFill>
              </a:rPr>
              <a:t>Provisioning</a:t>
            </a:r>
            <a:r>
              <a:rPr lang="it-IT" sz="2400" i="1" dirty="0" smtClean="0">
                <a:solidFill>
                  <a:schemeClr val="lt2"/>
                </a:solidFill>
              </a:rPr>
              <a:t> </a:t>
            </a:r>
            <a:r>
              <a:rPr lang="it-IT" sz="2400" i="1" dirty="0">
                <a:solidFill>
                  <a:schemeClr val="lt2"/>
                </a:solidFill>
              </a:rPr>
              <a:t>di </a:t>
            </a:r>
            <a:r>
              <a:rPr lang="it-IT" sz="2400" i="1" dirty="0" smtClean="0">
                <a:solidFill>
                  <a:schemeClr val="lt2"/>
                </a:solidFill>
              </a:rPr>
              <a:t>VM per </a:t>
            </a:r>
            <a:r>
              <a:rPr lang="it-IT" sz="2400" i="1" dirty="0">
                <a:solidFill>
                  <a:schemeClr val="lt2"/>
                </a:solidFill>
              </a:rPr>
              <a:t>personale </a:t>
            </a:r>
            <a:r>
              <a:rPr lang="it-IT" sz="2400" i="1" dirty="0" smtClean="0">
                <a:solidFill>
                  <a:schemeClr val="lt2"/>
                </a:solidFill>
              </a:rPr>
              <a:t>esterno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VM per esperimenti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it-IT" sz="2400" i="1" dirty="0" smtClean="0">
                <a:solidFill>
                  <a:schemeClr val="lt2"/>
                </a:solidFill>
              </a:rPr>
              <a:t>Integrazione </a:t>
            </a:r>
            <a:r>
              <a:rPr lang="it-IT" sz="2400" i="1" dirty="0">
                <a:solidFill>
                  <a:schemeClr val="lt2"/>
                </a:solidFill>
              </a:rPr>
              <a:t>DIRAC-</a:t>
            </a:r>
            <a:r>
              <a:rPr lang="it-IT" sz="2400" i="1" dirty="0" err="1" smtClean="0">
                <a:solidFill>
                  <a:schemeClr val="lt2"/>
                </a:solidFill>
              </a:rPr>
              <a:t>OpenStack</a:t>
            </a:r>
            <a:endParaRPr lang="it-IT" sz="2400" i="1" dirty="0" smtClean="0">
              <a:solidFill>
                <a:schemeClr val="lt2"/>
              </a:solidFill>
            </a:endParaRPr>
          </a:p>
          <a:p>
            <a:pPr lvl="3" indent="-342900">
              <a:spcBef>
                <a:spcPts val="0"/>
              </a:spcBef>
              <a:buSzPct val="100000"/>
            </a:pPr>
            <a:r>
              <a:rPr lang="it-IT" sz="2400" i="1" dirty="0" smtClean="0">
                <a:solidFill>
                  <a:schemeClr val="lt2"/>
                </a:solidFill>
              </a:rPr>
              <a:t>Accesso </a:t>
            </a:r>
            <a:r>
              <a:rPr lang="it-IT" sz="2400" i="1" dirty="0">
                <a:solidFill>
                  <a:schemeClr val="lt2"/>
                </a:solidFill>
              </a:rPr>
              <a:t>alle VM per </a:t>
            </a:r>
            <a:r>
              <a:rPr lang="it-IT" sz="2400" i="1" dirty="0" err="1">
                <a:solidFill>
                  <a:schemeClr val="lt2"/>
                </a:solidFill>
              </a:rPr>
              <a:t>pilot</a:t>
            </a:r>
            <a:r>
              <a:rPr lang="it-IT" sz="2400" i="1" dirty="0">
                <a:solidFill>
                  <a:schemeClr val="lt2"/>
                </a:solidFill>
              </a:rPr>
              <a:t> job </a:t>
            </a:r>
            <a:r>
              <a:rPr lang="en-US" sz="2400" i="1" dirty="0" smtClean="0">
                <a:solidFill>
                  <a:schemeClr val="lt2"/>
                </a:solidFill>
              </a:rPr>
              <a:t>–</a:t>
            </a:r>
            <a:r>
              <a:rPr lang="it-IT" sz="2400" i="1" dirty="0" smtClean="0">
                <a:solidFill>
                  <a:schemeClr val="lt2"/>
                </a:solidFill>
              </a:rPr>
              <a:t> CMS</a:t>
            </a:r>
          </a:p>
          <a:p>
            <a:pPr lvl="3" indent="-342900">
              <a:spcBef>
                <a:spcPts val="0"/>
              </a:spcBef>
              <a:buSzPct val="100000"/>
            </a:pPr>
            <a:r>
              <a:rPr lang="en-US" sz="2400" i="1" dirty="0" smtClean="0">
                <a:solidFill>
                  <a:schemeClr val="lt2"/>
                </a:solidFill>
              </a:rPr>
              <a:t>Long </a:t>
            </a:r>
            <a:r>
              <a:rPr lang="en-US" sz="2400" i="1" dirty="0">
                <a:solidFill>
                  <a:schemeClr val="lt2"/>
                </a:solidFill>
              </a:rPr>
              <a:t>Term Data Preservation</a:t>
            </a:r>
            <a:endParaRPr lang="it-IT" sz="2400" i="1" dirty="0" smtClean="0">
              <a:solidFill>
                <a:schemeClr val="lt2"/>
              </a:solidFill>
            </a:endParaRPr>
          </a:p>
          <a:p>
            <a:pPr lvl="2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Tutorial </a:t>
            </a:r>
            <a:r>
              <a:rPr lang="en-US" sz="2400" dirty="0">
                <a:solidFill>
                  <a:schemeClr val="lt2"/>
                </a:solidFill>
              </a:rPr>
              <a:t>e </a:t>
            </a:r>
            <a:r>
              <a:rPr lang="en-US" sz="2400" dirty="0" err="1">
                <a:solidFill>
                  <a:schemeClr val="lt2"/>
                </a:solidFill>
              </a:rPr>
              <a:t>corsi</a:t>
            </a:r>
            <a:r>
              <a:rPr lang="en-US" sz="2400" dirty="0">
                <a:solidFill>
                  <a:schemeClr val="lt2"/>
                </a:solidFill>
              </a:rPr>
              <a:t>: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dirty="0">
                <a:solidFill>
                  <a:schemeClr val="lt2"/>
                </a:solidFill>
              </a:rPr>
              <a:t>4 x </a:t>
            </a:r>
            <a:r>
              <a:rPr lang="en-US" sz="2400" dirty="0" smtClean="0">
                <a:solidFill>
                  <a:schemeClr val="lt2"/>
                </a:solidFill>
              </a:rPr>
              <a:t>2014 (</a:t>
            </a:r>
            <a:r>
              <a:rPr lang="en-US" sz="2400" dirty="0" smtClean="0">
                <a:solidFill>
                  <a:schemeClr val="lt2"/>
                </a:solidFill>
                <a:hlinkClick r:id="rId3"/>
              </a:rPr>
              <a:t>base</a:t>
            </a:r>
            <a:r>
              <a:rPr lang="en-US" sz="2400" dirty="0" smtClean="0">
                <a:solidFill>
                  <a:schemeClr val="lt2"/>
                </a:solidFill>
              </a:rPr>
              <a:t>, </a:t>
            </a:r>
            <a:r>
              <a:rPr lang="en-US" sz="2400" dirty="0" smtClean="0">
                <a:solidFill>
                  <a:schemeClr val="lt2"/>
                </a:solidFill>
                <a:hlinkClick r:id="rId4"/>
              </a:rPr>
              <a:t>Lab. I</a:t>
            </a:r>
            <a:r>
              <a:rPr lang="en-US" sz="2400" dirty="0" smtClean="0">
                <a:solidFill>
                  <a:schemeClr val="lt2"/>
                </a:solidFill>
              </a:rPr>
              <a:t>, </a:t>
            </a:r>
            <a:r>
              <a:rPr lang="en-US" sz="2400" dirty="0" smtClean="0">
                <a:solidFill>
                  <a:schemeClr val="lt2"/>
                </a:solidFill>
                <a:hlinkClick r:id="rId5"/>
              </a:rPr>
              <a:t>Lab. II</a:t>
            </a:r>
            <a:r>
              <a:rPr lang="en-US" sz="2400" dirty="0" smtClean="0">
                <a:solidFill>
                  <a:schemeClr val="lt2"/>
                </a:solidFill>
              </a:rPr>
              <a:t>, </a:t>
            </a:r>
            <a:r>
              <a:rPr lang="en-US" sz="2400" dirty="0" smtClean="0">
                <a:solidFill>
                  <a:schemeClr val="lt2"/>
                </a:solidFill>
                <a:hlinkClick r:id="rId6"/>
              </a:rPr>
              <a:t>Lab. III</a:t>
            </a:r>
            <a:r>
              <a:rPr lang="en-US" sz="2400" dirty="0" smtClean="0">
                <a:solidFill>
                  <a:schemeClr val="lt2"/>
                </a:solidFill>
              </a:rPr>
              <a:t>)</a:t>
            </a:r>
          </a:p>
          <a:p>
            <a:pPr lvl="4" indent="-342900">
              <a:spcBef>
                <a:spcPts val="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~35 participants</a:t>
            </a:r>
            <a:endParaRPr lang="en-US" sz="2400" dirty="0">
              <a:solidFill>
                <a:schemeClr val="lt2"/>
              </a:solidFill>
            </a:endParaRPr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>
              <a:solidFill>
                <a:schemeClr val="lt2"/>
              </a:solidFill>
            </a:endParaRPr>
          </a:p>
          <a:p>
            <a:pPr marL="400050" lvl="1" indent="0">
              <a:spcBef>
                <a:spcPts val="0"/>
              </a:spcBef>
              <a:buSzPct val="100000"/>
              <a:buNone/>
            </a:pPr>
            <a:r>
              <a:rPr lang="en-US" sz="2400" dirty="0" smtClean="0">
                <a:solidFill>
                  <a:schemeClr val="lt2"/>
                </a:solidFill>
              </a:rPr>
              <a:t>(*)</a:t>
            </a:r>
            <a:r>
              <a:rPr lang="en-US" sz="2400" dirty="0" smtClean="0">
                <a:solidFill>
                  <a:schemeClr val="lt2"/>
                </a:solidFill>
                <a:hlinkClick r:id="rId7"/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  <a:hlinkClick r:id="rId7"/>
              </a:rPr>
              <a:t>P.Veronesi</a:t>
            </a:r>
            <a:r>
              <a:rPr lang="en-US" sz="2400" dirty="0" smtClean="0">
                <a:solidFill>
                  <a:schemeClr val="lt2"/>
                </a:solidFill>
                <a:hlinkClick r:id="rId7"/>
              </a:rPr>
              <a:t> “</a:t>
            </a:r>
            <a:r>
              <a:rPr lang="en-US" sz="2400" dirty="0" err="1" smtClean="0">
                <a:solidFill>
                  <a:schemeClr val="lt2"/>
                </a:solidFill>
                <a:hlinkClick r:id="rId7"/>
              </a:rPr>
              <a:t>Cloud@CNAF</a:t>
            </a:r>
            <a:r>
              <a:rPr lang="en-US" sz="2400" dirty="0" smtClean="0">
                <a:solidFill>
                  <a:schemeClr val="lt2"/>
                </a:solidFill>
                <a:hlinkClick r:id="rId7"/>
              </a:rPr>
              <a:t> - 2014”</a:t>
            </a:r>
            <a:endParaRPr lang="en-US" sz="2400" dirty="0" smtClean="0">
              <a:solidFill>
                <a:schemeClr val="lt2"/>
              </a:solidFill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Utilizzi</a:t>
            </a: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attuali</a:t>
            </a: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None/>
            </a:pPr>
            <a:endParaRPr lang="en-US" sz="2400" b="1" u="none" strike="noStrike" cap="none" baseline="0" dirty="0">
              <a:solidFill>
                <a:schemeClr val="lt2"/>
              </a:solidFill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9796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US" sz="4000" b="0" i="0" u="none" strike="noStrike" cap="none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Cases</a:t>
            </a: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4000" b="0" i="0" u="none" strike="noStrike" cap="none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4000" b="0" i="0" u="none" strike="noStrike" cap="none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b="0" i="0" u="none" strike="noStrike" cap="none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Gruppi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Middleware Developers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CI (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jenkins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docker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), testing software (deployment,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carico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b="1" dirty="0" err="1" smtClean="0">
                <a:solidFill>
                  <a:schemeClr val="lt2"/>
                </a:solidFill>
              </a:rPr>
              <a:t>docker</a:t>
            </a:r>
            <a:r>
              <a:rPr lang="en-US" sz="2400" b="1" dirty="0" smtClean="0">
                <a:solidFill>
                  <a:schemeClr val="lt2"/>
                </a:solidFill>
              </a:rPr>
              <a:t>-registry </a:t>
            </a:r>
            <a:endParaRPr lang="en-US"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CNAF staff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utente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ha un tenant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personale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Progetti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EEE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infrastruttura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analisi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archiviazione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scambio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dati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scuole</a:t>
            </a:r>
            <a:endParaRPr lang="en-US" sz="2400" b="0" i="0" u="none" strike="noStrike" cap="none" baseline="0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b="1" i="1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-US" sz="2400" b="1" i="1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CHAOS</a:t>
            </a:r>
            <a:r>
              <a:rPr lang="en-US" sz="2400" b="0" i="1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 test di </a:t>
            </a:r>
            <a:r>
              <a:rPr lang="en-US" sz="2400" b="0" i="1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soluzioni</a:t>
            </a:r>
            <a:r>
              <a:rPr lang="en-US" sz="2400" b="0" i="1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400" b="0" i="1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casi</a:t>
            </a:r>
            <a:r>
              <a:rPr lang="en-US" sz="2400" b="0" i="1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d’uso</a:t>
            </a:r>
            <a:r>
              <a:rPr lang="en-US" sz="2400" b="0" i="1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400" b="0" i="1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endParaRPr lang="en-US" sz="2400" b="0" i="1" u="none" strike="noStrike" cap="none" baseline="0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b="1" dirty="0" smtClean="0">
                <a:solidFill>
                  <a:schemeClr val="lt2"/>
                </a:solidFill>
              </a:rPr>
              <a:t>CMS</a:t>
            </a:r>
            <a:r>
              <a:rPr lang="en-US" sz="2400" b="1" i="1" dirty="0" smtClean="0">
                <a:solidFill>
                  <a:schemeClr val="lt2"/>
                </a:solidFill>
              </a:rPr>
              <a:t>: </a:t>
            </a:r>
            <a:r>
              <a:rPr lang="en-US" sz="2400" dirty="0" err="1" smtClean="0">
                <a:solidFill>
                  <a:schemeClr val="lt2"/>
                </a:solidFill>
              </a:rPr>
              <a:t>creazioni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immagini</a:t>
            </a:r>
            <a:r>
              <a:rPr lang="en-US" sz="2400" dirty="0" smtClean="0">
                <a:solidFill>
                  <a:schemeClr val="lt2"/>
                </a:solidFill>
              </a:rPr>
              <a:t>, </a:t>
            </a:r>
            <a:r>
              <a:rPr lang="en-US" sz="2400" dirty="0" err="1" smtClean="0">
                <a:solidFill>
                  <a:schemeClr val="lt2"/>
                </a:solidFill>
              </a:rPr>
              <a:t>possibili</a:t>
            </a:r>
            <a:r>
              <a:rPr lang="en-US" sz="2400" dirty="0" smtClean="0">
                <a:solidFill>
                  <a:schemeClr val="lt2"/>
                </a:solidFill>
              </a:rPr>
              <a:t> test cluster-on-demand</a:t>
            </a:r>
            <a:endParaRPr lang="en-US" sz="2400" b="1" u="none" strike="noStrike" cap="none" baseline="0" dirty="0">
              <a:solidFill>
                <a:schemeClr val="lt2"/>
              </a:solidFill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9373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9906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Uso</a:t>
            </a:r>
            <a:r>
              <a:rPr lang="en-US" sz="4000" b="0" i="0" u="none" strike="noStrike" cap="none" baseline="0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: Middleware developers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CNAF - </a:t>
            </a:r>
            <a:r>
              <a:rPr lang="en-US" sz="1200" dirty="0" smtClean="0">
                <a:solidFill>
                  <a:schemeClr val="dk1"/>
                </a:solidFill>
              </a:rPr>
              <a:t>27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Marzo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2015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3561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00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Build software </a:t>
            </a:r>
            <a:r>
              <a:rPr lang="en-US" sz="28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VM 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 environment </a:t>
            </a:r>
            <a:r>
              <a:rPr lang="en-US" sz="28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differenti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(EL5, EL6, Debian6, Java6, Java7)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Nodi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provisioned e </a:t>
            </a:r>
            <a:r>
              <a:rPr lang="en-US" sz="28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configurati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tramite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Puppet</a:t>
            </a:r>
          </a:p>
          <a:p>
            <a:pPr lvl="0" indent="-342900">
              <a:spcBef>
                <a:spcPts val="0"/>
              </a:spcBef>
              <a:buSzPct val="100000"/>
            </a:pPr>
            <a:r>
              <a:rPr lang="en-US" sz="2800" dirty="0">
                <a:solidFill>
                  <a:schemeClr val="lt2"/>
                </a:solidFill>
              </a:rPr>
              <a:t>Deployment in CI di </a:t>
            </a:r>
            <a:r>
              <a:rPr lang="en-US" sz="2800" b="1" dirty="0">
                <a:solidFill>
                  <a:schemeClr val="lt2"/>
                </a:solidFill>
              </a:rPr>
              <a:t>VOMS </a:t>
            </a:r>
            <a:r>
              <a:rPr lang="en-US" sz="2800" dirty="0">
                <a:solidFill>
                  <a:schemeClr val="lt2"/>
                </a:solidFill>
              </a:rPr>
              <a:t>e </a:t>
            </a:r>
            <a:r>
              <a:rPr lang="en-US" sz="2800" b="1" dirty="0" err="1">
                <a:solidFill>
                  <a:schemeClr val="lt2"/>
                </a:solidFill>
              </a:rPr>
              <a:t>StoRM</a:t>
            </a:r>
            <a:endParaRPr lang="en-US" sz="2800" b="1" dirty="0">
              <a:solidFill>
                <a:schemeClr val="lt2"/>
              </a:solidFill>
            </a:endParaRPr>
          </a:p>
          <a:p>
            <a:pPr lvl="1" indent="-342900">
              <a:buSzPct val="100000"/>
            </a:pPr>
            <a:r>
              <a:rPr lang="en-US" sz="2800" dirty="0" err="1">
                <a:solidFill>
                  <a:schemeClr val="lt2"/>
                </a:solidFill>
              </a:rPr>
              <a:t>Verifica</a:t>
            </a:r>
            <a:r>
              <a:rPr lang="en-US" sz="2800" dirty="0">
                <a:solidFill>
                  <a:schemeClr val="lt2"/>
                </a:solidFill>
              </a:rPr>
              <a:t> </a:t>
            </a:r>
            <a:r>
              <a:rPr lang="en-US" sz="2800" dirty="0" err="1">
                <a:solidFill>
                  <a:schemeClr val="lt2"/>
                </a:solidFill>
              </a:rPr>
              <a:t>installazione</a:t>
            </a:r>
            <a:r>
              <a:rPr lang="en-US" sz="2800" dirty="0">
                <a:solidFill>
                  <a:schemeClr val="lt2"/>
                </a:solidFill>
              </a:rPr>
              <a:t> </a:t>
            </a:r>
            <a:r>
              <a:rPr lang="en-US" sz="2800" b="1" dirty="0">
                <a:solidFill>
                  <a:schemeClr val="lt2"/>
                </a:solidFill>
              </a:rPr>
              <a:t>clean</a:t>
            </a:r>
            <a:r>
              <a:rPr lang="en-US" sz="2800" dirty="0">
                <a:solidFill>
                  <a:schemeClr val="lt2"/>
                </a:solidFill>
              </a:rPr>
              <a:t> e </a:t>
            </a:r>
            <a:r>
              <a:rPr lang="en-US" sz="2800" b="1" dirty="0">
                <a:solidFill>
                  <a:schemeClr val="lt2"/>
                </a:solidFill>
              </a:rPr>
              <a:t>update</a:t>
            </a:r>
          </a:p>
          <a:p>
            <a:pPr lvl="1" indent="-342900">
              <a:buSzPct val="100000"/>
            </a:pPr>
            <a:r>
              <a:rPr lang="en-US" sz="2800" dirty="0">
                <a:solidFill>
                  <a:schemeClr val="lt2"/>
                </a:solidFill>
              </a:rPr>
              <a:t>Test di </a:t>
            </a:r>
            <a:r>
              <a:rPr lang="en-US" sz="2800" dirty="0" err="1" smtClean="0">
                <a:solidFill>
                  <a:schemeClr val="lt2"/>
                </a:solidFill>
              </a:rPr>
              <a:t>funzionalità</a:t>
            </a:r>
            <a:endParaRPr lang="en-US" sz="2800" dirty="0" smtClean="0">
              <a:solidFill>
                <a:schemeClr val="lt2"/>
              </a:solidFill>
            </a:endParaRPr>
          </a:p>
          <a:p>
            <a:pPr lvl="1" indent="-342900">
              <a:buSzPct val="100000"/>
            </a:pPr>
            <a:r>
              <a:rPr lang="en-US" sz="2800" dirty="0" err="1" smtClean="0">
                <a:solidFill>
                  <a:schemeClr val="lt2"/>
                </a:solidFill>
              </a:rPr>
              <a:t>Recentemente</a:t>
            </a:r>
            <a:r>
              <a:rPr lang="en-US" sz="2800" dirty="0" smtClean="0">
                <a:solidFill>
                  <a:schemeClr val="lt2"/>
                </a:solidFill>
              </a:rPr>
              <a:t> -&gt;</a:t>
            </a:r>
            <a:r>
              <a:rPr lang="en-US" sz="2800" b="1" dirty="0" err="1" smtClean="0">
                <a:solidFill>
                  <a:schemeClr val="lt2"/>
                </a:solidFill>
              </a:rPr>
              <a:t>Docker</a:t>
            </a:r>
            <a:r>
              <a:rPr lang="en-US" sz="2800" b="1" dirty="0" smtClean="0">
                <a:solidFill>
                  <a:schemeClr val="lt2"/>
                </a:solidFill>
              </a:rPr>
              <a:t> </a:t>
            </a:r>
          </a:p>
          <a:p>
            <a:pPr lvl="2" indent="-342900">
              <a:buSzPct val="100000"/>
            </a:pPr>
            <a:r>
              <a:rPr lang="en-US" sz="2800" dirty="0" err="1">
                <a:solidFill>
                  <a:schemeClr val="lt2"/>
                </a:solidFill>
              </a:rPr>
              <a:t>Vantaggi</a:t>
            </a:r>
            <a:r>
              <a:rPr lang="en-US" sz="2800" dirty="0">
                <a:solidFill>
                  <a:schemeClr val="lt2"/>
                </a:solidFill>
              </a:rPr>
              <a:t>:</a:t>
            </a:r>
          </a:p>
          <a:p>
            <a:pPr lvl="3" indent="-285750">
              <a:buSzPct val="100000"/>
            </a:pPr>
            <a:r>
              <a:rPr lang="en-US" sz="2400" dirty="0" err="1">
                <a:solidFill>
                  <a:schemeClr val="lt2"/>
                </a:solidFill>
              </a:rPr>
              <a:t>Velocità</a:t>
            </a:r>
            <a:r>
              <a:rPr lang="en-US" sz="2400" dirty="0">
                <a:solidFill>
                  <a:schemeClr val="lt2"/>
                </a:solidFill>
              </a:rPr>
              <a:t> di deploy</a:t>
            </a:r>
          </a:p>
          <a:p>
            <a:pPr lvl="3" indent="-285750"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Isolamento</a:t>
            </a:r>
            <a:endParaRPr lang="en-US" sz="2400" dirty="0" smtClean="0">
              <a:solidFill>
                <a:schemeClr val="lt2"/>
              </a:solidFill>
            </a:endParaRPr>
          </a:p>
          <a:p>
            <a:pPr indent="-285750">
              <a:buSzPct val="100000"/>
            </a:pPr>
            <a:r>
              <a:rPr lang="en-US" sz="2400" b="1" dirty="0" err="1">
                <a:solidFill>
                  <a:schemeClr val="lt2"/>
                </a:solidFill>
              </a:rPr>
              <a:t>d</a:t>
            </a:r>
            <a:r>
              <a:rPr lang="en-US" sz="2400" b="1" dirty="0" err="1" smtClean="0">
                <a:solidFill>
                  <a:schemeClr val="lt2"/>
                </a:solidFill>
              </a:rPr>
              <a:t>ocker</a:t>
            </a:r>
            <a:r>
              <a:rPr lang="en-US" sz="2400" b="1" dirty="0" smtClean="0">
                <a:solidFill>
                  <a:schemeClr val="lt2"/>
                </a:solidFill>
              </a:rPr>
              <a:t>-registry</a:t>
            </a:r>
          </a:p>
          <a:p>
            <a:pPr lvl="1" indent="-285750">
              <a:buSzPct val="100000"/>
            </a:pPr>
            <a:r>
              <a:rPr lang="pl-PL" sz="2400" dirty="0" err="1">
                <a:solidFill>
                  <a:schemeClr val="lt2"/>
                </a:solidFill>
              </a:rPr>
              <a:t>docker.cloud.cnaf.infn.it</a:t>
            </a:r>
            <a:endParaRPr lang="en-US" sz="2400" dirty="0" smtClean="0">
              <a:solidFill>
                <a:schemeClr val="lt2"/>
              </a:solidFill>
            </a:endParaRPr>
          </a:p>
          <a:p>
            <a:pPr lvl="1" indent="-285750"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a </a:t>
            </a:r>
            <a:r>
              <a:rPr lang="en-US" sz="2400" dirty="0">
                <a:solidFill>
                  <a:schemeClr val="lt2"/>
                </a:solidFill>
              </a:rPr>
              <a:t>(</a:t>
            </a:r>
            <a:r>
              <a:rPr lang="en-US" sz="2400" dirty="0" err="1">
                <a:solidFill>
                  <a:schemeClr val="lt2"/>
                </a:solidFill>
              </a:rPr>
              <a:t>git</a:t>
            </a:r>
            <a:r>
              <a:rPr lang="en-US" sz="2400" dirty="0">
                <a:solidFill>
                  <a:schemeClr val="lt2"/>
                </a:solidFill>
              </a:rPr>
              <a:t>) repository for </a:t>
            </a:r>
            <a:r>
              <a:rPr lang="en-US" sz="2400" dirty="0" smtClean="0">
                <a:solidFill>
                  <a:schemeClr val="lt2"/>
                </a:solidFill>
              </a:rPr>
              <a:t>images</a:t>
            </a:r>
          </a:p>
          <a:p>
            <a:pPr lvl="1" indent="-285750"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Private</a:t>
            </a:r>
            <a:endParaRPr lang="en-US" sz="2400" dirty="0">
              <a:solidFill>
                <a:schemeClr val="lt2"/>
              </a:solidFill>
            </a:endParaRPr>
          </a:p>
          <a:p>
            <a:pPr lvl="1" indent="-285750">
              <a:buSzPct val="100000"/>
            </a:pPr>
            <a:endParaRPr lang="en-US" sz="2400" dirty="0" smtClean="0">
              <a:solidFill>
                <a:schemeClr val="lt2"/>
              </a:solidFill>
            </a:endParaRPr>
          </a:p>
          <a:p>
            <a:pPr lvl="3" indent="-285750">
              <a:buSzPct val="100000"/>
            </a:pPr>
            <a:endParaRPr lang="en-US" sz="2400" dirty="0">
              <a:solidFill>
                <a:schemeClr val="lt2"/>
              </a:solidFill>
            </a:endParaRPr>
          </a:p>
          <a:p>
            <a:pPr lvl="3" indent="-285750">
              <a:buSzPct val="100000"/>
            </a:pPr>
            <a:endParaRPr lang="en-US" sz="2400" dirty="0">
              <a:solidFill>
                <a:schemeClr val="lt2"/>
              </a:solidFill>
            </a:endParaRPr>
          </a:p>
          <a:p>
            <a:pPr lvl="2" indent="-342900">
              <a:buSzPct val="100000"/>
            </a:pPr>
            <a:endParaRPr lang="en-US" sz="2800" dirty="0" smtClean="0">
              <a:solidFill>
                <a:schemeClr val="lt2"/>
              </a:solidFill>
            </a:endParaRPr>
          </a:p>
          <a:p>
            <a:pPr lvl="1" indent="-342900">
              <a:buSzPct val="100000"/>
            </a:pPr>
            <a:endParaRPr lang="en-US" sz="2800" dirty="0" smtClean="0">
              <a:solidFill>
                <a:schemeClr val="lt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3300" y="1692275"/>
            <a:ext cx="3416299" cy="34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8000" y="966787"/>
            <a:ext cx="5080000" cy="551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6 -0.27778 L -0.05312 0.10046 C -0.0368 0.18634 -0.01284 0.23472 0.01233 0.23472 C 0.0408 0.23472 0.06355 0.18634 0.07987 0.10046 L 0.15695 -0.27778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25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dirty="0" err="1" smtClean="0">
                <a:solidFill>
                  <a:srgbClr val="006699"/>
                </a:solidFill>
              </a:rPr>
              <a:t>Uso</a:t>
            </a:r>
            <a:r>
              <a:rPr lang="en-US" sz="4000" dirty="0" smtClean="0">
                <a:solidFill>
                  <a:srgbClr val="006699"/>
                </a:solidFill>
              </a:rPr>
              <a:t> – EEE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1" y="1295400"/>
            <a:ext cx="4825999" cy="476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 lnSpcReduction="10000"/>
          </a:bodyPr>
          <a:lstStyle/>
          <a:p>
            <a:pPr indent="-342900">
              <a:spcBef>
                <a:spcPts val="0"/>
              </a:spcBef>
              <a:buSzPct val="100000"/>
            </a:pPr>
            <a:r>
              <a:rPr lang="en-US" sz="2400" dirty="0" err="1" smtClean="0">
                <a:solidFill>
                  <a:schemeClr val="lt2"/>
                </a:solidFill>
              </a:rPr>
              <a:t>Numeri</a:t>
            </a:r>
            <a:r>
              <a:rPr lang="en-US" sz="2400" dirty="0" smtClean="0">
                <a:solidFill>
                  <a:schemeClr val="lt2"/>
                </a:solidFill>
              </a:rPr>
              <a:t>: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en-US" sz="2400" b="1" dirty="0" smtClean="0"/>
              <a:t>47</a:t>
            </a:r>
            <a:r>
              <a:rPr lang="en-US" sz="2400" dirty="0" smtClean="0"/>
              <a:t> </a:t>
            </a:r>
            <a:r>
              <a:rPr lang="en-US" sz="2400" dirty="0" err="1" smtClean="0"/>
              <a:t>telescopi</a:t>
            </a:r>
            <a:r>
              <a:rPr lang="en-US" sz="2400" dirty="0" smtClean="0"/>
              <a:t> in </a:t>
            </a:r>
            <a:r>
              <a:rPr lang="en-US" sz="2400" dirty="0" err="1" smtClean="0"/>
              <a:t>totale</a:t>
            </a:r>
            <a:r>
              <a:rPr lang="en-US" sz="2400" dirty="0" smtClean="0"/>
              <a:t> (3 INFN, 2 CERN)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it-IT" sz="2400" dirty="0"/>
              <a:t>300 MB </a:t>
            </a:r>
            <a:r>
              <a:rPr lang="it-IT" sz="2400" dirty="0" err="1" smtClean="0"/>
              <a:t>raw</a:t>
            </a:r>
            <a:r>
              <a:rPr lang="it-IT" sz="2400" dirty="0"/>
              <a:t>/</a:t>
            </a:r>
            <a:r>
              <a:rPr lang="it-IT" sz="2400" dirty="0" smtClean="0"/>
              <a:t>giorno/telescopio</a:t>
            </a:r>
            <a:endParaRPr lang="it-IT" sz="2400" dirty="0"/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b="1" dirty="0"/>
              <a:t>55 TB </a:t>
            </a:r>
            <a:r>
              <a:rPr lang="it-IT" sz="2400" dirty="0"/>
              <a:t>in 5 anni </a:t>
            </a:r>
            <a:r>
              <a:rPr lang="it-IT" sz="2400" dirty="0" smtClean="0"/>
              <a:t>(</a:t>
            </a:r>
            <a:r>
              <a:rPr lang="it-IT" sz="2400" dirty="0" err="1" smtClean="0"/>
              <a:t>raw</a:t>
            </a:r>
            <a:r>
              <a:rPr lang="it-IT" sz="2400" dirty="0" smtClean="0"/>
              <a:t> </a:t>
            </a:r>
            <a:r>
              <a:rPr lang="it-IT" sz="2400" dirty="0"/>
              <a:t>e ricostruiti</a:t>
            </a:r>
            <a:r>
              <a:rPr lang="it-IT" sz="2400" dirty="0" smtClean="0"/>
              <a:t>)</a:t>
            </a:r>
          </a:p>
          <a:p>
            <a:pPr indent="-342900">
              <a:spcBef>
                <a:spcPts val="0"/>
              </a:spcBef>
              <a:buSzPct val="100000"/>
            </a:pPr>
            <a:r>
              <a:rPr lang="it-IT" sz="2400" dirty="0" smtClean="0"/>
              <a:t>CNAF per EEE:</a:t>
            </a:r>
          </a:p>
          <a:p>
            <a:pPr lvl="1" indent="-342900">
              <a:spcBef>
                <a:spcPts val="0"/>
              </a:spcBef>
              <a:buSzPct val="100000"/>
            </a:pPr>
            <a:r>
              <a:rPr lang="it-IT" sz="2400" dirty="0"/>
              <a:t>Raccolta dati </a:t>
            </a:r>
            <a:r>
              <a:rPr lang="it-IT" sz="2400" dirty="0" smtClean="0"/>
              <a:t>(</a:t>
            </a:r>
            <a:r>
              <a:rPr lang="it-IT" sz="2400" dirty="0" err="1" smtClean="0"/>
              <a:t>BTSync</a:t>
            </a:r>
            <a:r>
              <a:rPr lang="it-IT" sz="2400" dirty="0" smtClean="0"/>
              <a:t>)</a:t>
            </a:r>
            <a:endParaRPr lang="it-IT" sz="2400" dirty="0"/>
          </a:p>
          <a:p>
            <a:pPr lvl="1" indent="-342900">
              <a:spcBef>
                <a:spcPts val="0"/>
              </a:spcBef>
              <a:buSzPct val="100000"/>
            </a:pPr>
            <a:r>
              <a:rPr lang="it-IT" sz="2400" dirty="0"/>
              <a:t>Fornitura </a:t>
            </a:r>
            <a:r>
              <a:rPr lang="it-IT" sz="2400" dirty="0" smtClean="0"/>
              <a:t>risorse (VM) </a:t>
            </a:r>
            <a:r>
              <a:rPr lang="it-IT" sz="2400" dirty="0"/>
              <a:t>per l’analisi dei </a:t>
            </a:r>
            <a:r>
              <a:rPr lang="it-IT" sz="2400" dirty="0" smtClean="0"/>
              <a:t>dati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 smtClean="0"/>
              <a:t>FE, Report Server, </a:t>
            </a:r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 smtClean="0"/>
              <a:t>VM di analisi (“VO Manager’)</a:t>
            </a:r>
            <a:endParaRPr lang="it-IT" sz="2400" dirty="0"/>
          </a:p>
          <a:p>
            <a:pPr lvl="1" indent="-342900">
              <a:spcBef>
                <a:spcPts val="0"/>
              </a:spcBef>
              <a:buSzPct val="100000"/>
            </a:pPr>
            <a:r>
              <a:rPr lang="it-IT" sz="2400" dirty="0" smtClean="0"/>
              <a:t>Gestione </a:t>
            </a:r>
            <a:r>
              <a:rPr lang="it-IT" sz="2400" dirty="0" err="1"/>
              <a:t>storage</a:t>
            </a:r>
            <a:endParaRPr lang="it-IT" sz="2400" dirty="0"/>
          </a:p>
          <a:p>
            <a:pPr lvl="2" indent="-342900">
              <a:spcBef>
                <a:spcPts val="0"/>
              </a:spcBef>
              <a:buSzPct val="100000"/>
            </a:pPr>
            <a:r>
              <a:rPr lang="it-IT" sz="2400" dirty="0"/>
              <a:t>Volumi GPFS via </a:t>
            </a:r>
            <a:r>
              <a:rPr lang="it-IT" sz="2400" dirty="0" smtClean="0"/>
              <a:t>NFS</a:t>
            </a:r>
            <a:endParaRPr lang="it-IT" sz="2400" dirty="0"/>
          </a:p>
          <a:p>
            <a:pPr lvl="1" indent="-342900">
              <a:spcBef>
                <a:spcPts val="0"/>
              </a:spcBef>
              <a:buSzPct val="100000"/>
            </a:pPr>
            <a:endParaRPr lang="it-IT" sz="2400" dirty="0"/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 smtClean="0"/>
          </a:p>
          <a:p>
            <a:pPr lvl="1" indent="-342900">
              <a:spcBef>
                <a:spcPts val="0"/>
              </a:spcBef>
              <a:buSzPct val="100000"/>
            </a:pPr>
            <a:endParaRPr lang="en-US" sz="2400" dirty="0"/>
          </a:p>
          <a:p>
            <a:pPr lvl="1" indent="-342900">
              <a:spcBef>
                <a:spcPts val="0"/>
              </a:spcBef>
              <a:buSzPct val="100000"/>
            </a:pPr>
            <a:endParaRPr lang="it-IT" sz="2400" dirty="0">
              <a:solidFill>
                <a:schemeClr val="lt2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99" y="771525"/>
            <a:ext cx="1587499" cy="19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2014-feb_EEE_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02641"/>
            <a:ext cx="2971798" cy="332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e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63" y="2892075"/>
            <a:ext cx="4921874" cy="34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235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dirty="0" err="1" smtClean="0">
                <a:solidFill>
                  <a:srgbClr val="006699"/>
                </a:solidFill>
              </a:rPr>
              <a:t>Statistiche</a:t>
            </a:r>
            <a:r>
              <a:rPr lang="en-US" sz="4000" dirty="0" smtClean="0">
                <a:solidFill>
                  <a:srgbClr val="006699"/>
                </a:solidFill>
              </a:rPr>
              <a:t> </a:t>
            </a:r>
            <a:r>
              <a:rPr lang="en-US" sz="4000" dirty="0" err="1" smtClean="0">
                <a:solidFill>
                  <a:srgbClr val="006699"/>
                </a:solidFill>
              </a:rPr>
              <a:t>uso</a:t>
            </a:r>
            <a:r>
              <a:rPr lang="en-US" sz="4000" dirty="0" smtClean="0">
                <a:solidFill>
                  <a:srgbClr val="006699"/>
                </a:solidFill>
              </a:rPr>
              <a:t> </a:t>
            </a:r>
            <a:r>
              <a:rPr lang="en-US" sz="4000" dirty="0" err="1" smtClean="0">
                <a:solidFill>
                  <a:srgbClr val="006699"/>
                </a:solidFill>
              </a:rPr>
              <a:t>attuale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endParaRPr lang="en-US" sz="28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57 </a:t>
            </a:r>
            <a:r>
              <a:rPr lang="en-US" sz="2400" b="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utenti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2400" b="0" i="0" u="none" strike="noStrike" cap="none" baseline="0" dirty="0" smtClean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dirty="0" smtClean="0">
                <a:solidFill>
                  <a:schemeClr val="lt2"/>
                </a:solidFill>
              </a:rPr>
              <a:t>(+ 5 </a:t>
            </a:r>
            <a:r>
              <a:rPr lang="en-US" sz="2400" dirty="0" err="1" smtClean="0">
                <a:solidFill>
                  <a:schemeClr val="lt2"/>
                </a:solidFill>
              </a:rPr>
              <a:t>utenti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 err="1" smtClean="0">
                <a:solidFill>
                  <a:schemeClr val="lt2"/>
                </a:solidFill>
              </a:rPr>
              <a:t>servizio</a:t>
            </a:r>
            <a:r>
              <a:rPr lang="en-US" sz="2400" dirty="0" smtClean="0">
                <a:solidFill>
                  <a:schemeClr val="lt2"/>
                </a:solidFill>
              </a:rPr>
              <a:t> O.S.)</a:t>
            </a:r>
            <a:endParaRPr lang="en-US"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57 tenant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O.S. services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dirty="0" smtClean="0">
                <a:solidFill>
                  <a:schemeClr val="lt2"/>
                </a:solidFill>
              </a:rPr>
              <a:t>EEE, !CHAOS (2)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Lifecycle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dirty="0" smtClean="0">
                <a:solidFill>
                  <a:schemeClr val="lt2"/>
                </a:solidFill>
              </a:rPr>
              <a:t>CMS, ISSS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dirty="0" smtClean="0">
                <a:solidFill>
                  <a:schemeClr val="lt2"/>
                </a:solidFill>
              </a:rPr>
              <a:t>Project-Middleware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STORM-distributed-</a:t>
            </a:r>
            <a:r>
              <a:rPr lang="en-US" sz="2400" b="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testbed</a:t>
            </a:r>
            <a:endParaRPr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Risorse</a:t>
            </a:r>
            <a:r>
              <a:rPr lang="en-US" sz="28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virtuali</a:t>
            </a:r>
            <a:endParaRPr lang="en-US" sz="28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dirty="0" smtClean="0">
                <a:solidFill>
                  <a:schemeClr val="lt2"/>
                </a:solidFill>
              </a:rPr>
              <a:t>105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VCPUs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400" dirty="0" smtClean="0">
                <a:solidFill>
                  <a:schemeClr val="lt2"/>
                </a:solidFill>
              </a:rPr>
              <a:t>200 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GB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RAM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23"/>
          <p:cNvSpPr txBox="1">
            <a:spLocks/>
          </p:cNvSpPr>
          <p:nvPr/>
        </p:nvSpPr>
        <p:spPr>
          <a:xfrm>
            <a:off x="4838700" y="1676400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lnSpcReduction="1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o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99FF"/>
              </a:buClr>
              <a:buFont typeface="Noto Symbol"/>
              <a:buChar char="❑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99FF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indent="-342900">
              <a:spcBef>
                <a:spcPts val="0"/>
              </a:spcBef>
              <a:buSzPct val="100000"/>
            </a:pPr>
            <a:r>
              <a:rPr lang="it-IT" sz="2800" dirty="0" err="1" smtClean="0">
                <a:solidFill>
                  <a:schemeClr val="lt2"/>
                </a:solidFill>
              </a:rPr>
              <a:t>VMs</a:t>
            </a:r>
            <a:endParaRPr lang="it-IT" sz="2800" dirty="0" smtClean="0">
              <a:solidFill>
                <a:schemeClr val="lt2"/>
              </a:solidFill>
            </a:endParaRPr>
          </a:p>
          <a:p>
            <a:pPr lvl="1" indent="-285750"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53 </a:t>
            </a:r>
            <a:r>
              <a:rPr lang="it-IT" sz="2400" dirty="0" err="1" smtClean="0">
                <a:solidFill>
                  <a:schemeClr val="lt2"/>
                </a:solidFill>
              </a:rPr>
              <a:t>instances</a:t>
            </a:r>
            <a:r>
              <a:rPr lang="it-IT" sz="2400" dirty="0" smtClean="0">
                <a:solidFill>
                  <a:schemeClr val="lt2"/>
                </a:solidFill>
              </a:rPr>
              <a:t>	</a:t>
            </a:r>
          </a:p>
          <a:p>
            <a:pPr lvl="2" indent="-285750">
              <a:spcBef>
                <a:spcPts val="480"/>
              </a:spcBef>
              <a:buSzPct val="100000"/>
              <a:buFont typeface="Noto Symbol"/>
              <a:buChar char="▪"/>
            </a:pPr>
            <a:r>
              <a:rPr lang="it-IT" sz="2400" dirty="0" smtClean="0">
                <a:solidFill>
                  <a:schemeClr val="lt2"/>
                </a:solidFill>
              </a:rPr>
              <a:t>46 </a:t>
            </a:r>
            <a:r>
              <a:rPr lang="it-IT" sz="2400" dirty="0" err="1" smtClean="0">
                <a:solidFill>
                  <a:schemeClr val="lt2"/>
                </a:solidFill>
              </a:rPr>
              <a:t>active</a:t>
            </a:r>
            <a:endParaRPr lang="it-IT" sz="2400" dirty="0" smtClean="0">
              <a:solidFill>
                <a:schemeClr val="lt2"/>
              </a:solidFill>
            </a:endParaRPr>
          </a:p>
          <a:p>
            <a:pPr lvl="1" indent="-285750"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53 images</a:t>
            </a:r>
          </a:p>
          <a:p>
            <a:pPr lvl="2" indent="-285750"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33 pubbliche</a:t>
            </a:r>
          </a:p>
          <a:p>
            <a:pPr lvl="2" indent="-285750"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20 private</a:t>
            </a:r>
          </a:p>
          <a:p>
            <a:pPr lvl="1">
              <a:buFont typeface="Noto Symbol"/>
              <a:buNone/>
            </a:pPr>
            <a:endParaRPr lang="it-IT" sz="2400" dirty="0" smtClean="0">
              <a:solidFill>
                <a:schemeClr val="lt2"/>
              </a:solidFill>
            </a:endParaRPr>
          </a:p>
          <a:p>
            <a:pPr indent="-342900">
              <a:buSzPct val="100000"/>
            </a:pPr>
            <a:r>
              <a:rPr lang="it-IT" sz="2800" dirty="0" smtClean="0">
                <a:solidFill>
                  <a:schemeClr val="lt2"/>
                </a:solidFill>
              </a:rPr>
              <a:t>Virtual Networks</a:t>
            </a:r>
          </a:p>
          <a:p>
            <a:pPr lvl="1" indent="-285750"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51 networks</a:t>
            </a:r>
          </a:p>
          <a:p>
            <a:pPr lvl="1" indent="-285750"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44 </a:t>
            </a:r>
            <a:r>
              <a:rPr lang="it-IT" sz="2400" dirty="0" err="1" smtClean="0">
                <a:solidFill>
                  <a:schemeClr val="lt2"/>
                </a:solidFill>
              </a:rPr>
              <a:t>routers</a:t>
            </a:r>
            <a:endParaRPr lang="it-IT" sz="2400" dirty="0" smtClean="0">
              <a:solidFill>
                <a:schemeClr val="lt2"/>
              </a:solidFill>
            </a:endParaRPr>
          </a:p>
          <a:p>
            <a:pPr lvl="1" indent="-285750">
              <a:buSzPct val="100000"/>
            </a:pPr>
            <a:r>
              <a:rPr lang="it-IT" sz="2400" dirty="0" smtClean="0">
                <a:solidFill>
                  <a:schemeClr val="lt2"/>
                </a:solidFill>
              </a:rPr>
              <a:t>52 </a:t>
            </a:r>
            <a:r>
              <a:rPr lang="it-IT" sz="2400" dirty="0" err="1" smtClean="0">
                <a:solidFill>
                  <a:schemeClr val="lt2"/>
                </a:solidFill>
              </a:rPr>
              <a:t>floating</a:t>
            </a:r>
            <a:r>
              <a:rPr lang="it-IT" sz="2400" dirty="0" smtClean="0">
                <a:solidFill>
                  <a:schemeClr val="lt2"/>
                </a:solidFill>
              </a:rPr>
              <a:t> IP</a:t>
            </a:r>
          </a:p>
          <a:p>
            <a:pPr marL="457200" lvl="1" indent="0">
              <a:buSzPct val="100000"/>
              <a:buNone/>
            </a:pPr>
            <a:endParaRPr lang="it-IT" sz="2400" dirty="0">
              <a:solidFill>
                <a:schemeClr val="lt2"/>
              </a:solidFill>
            </a:endParaRPr>
          </a:p>
        </p:txBody>
      </p:sp>
      <p:pic>
        <p:nvPicPr>
          <p:cNvPr id="2" name="Picture 1" descr="resource_usage_hava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335917" cy="48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780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972 0.14815 C -0.34427 0.2044 -0.32865 0.26088 -0.29028 0.28148 C -0.25191 0.30208 -0.19063 0.28704 -0.12917 0.27222 " pathEditMode="relative" rAng="0" ptsTypes="a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7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219200" y="304800"/>
            <a:ext cx="7086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4000" b="0" i="0" u="none" strike="noStrike" cap="none" baseline="0" dirty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Cloud@</a:t>
            </a:r>
            <a:r>
              <a:rPr lang="en-US" sz="4000" b="0" i="0" u="none" strike="noStrike" cap="none" baseline="0" dirty="0" err="1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CNAF</a:t>
            </a:r>
            <a:r>
              <a:rPr lang="en-US" sz="4000" b="0" i="0" u="none" strike="noStrike" cap="none" baseline="0" dirty="0" smtClean="0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 - Havana</a:t>
            </a:r>
            <a:endParaRPr lang="en-US" sz="4000" b="0" i="0" u="none" strike="noStrike" cap="none" baseline="0" dirty="0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Openstack</a:t>
            </a:r>
            <a:r>
              <a:rPr lang="en-US" sz="24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Havana – no HA, SSL per Horizon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Controller Node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Keystone, 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Glance (LVM) , </a:t>
            </a:r>
            <a:r>
              <a:rPr lang="en-US" sz="20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Heat, Horizon, 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Ceilometer, MySQL, QPID</a:t>
            </a:r>
          </a:p>
          <a:p>
            <a:pPr lvl="1" indent="-285750">
              <a:spcBef>
                <a:spcPts val="400"/>
              </a:spcBef>
              <a:buSzPct val="100000"/>
            </a:pPr>
            <a:r>
              <a:rPr lang="en-US" sz="2000" dirty="0">
                <a:solidFill>
                  <a:schemeClr val="lt2"/>
                </a:solidFill>
              </a:rPr>
              <a:t>2x8 HT (32)</a:t>
            </a:r>
            <a:r>
              <a:rPr lang="it-IT" sz="2000" dirty="0">
                <a:solidFill>
                  <a:schemeClr val="lt2"/>
                </a:solidFill>
              </a:rPr>
              <a:t> Intel(</a:t>
            </a:r>
            <a:r>
              <a:rPr lang="it-IT" sz="2000" dirty="0" err="1">
                <a:solidFill>
                  <a:schemeClr val="lt2"/>
                </a:solidFill>
              </a:rPr>
              <a:t>R</a:t>
            </a:r>
            <a:r>
              <a:rPr lang="it-IT" sz="2000" dirty="0">
                <a:solidFill>
                  <a:schemeClr val="lt2"/>
                </a:solidFill>
              </a:rPr>
              <a:t>) </a:t>
            </a:r>
            <a:r>
              <a:rPr lang="it-IT" sz="2000" dirty="0" err="1">
                <a:solidFill>
                  <a:schemeClr val="lt2"/>
                </a:solidFill>
              </a:rPr>
              <a:t>Xeon</a:t>
            </a:r>
            <a:r>
              <a:rPr lang="it-IT" sz="2000" dirty="0">
                <a:solidFill>
                  <a:schemeClr val="lt2"/>
                </a:solidFill>
              </a:rPr>
              <a:t>(</a:t>
            </a:r>
            <a:r>
              <a:rPr lang="it-IT" sz="2000" dirty="0" err="1">
                <a:solidFill>
                  <a:schemeClr val="lt2"/>
                </a:solidFill>
              </a:rPr>
              <a:t>R</a:t>
            </a:r>
            <a:r>
              <a:rPr lang="it-IT" sz="2000" dirty="0">
                <a:solidFill>
                  <a:schemeClr val="lt2"/>
                </a:solidFill>
              </a:rPr>
              <a:t>) CPU E5-2450 0 @ 2.10GHz, 64 GB di RAM</a:t>
            </a:r>
          </a:p>
          <a:p>
            <a:pPr indent="-285750">
              <a:spcBef>
                <a:spcPts val="400"/>
              </a:spcBef>
              <a:buSzPct val="100000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Network Node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 OVS </a:t>
            </a:r>
            <a:r>
              <a:rPr lang="en-US" sz="2000" dirty="0" smtClean="0">
                <a:solidFill>
                  <a:schemeClr val="lt2"/>
                </a:solidFill>
              </a:rPr>
              <a:t>+ VLAN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smtClean="0">
                <a:solidFill>
                  <a:schemeClr val="lt2"/>
                </a:solidFill>
              </a:rPr>
              <a:t>(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3501-3570)</a:t>
            </a:r>
          </a:p>
          <a:p>
            <a:pPr lvl="1" indent="-285750">
              <a:spcBef>
                <a:spcPts val="400"/>
              </a:spcBef>
              <a:buSzPct val="100000"/>
            </a:pPr>
            <a:r>
              <a:rPr lang="en-US" sz="2000" dirty="0" smtClean="0">
                <a:solidFill>
                  <a:schemeClr val="lt2"/>
                </a:solidFill>
              </a:rPr>
              <a:t>2x6HT (24) </a:t>
            </a:r>
            <a:r>
              <a:rPr lang="it-IT" sz="2000" dirty="0">
                <a:solidFill>
                  <a:schemeClr val="lt2"/>
                </a:solidFill>
              </a:rPr>
              <a:t>Intel(</a:t>
            </a:r>
            <a:r>
              <a:rPr lang="it-IT" sz="2000" dirty="0" err="1">
                <a:solidFill>
                  <a:schemeClr val="lt2"/>
                </a:solidFill>
              </a:rPr>
              <a:t>R</a:t>
            </a:r>
            <a:r>
              <a:rPr lang="it-IT" sz="2000" dirty="0">
                <a:solidFill>
                  <a:schemeClr val="lt2"/>
                </a:solidFill>
              </a:rPr>
              <a:t>) </a:t>
            </a:r>
            <a:r>
              <a:rPr lang="it-IT" sz="2000" dirty="0" err="1">
                <a:solidFill>
                  <a:schemeClr val="lt2"/>
                </a:solidFill>
              </a:rPr>
              <a:t>Xeon</a:t>
            </a:r>
            <a:r>
              <a:rPr lang="it-IT" sz="2000" dirty="0">
                <a:solidFill>
                  <a:schemeClr val="lt2"/>
                </a:solidFill>
              </a:rPr>
              <a:t>(</a:t>
            </a:r>
            <a:r>
              <a:rPr lang="it-IT" sz="2000" dirty="0" err="1">
                <a:solidFill>
                  <a:schemeClr val="lt2"/>
                </a:solidFill>
              </a:rPr>
              <a:t>R</a:t>
            </a:r>
            <a:r>
              <a:rPr lang="it-IT" sz="2000" dirty="0">
                <a:solidFill>
                  <a:schemeClr val="lt2"/>
                </a:solidFill>
              </a:rPr>
              <a:t>) CPU E5-2450 0 @ 2.10GHz, 64 GB di RAM</a:t>
            </a:r>
          </a:p>
          <a:p>
            <a:pPr indent="-285750">
              <a:spcBef>
                <a:spcPts val="400"/>
              </a:spcBef>
              <a:buSzPct val="100000"/>
            </a:pP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 x Compute </a:t>
            </a: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Nova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KVM/QEMU</a:t>
            </a:r>
            <a:endParaRPr lang="en-US" sz="2000" b="1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 x 8 core AMD con 64 GB RAM per </a:t>
            </a:r>
            <a:r>
              <a:rPr lang="en-US" sz="20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nodo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(tot: </a:t>
            </a:r>
            <a:r>
              <a:rPr lang="en-US" sz="2000" b="1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64 core e 256 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GB di RAM)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dirty="0" smtClean="0">
                <a:solidFill>
                  <a:schemeClr val="lt2"/>
                </a:solidFill>
              </a:rPr>
              <a:t>Storage </a:t>
            </a:r>
            <a:r>
              <a:rPr lang="en-US" sz="2400" dirty="0" err="1" smtClean="0">
                <a:solidFill>
                  <a:schemeClr val="lt2"/>
                </a:solidFill>
              </a:rPr>
              <a:t>condiviso</a:t>
            </a:r>
            <a:r>
              <a:rPr lang="en-US" sz="2400" dirty="0" smtClean="0">
                <a:solidFill>
                  <a:schemeClr val="lt2"/>
                </a:solidFill>
              </a:rPr>
              <a:t> (</a:t>
            </a:r>
            <a:r>
              <a:rPr lang="en-US" sz="2400" dirty="0" err="1" smtClean="0">
                <a:solidFill>
                  <a:schemeClr val="lt2"/>
                </a:solidFill>
              </a:rPr>
              <a:t>PowerVault</a:t>
            </a:r>
            <a:r>
              <a:rPr lang="en-US" sz="2400" dirty="0" smtClean="0">
                <a:solidFill>
                  <a:schemeClr val="lt2"/>
                </a:solidFill>
              </a:rPr>
              <a:t> </a:t>
            </a:r>
            <a:r>
              <a:rPr lang="en-US" sz="2400" dirty="0">
                <a:solidFill>
                  <a:schemeClr val="lt2"/>
                </a:solidFill>
              </a:rPr>
              <a:t>+ 2 server </a:t>
            </a:r>
            <a:r>
              <a:rPr lang="en-US" sz="2400" dirty="0" smtClean="0">
                <a:solidFill>
                  <a:schemeClr val="lt2"/>
                </a:solidFill>
              </a:rPr>
              <a:t>GPFS)</a:t>
            </a:r>
            <a:endParaRPr lang="en-US"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 TB </a:t>
            </a:r>
            <a:r>
              <a:rPr lang="en-US" sz="2000" b="0" i="0" u="none" strike="noStrike" cap="none" baseline="0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GPFS </a:t>
            </a:r>
            <a:r>
              <a:rPr lang="en-US" sz="20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20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backend di </a:t>
            </a:r>
            <a:r>
              <a:rPr lang="en-US" sz="2000" b="1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Nova</a:t>
            </a:r>
            <a:endParaRPr lang="en-US" sz="2000" b="1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 Web Proxy per la </a:t>
            </a:r>
            <a:r>
              <a:rPr lang="en-US" sz="2400" b="0" i="0" u="none" strike="noStrike" cap="none" baseline="0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lang="en-US" sz="2400" dirty="0">
              <a:solidFill>
                <a:schemeClr val="lt2"/>
              </a:solidFill>
            </a:endParaRPr>
          </a:p>
          <a:p>
            <a:pPr lvl="1" indent="-342900"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https://</a:t>
            </a:r>
            <a:r>
              <a:rPr lang="en-US" sz="2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www.cnaf.infn.it</a:t>
            </a:r>
            <a:r>
              <a:rPr lang="en-US" sz="2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/dashboard</a:t>
            </a:r>
            <a:endParaRPr lang="en-US" sz="2400" b="0" i="0" u="none" strike="noStrike" cap="none" baseline="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553200" y="63246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Shape 206"/>
          <p:cNvSpPr txBox="1"/>
          <p:nvPr/>
        </p:nvSpPr>
        <p:spPr>
          <a:xfrm>
            <a:off x="838200" y="6324600"/>
            <a:ext cx="7391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Cloud@CNAF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dirty="0" smtClean="0">
                <a:solidFill>
                  <a:schemeClr val="dk1"/>
                </a:solidFill>
              </a:rPr>
              <a:t>03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.04.2015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07925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1179355</TotalTime>
  <Words>1925</Words>
  <Application>Microsoft Macintosh PowerPoint</Application>
  <PresentationFormat>On-screen Show (4:3)</PresentationFormat>
  <Paragraphs>506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2_Pixel</vt:lpstr>
      <vt:lpstr>3_Pixel</vt:lpstr>
      <vt:lpstr>1_Pixel</vt:lpstr>
      <vt:lpstr>4_Pixel</vt:lpstr>
      <vt:lpstr>5_Pixel</vt:lpstr>
      <vt:lpstr>6_Pixel</vt:lpstr>
      <vt:lpstr>7_Pixel</vt:lpstr>
      <vt:lpstr>8_Pixel</vt:lpstr>
      <vt:lpstr>9_Pixel</vt:lpstr>
      <vt:lpstr>10_Pixel</vt:lpstr>
      <vt:lpstr>11_Pixel</vt:lpstr>
      <vt:lpstr>12_Pixel</vt:lpstr>
      <vt:lpstr>Cloud@CNAF</vt:lpstr>
      <vt:lpstr>Overview</vt:lpstr>
      <vt:lpstr>Introduzione</vt:lpstr>
      <vt:lpstr>Utilizzi attuali  </vt:lpstr>
      <vt:lpstr>Use Cases: Utenti e Gruppi</vt:lpstr>
      <vt:lpstr>Uso: Middleware developers</vt:lpstr>
      <vt:lpstr>Uso – EEE</vt:lpstr>
      <vt:lpstr>Statistiche uso attuale</vt:lpstr>
      <vt:lpstr>Struttura Cloud@CNAF - Havana</vt:lpstr>
      <vt:lpstr>Utilizzi pianificati</vt:lpstr>
      <vt:lpstr>Use Case: !CHAOS</vt:lpstr>
      <vt:lpstr>Progetti Cloud  @ CNAF</vt:lpstr>
      <vt:lpstr>Progetti Cloud  @ CNAF</vt:lpstr>
      <vt:lpstr>Struttura Cloud@CNAF - Juno</vt:lpstr>
      <vt:lpstr>Roadmap &amp; Attivita’</vt:lpstr>
      <vt:lpstr>Domande</vt:lpstr>
      <vt:lpstr>BACKUP SLIDES</vt:lpstr>
      <vt:lpstr>Struttura Cloud@CNAF  - Havana -</vt:lpstr>
      <vt:lpstr>Struttura Cloud@CNAF  - Juno -</vt:lpstr>
      <vt:lpstr>Struttura Cloud@CNAF  - Juno (fase 2) -</vt:lpstr>
      <vt:lpstr>Struttura Cloud@CNAF  - Juno (fase 2) -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Cloud@CNAF</dc:title>
  <dc:subject/>
  <dc:creator/>
  <cp:keywords/>
  <dc:description/>
  <cp:lastModifiedBy>Microsoft Office User</cp:lastModifiedBy>
  <cp:revision>233</cp:revision>
  <cp:lastPrinted>2015-04-02T16:35:06Z</cp:lastPrinted>
  <dcterms:modified xsi:type="dcterms:W3CDTF">2015-04-03T10:51:50Z</dcterms:modified>
  <cp:category/>
</cp:coreProperties>
</file>