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71" r:id="rId4"/>
    <p:sldId id="268" r:id="rId5"/>
    <p:sldId id="269" r:id="rId6"/>
    <p:sldId id="270" r:id="rId7"/>
    <p:sldId id="275" r:id="rId8"/>
    <p:sldId id="266" r:id="rId9"/>
    <p:sldId id="276" r:id="rId10"/>
    <p:sldId id="278" r:id="rId11"/>
    <p:sldId id="260" r:id="rId12"/>
    <p:sldId id="262" r:id="rId13"/>
    <p:sldId id="263" r:id="rId14"/>
    <p:sldId id="273" r:id="rId15"/>
    <p:sldId id="283" r:id="rId16"/>
    <p:sldId id="274" r:id="rId17"/>
    <p:sldId id="282" r:id="rId18"/>
    <p:sldId id="284" r:id="rId19"/>
    <p:sldId id="267" r:id="rId20"/>
    <p:sldId id="264" r:id="rId21"/>
    <p:sldId id="272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1832" y="-104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pbuncic:Desktop:HL-LH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4079724409449"/>
          <c:y val="0.0408805031446541"/>
          <c:w val="0.782282480314961"/>
          <c:h val="0.8794131629772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'[HL-LHc.xlsx]Sheet1'!$H$56</c:f>
              <c:strCache>
                <c:ptCount val="1"/>
                <c:pt idx="0">
                  <c:v>LHCb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'[HL-LHc.xlsx]Sheet1'!$I$56:$L$56</c:f>
              <c:numCache>
                <c:formatCode>0.0</c:formatCode>
                <c:ptCount val="4"/>
                <c:pt idx="0">
                  <c:v>1.3</c:v>
                </c:pt>
                <c:pt idx="1">
                  <c:v>2.757575757575757</c:v>
                </c:pt>
                <c:pt idx="2">
                  <c:v>9.191919191919148</c:v>
                </c:pt>
                <c:pt idx="3">
                  <c:v>9.191919191919148</c:v>
                </c:pt>
              </c:numCache>
            </c:numRef>
          </c:val>
        </c:ser>
        <c:ser>
          <c:idx val="1"/>
          <c:order val="1"/>
          <c:tx>
            <c:strRef>
              <c:f>'[HL-LHc.xlsx]Sheet1'!$H$57</c:f>
              <c:strCache>
                <c:ptCount val="1"/>
                <c:pt idx="0">
                  <c:v>ALICE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'[HL-LHc.xlsx]Sheet1'!$I$57:$L$57</c:f>
              <c:numCache>
                <c:formatCode>0.0</c:formatCode>
                <c:ptCount val="4"/>
                <c:pt idx="0">
                  <c:v>3.4725</c:v>
                </c:pt>
                <c:pt idx="1">
                  <c:v>4.63</c:v>
                </c:pt>
                <c:pt idx="2">
                  <c:v>92.60000000000001</c:v>
                </c:pt>
                <c:pt idx="3">
                  <c:v>92.60000000000001</c:v>
                </c:pt>
              </c:numCache>
            </c:numRef>
          </c:val>
        </c:ser>
        <c:ser>
          <c:idx val="2"/>
          <c:order val="2"/>
          <c:tx>
            <c:strRef>
              <c:f>'[HL-LHc.xlsx]Sheet1'!$H$58</c:f>
              <c:strCache>
                <c:ptCount val="1"/>
                <c:pt idx="0">
                  <c:v>ATLAS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'[HL-LHc.xlsx]Sheet1'!$I$58:$L$58</c:f>
              <c:numCache>
                <c:formatCode>0.0</c:formatCode>
                <c:ptCount val="4"/>
                <c:pt idx="0">
                  <c:v>2.4</c:v>
                </c:pt>
                <c:pt idx="1">
                  <c:v>7.070707070707071</c:v>
                </c:pt>
                <c:pt idx="2">
                  <c:v>7.070707070707071</c:v>
                </c:pt>
                <c:pt idx="3">
                  <c:v>101.010101010101</c:v>
                </c:pt>
              </c:numCache>
            </c:numRef>
          </c:val>
        </c:ser>
        <c:ser>
          <c:idx val="3"/>
          <c:order val="3"/>
          <c:tx>
            <c:strRef>
              <c:f>'[HL-LHc.xlsx]Sheet1'!$H$59</c:f>
              <c:strCache>
                <c:ptCount val="1"/>
                <c:pt idx="0">
                  <c:v>CMS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'[HL-LHc.xlsx]Sheet1'!$I$59:$L$59</c:f>
              <c:numCache>
                <c:formatCode>0.0</c:formatCode>
                <c:ptCount val="4"/>
                <c:pt idx="0">
                  <c:v>1.2</c:v>
                </c:pt>
                <c:pt idx="1">
                  <c:v>6.649999999999998</c:v>
                </c:pt>
                <c:pt idx="2">
                  <c:v>6.649999999999998</c:v>
                </c:pt>
                <c:pt idx="3">
                  <c:v>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43539496"/>
        <c:axId val="2143542616"/>
      </c:barChart>
      <c:catAx>
        <c:axId val="2143539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3542616"/>
        <c:crosses val="autoZero"/>
        <c:auto val="1"/>
        <c:lblAlgn val="ctr"/>
        <c:lblOffset val="100"/>
        <c:noMultiLvlLbl val="0"/>
      </c:catAx>
      <c:valAx>
        <c:axId val="214354261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43539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 19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 19 November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s.cern.ch/record/1695401?ln=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br>
              <a:rPr lang="en-US" dirty="0" smtClean="0"/>
            </a:br>
            <a:r>
              <a:rPr lang="en-US" dirty="0" smtClean="0"/>
              <a:t>an experiment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(with a </a:t>
            </a:r>
            <a:r>
              <a:rPr lang="en-US" dirty="0" err="1" smtClean="0"/>
              <a:t>StoRM</a:t>
            </a:r>
            <a:r>
              <a:rPr lang="en-US" dirty="0" smtClean="0"/>
              <a:t> perspective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Tommaso Boccali – INFN 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move to storage needs/use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initial Computing Models had a clear distinction for protocols for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WAN data movement (in the MONARC hierarchy):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Human driven (later also algorithms)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Throughput oriented protocols, with full fledged security model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Tape aware, Space token aware 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SRM as protocol, many implementations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</a:rPr>
              <a:t>CASTOR, DPM, </a:t>
            </a:r>
            <a:r>
              <a:rPr lang="en-US" dirty="0" err="1" smtClean="0">
                <a:solidFill>
                  <a:srgbClr val="0000FF"/>
                </a:solidFill>
              </a:rPr>
              <a:t>BeStMan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dCache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StoRM</a:t>
            </a:r>
            <a:r>
              <a:rPr lang="is-IS" dirty="0" smtClean="0">
                <a:solidFill>
                  <a:srgbClr val="0000FF"/>
                </a:solidFill>
              </a:rPr>
              <a:t>…</a:t>
            </a:r>
          </a:p>
          <a:p>
            <a:pPr marL="548640" lvl="2" indent="0">
              <a:buNone/>
            </a:pPr>
            <a:endParaRPr lang="is-IS" dirty="0" smtClean="0">
              <a:solidFill>
                <a:srgbClr val="008000"/>
              </a:solidFill>
            </a:endParaRPr>
          </a:p>
          <a:p>
            <a:pPr lvl="1"/>
            <a:r>
              <a:rPr lang="is-IS" dirty="0" smtClean="0">
                <a:solidFill>
                  <a:srgbClr val="0000FF"/>
                </a:solidFill>
              </a:rPr>
              <a:t>LAN oriented protocols, internal to sites</a:t>
            </a:r>
          </a:p>
          <a:p>
            <a:pPr lvl="2"/>
            <a:r>
              <a:rPr lang="is-IS" dirty="0" smtClean="0">
                <a:solidFill>
                  <a:srgbClr val="008000"/>
                </a:solidFill>
              </a:rPr>
              <a:t>Posix, RFIO, Xrootd, Dcap, ....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</a:t>
            </a:r>
            <a:r>
              <a:rPr lang="is-IS" dirty="0" smtClean="0">
                <a:solidFill>
                  <a:srgbClr val="008000"/>
                </a:solidFill>
              </a:rPr>
              <a:t>ore optimed (not all) for random access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is-IS" dirty="0" smtClean="0">
                <a:solidFill>
                  <a:srgbClr val="008000"/>
                </a:solidFill>
              </a:rPr>
              <a:t>ot necessarily implementing a security model apart from the Posix one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9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RunII</a:t>
            </a:r>
            <a:r>
              <a:rPr lang="en-US" dirty="0" smtClean="0"/>
              <a:t> Situation – Exec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Apart from ALICE (which stands differently from the others for the whole talk), </a:t>
            </a:r>
            <a:r>
              <a:rPr lang="en-US" u="sng" dirty="0" smtClean="0"/>
              <a:t>SRM is still the main interface </a:t>
            </a:r>
            <a:r>
              <a:rPr lang="en-US" dirty="0" smtClean="0"/>
              <a:t>for WAN file transfers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Used for Disk &lt;-&gt; Disk, Disk &lt;-&gt; Tape</a:t>
            </a:r>
          </a:p>
          <a:p>
            <a:endParaRPr lang="en-US" dirty="0"/>
          </a:p>
          <a:p>
            <a:r>
              <a:rPr lang="en-US" dirty="0" smtClean="0"/>
              <a:t>Indeed, already in 2011, WLCG TEG recommended (among other things) that SRM is an overkill for any transfer not involving tape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Experiments seem indeed quite open in that direction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SRM servers used </a:t>
            </a:r>
            <a:r>
              <a:rPr lang="en-US" dirty="0" smtClean="0"/>
              <a:t>as of </a:t>
            </a:r>
            <a:r>
              <a:rPr lang="en-US" u="sng" dirty="0" smtClean="0"/>
              <a:t>today</a:t>
            </a:r>
            <a:r>
              <a:rPr lang="en-US" dirty="0" smtClean="0"/>
              <a:t> @ T1s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CERN</a:t>
            </a:r>
            <a:r>
              <a:rPr lang="en-US" dirty="0" smtClean="0"/>
              <a:t>: CASTOR + EOS</a:t>
            </a:r>
          </a:p>
          <a:p>
            <a:r>
              <a:rPr lang="en-US" b="1" dirty="0" smtClean="0"/>
              <a:t>ASGC</a:t>
            </a:r>
            <a:r>
              <a:rPr lang="en-US" dirty="0" smtClean="0"/>
              <a:t>: CASTOR</a:t>
            </a:r>
          </a:p>
          <a:p>
            <a:r>
              <a:rPr lang="en-US" b="1" dirty="0" smtClean="0"/>
              <a:t>BNL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 smtClean="0"/>
              <a:t>CNAF</a:t>
            </a:r>
            <a:r>
              <a:rPr lang="en-US" dirty="0" smtClean="0"/>
              <a:t>: </a:t>
            </a:r>
            <a:r>
              <a:rPr lang="en-US" dirty="0" err="1" smtClean="0"/>
              <a:t>StoRM</a:t>
            </a:r>
            <a:endParaRPr lang="en-US" dirty="0" smtClean="0"/>
          </a:p>
          <a:p>
            <a:r>
              <a:rPr lang="en-US" b="1" dirty="0" smtClean="0"/>
              <a:t>FNAL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r>
              <a:rPr lang="en-US" dirty="0" smtClean="0"/>
              <a:t> + EOS</a:t>
            </a:r>
          </a:p>
          <a:p>
            <a:r>
              <a:rPr lang="en-US" b="1" dirty="0" smtClean="0"/>
              <a:t>IN2P3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/>
              <a:t>J</a:t>
            </a:r>
            <a:r>
              <a:rPr lang="en-US" b="1" dirty="0" smtClean="0"/>
              <a:t>INR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 smtClean="0"/>
              <a:t>KISTI</a:t>
            </a:r>
            <a:r>
              <a:rPr lang="en-US" dirty="0" smtClean="0"/>
              <a:t>: DPM</a:t>
            </a:r>
          </a:p>
          <a:p>
            <a:r>
              <a:rPr lang="en-US" b="1" dirty="0" smtClean="0"/>
              <a:t>KIT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 smtClean="0"/>
              <a:t>NDGF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 smtClean="0"/>
              <a:t>NL-T1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r>
              <a:rPr lang="en-US" dirty="0" smtClean="0"/>
              <a:t> + DPM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PIC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/>
          </a:p>
          <a:p>
            <a:r>
              <a:rPr lang="en-US" b="1" dirty="0" smtClean="0"/>
              <a:t>RAL</a:t>
            </a:r>
            <a:r>
              <a:rPr lang="en-US" dirty="0" smtClean="0"/>
              <a:t>: CASTOR</a:t>
            </a:r>
          </a:p>
          <a:p>
            <a:r>
              <a:rPr lang="en-US" b="1" dirty="0" smtClean="0"/>
              <a:t>RRC-KI-T1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b="1" dirty="0" smtClean="0"/>
              <a:t>TRIUMF</a:t>
            </a:r>
            <a:r>
              <a:rPr lang="en-US" dirty="0" smtClean="0"/>
              <a:t>: </a:t>
            </a:r>
            <a:r>
              <a:rPr lang="en-US" dirty="0" err="1" smtClean="0"/>
              <a:t>dCache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T2s+T3s</a:t>
            </a:r>
            <a:r>
              <a:rPr lang="en-US" dirty="0" smtClean="0"/>
              <a:t>: mostly </a:t>
            </a:r>
            <a:r>
              <a:rPr lang="en-US" dirty="0" err="1" smtClean="0"/>
              <a:t>dCache</a:t>
            </a:r>
            <a:r>
              <a:rPr lang="en-US" dirty="0" smtClean="0"/>
              <a:t> and DPM, some with </a:t>
            </a:r>
            <a:r>
              <a:rPr lang="en-US" dirty="0" err="1" smtClean="0"/>
              <a:t>StoRM</a:t>
            </a:r>
            <a:r>
              <a:rPr lang="en-US" dirty="0" smtClean="0"/>
              <a:t> (30 as far as I was told</a:t>
            </a:r>
            <a:r>
              <a:rPr lang="is-I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5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(more or less expected) perspectives for the future - Expected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93927"/>
            <a:ext cx="5303793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Remote access protocols:	</a:t>
            </a:r>
          </a:p>
          <a:p>
            <a:pPr lvl="1"/>
            <a:r>
              <a:rPr lang="en-US" dirty="0" err="1" smtClean="0"/>
              <a:t>XrootD</a:t>
            </a:r>
            <a:endParaRPr lang="en-US" dirty="0" smtClean="0"/>
          </a:p>
          <a:p>
            <a:pPr lvl="2"/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istorically the main protocol for ALICE for </a:t>
            </a:r>
            <a:r>
              <a:rPr lang="is-IS" dirty="0" smtClean="0">
                <a:solidFill>
                  <a:srgbClr val="0000FF"/>
                </a:solidFill>
              </a:rPr>
              <a:t>… </a:t>
            </a:r>
            <a:r>
              <a:rPr lang="en-US" dirty="0" smtClean="0">
                <a:solidFill>
                  <a:srgbClr val="0000FF"/>
                </a:solidFill>
              </a:rPr>
              <a:t>everything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Initially planned by the rest of the LHC Experiments as fallback, i.e. in order to strengthen the infrastructure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RunII</a:t>
            </a:r>
            <a:r>
              <a:rPr lang="en-US" dirty="0" smtClean="0">
                <a:solidFill>
                  <a:srgbClr val="0000FF"/>
                </a:solidFill>
              </a:rPr>
              <a:t>: expected ramping of remote reads </a:t>
            </a:r>
            <a:r>
              <a:rPr lang="en-US" u="sng" dirty="0" smtClean="0">
                <a:solidFill>
                  <a:srgbClr val="0000FF"/>
                </a:solidFill>
              </a:rPr>
              <a:t>on purpose </a:t>
            </a:r>
          </a:p>
          <a:p>
            <a:pPr lvl="3"/>
            <a:r>
              <a:rPr lang="en-US" dirty="0" smtClean="0"/>
              <a:t>CMS: up to 20% of the access from jobs as remote; ATLAS: up to 20% of the WAN bandwidth</a:t>
            </a:r>
          </a:p>
          <a:p>
            <a:pPr lvl="3"/>
            <a:r>
              <a:rPr lang="en-US" dirty="0" smtClean="0"/>
              <a:t>Either user driven (BAD: send jobs uncorrelated with data location), or System Driven (Overflow by the WM, which takes into account limits, “network vicinity”,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In general, access structured in Federations, which try and insure the best network path (w/o a global location DB, in order to allow sites to pop in/out dynamically)</a:t>
            </a:r>
          </a:p>
          <a:p>
            <a:pPr lvl="1"/>
            <a:r>
              <a:rPr lang="en-US" dirty="0" smtClean="0"/>
              <a:t>WebDAV/Http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Reaching same functionality levels, a bit behind as Experiment Support</a:t>
            </a:r>
          </a:p>
          <a:p>
            <a:pPr lvl="4"/>
            <a:r>
              <a:rPr lang="en-US" dirty="0" smtClean="0"/>
              <a:t>ATLAS better than CMS, currently;</a:t>
            </a:r>
          </a:p>
          <a:p>
            <a:pPr lvl="3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58" y="1524000"/>
            <a:ext cx="3937342" cy="2916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01" y="4541861"/>
            <a:ext cx="3075364" cy="2240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6799" y="5340894"/>
            <a:ext cx="323793" cy="639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expected (at least as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to budget problems (and, realistically, to the huge increase of requests), opportunistic computing / commercial procurements are becoming an essential part of the </a:t>
            </a:r>
            <a:r>
              <a:rPr lang="en-US" dirty="0" err="1" smtClean="0"/>
              <a:t>Exps</a:t>
            </a:r>
            <a:r>
              <a:rPr lang="en-US" dirty="0" smtClean="0"/>
              <a:t>’ computing models – See ATLAS</a:t>
            </a:r>
          </a:p>
          <a:p>
            <a:r>
              <a:rPr lang="en-US" dirty="0" smtClean="0"/>
              <a:t>While it is “easy” to buy/find Computing resources, it is less true for Storage</a:t>
            </a:r>
          </a:p>
          <a:p>
            <a:r>
              <a:rPr lang="en-US" dirty="0" smtClean="0"/>
              <a:t> This drives into some different directions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(Dynamic) Data Caches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(Again) remote access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 case of local storage, be ready to accept </a:t>
            </a:r>
            <a:r>
              <a:rPr lang="en-US" u="sng" dirty="0" smtClean="0">
                <a:solidFill>
                  <a:srgbClr val="008000"/>
                </a:solidFill>
              </a:rPr>
              <a:t>whatever</a:t>
            </a:r>
            <a:r>
              <a:rPr lang="en-US" dirty="0" smtClean="0">
                <a:solidFill>
                  <a:srgbClr val="008000"/>
                </a:solidFill>
              </a:rPr>
              <a:t> is offered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S3 is an example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These directions are barely touching a standard “owned” Tier Site</a:t>
            </a:r>
          </a:p>
          <a:p>
            <a:r>
              <a:rPr lang="en-US" dirty="0" smtClean="0"/>
              <a:t>Other site-related dynamics: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Example is RAL willing to go </a:t>
            </a:r>
            <a:r>
              <a:rPr lang="en-US" dirty="0" err="1" smtClean="0">
                <a:solidFill>
                  <a:srgbClr val="008000"/>
                </a:solidFill>
              </a:rPr>
              <a:t>Ceph</a:t>
            </a:r>
            <a:r>
              <a:rPr lang="en-US" dirty="0" smtClean="0">
                <a:solidFill>
                  <a:srgbClr val="008000"/>
                </a:solidFill>
              </a:rPr>
              <a:t>/S3 entirely, w/o SRM support at 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1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same page ($$$)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the experiments would LOVE limiting the tape usage (and thus the SRM interactions) to the bare minimum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Permanent Storage of RAW data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Temporary (but ~ long term) storage of reference samples</a:t>
            </a:r>
          </a:p>
          <a:p>
            <a:r>
              <a:rPr lang="en-US" dirty="0" smtClean="0"/>
              <a:t>In the presence of sizeable Disk resources, the Tape would be ~ never read back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 very few times, like for a global reprocessing at a end of a Run – not a year!</a:t>
            </a:r>
          </a:p>
          <a:p>
            <a:r>
              <a:rPr lang="en-US" dirty="0" smtClean="0"/>
              <a:t>Reality is that in periods of budget problems tape storage (~5x cheaper than disk)  is going to be used also as a fast turn-around low-quality disk area, which increases a lot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Number of recalls per file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Deletions, repacking, bandwidth needs, stress on readers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(SRM utilization more on the critical path)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of our sites (HDFS ones being the exception), a separation Storage / CPU is present </a:t>
            </a:r>
          </a:p>
          <a:p>
            <a:r>
              <a:rPr lang="en-US" dirty="0" smtClean="0"/>
              <a:t>This has proven optimal from the Sites’ operational point of view, is that ok for the future?</a:t>
            </a:r>
          </a:p>
          <a:p>
            <a:r>
              <a:rPr lang="en-US" b="1" dirty="0" smtClean="0"/>
              <a:t>Machine Learning </a:t>
            </a:r>
            <a:r>
              <a:rPr lang="en-US" dirty="0" smtClean="0"/>
              <a:t>and </a:t>
            </a:r>
            <a:r>
              <a:rPr lang="en-US" b="1" dirty="0" smtClean="0"/>
              <a:t>Big Data </a:t>
            </a:r>
            <a:r>
              <a:rPr lang="en-US" dirty="0" smtClean="0"/>
              <a:t>are the new buzzwords for efficient large scale data analysis, and they come with a price: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Hardware and Software are more entangled in order to maximize performance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Tools like Spark, Pig, Hive require a different hardware setup, and Experiments can request on the longer run to have specific centers – if the standard architectures are not able to fulfill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6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/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is the future of these aspects?</a:t>
            </a:r>
          </a:p>
          <a:p>
            <a:endParaRPr lang="en-US" dirty="0" smtClean="0"/>
          </a:p>
          <a:p>
            <a:r>
              <a:rPr lang="en-US" dirty="0" smtClean="0"/>
              <a:t>X509 is ok for standard (GRID) use, but what if we start writing / reading via SRM from Clouds / Opportunistic / portals?</a:t>
            </a:r>
          </a:p>
          <a:p>
            <a:endParaRPr lang="en-US" dirty="0" smtClean="0"/>
          </a:p>
          <a:p>
            <a:r>
              <a:rPr lang="en-US" dirty="0" smtClean="0"/>
              <a:t>There preferred AAIs are SAML, ID-Federations, and such. We need a bridging, and indeed there are some efforts around this.</a:t>
            </a:r>
          </a:p>
          <a:p>
            <a:endParaRPr lang="en-US" dirty="0"/>
          </a:p>
          <a:p>
            <a:r>
              <a:rPr lang="en-US" dirty="0" smtClean="0"/>
              <a:t>Does this have direct impact on SRM/</a:t>
            </a:r>
            <a:r>
              <a:rPr lang="en-US" dirty="0" err="1" smtClean="0"/>
              <a:t>StoRM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Are you relying on external bridging services?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Are you planning to have these protocols internally supported?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0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Right now </a:t>
            </a:r>
            <a:r>
              <a:rPr lang="en-US" dirty="0" err="1" smtClean="0"/>
              <a:t>StoRM</a:t>
            </a:r>
            <a:r>
              <a:rPr lang="en-US" dirty="0" smtClean="0"/>
              <a:t> supports also WebDAV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To my understanding, preferred over WebDAV on GPFS/</a:t>
            </a:r>
            <a:r>
              <a:rPr lang="en-US" dirty="0" err="1" smtClean="0">
                <a:solidFill>
                  <a:srgbClr val="008000"/>
                </a:solidFill>
              </a:rPr>
              <a:t>Posix</a:t>
            </a:r>
            <a:r>
              <a:rPr lang="en-US" dirty="0" smtClean="0">
                <a:solidFill>
                  <a:srgbClr val="008000"/>
                </a:solidFill>
              </a:rPr>
              <a:t> just for ACLs</a:t>
            </a:r>
          </a:p>
          <a:p>
            <a:pPr lvl="1"/>
            <a:r>
              <a:rPr lang="en-US" dirty="0" smtClean="0"/>
              <a:t>On the other hand, </a:t>
            </a:r>
            <a:r>
              <a:rPr lang="en-US" dirty="0" err="1" smtClean="0"/>
              <a:t>Xrootd</a:t>
            </a:r>
            <a:r>
              <a:rPr lang="en-US" dirty="0" smtClean="0"/>
              <a:t> supports WebDAV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I understand it better, since in this case </a:t>
            </a:r>
            <a:r>
              <a:rPr lang="en-US" dirty="0" err="1" smtClean="0">
                <a:solidFill>
                  <a:srgbClr val="008000"/>
                </a:solidFill>
              </a:rPr>
              <a:t>Xrootd</a:t>
            </a:r>
            <a:r>
              <a:rPr lang="en-US" dirty="0" smtClean="0">
                <a:solidFill>
                  <a:srgbClr val="008000"/>
                </a:solidFill>
              </a:rPr>
              <a:t> also serves as disk merging tool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message I gathered from the experiments: in case of support issues of </a:t>
            </a:r>
            <a:r>
              <a:rPr lang="en-US" dirty="0" err="1" smtClean="0"/>
              <a:t>StoRM</a:t>
            </a:r>
            <a:r>
              <a:rPr lang="en-US" dirty="0" smtClean="0"/>
              <a:t>, better focus on the core functionalities (SRM)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If we can vote, new functionalities are much lower priorities than maintaining the </a:t>
            </a:r>
            <a:r>
              <a:rPr lang="en-US" u="sng" dirty="0" smtClean="0">
                <a:solidFill>
                  <a:srgbClr val="0000FF"/>
                </a:solidFill>
              </a:rPr>
              <a:t>tape functionalities</a:t>
            </a:r>
            <a:r>
              <a:rPr lang="en-US" dirty="0" smtClean="0">
                <a:solidFill>
                  <a:srgbClr val="0000FF"/>
                </a:solidFill>
              </a:rPr>
              <a:t>, which are unique and essential to SRM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7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all real, not plans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42679" cy="4876800"/>
          </a:xfrm>
        </p:spPr>
        <p:txBody>
          <a:bodyPr/>
          <a:lstStyle/>
          <a:p>
            <a:r>
              <a:rPr lang="en-US" dirty="0" smtClean="0"/>
              <a:t>CMS traffic on WAN </a:t>
            </a:r>
            <a:r>
              <a:rPr lang="en-US" smtClean="0"/>
              <a:t>is 80% </a:t>
            </a:r>
            <a:r>
              <a:rPr lang="en-US" dirty="0" smtClean="0"/>
              <a:t>SRM</a:t>
            </a:r>
            <a:r>
              <a:rPr lang="en-US" smtClean="0"/>
              <a:t>, 20% </a:t>
            </a:r>
            <a:r>
              <a:rPr lang="en-US" dirty="0" err="1" smtClean="0"/>
              <a:t>XrootD</a:t>
            </a:r>
            <a:endParaRPr lang="en-US" dirty="0"/>
          </a:p>
          <a:p>
            <a:pPr lvl="1"/>
            <a:r>
              <a:rPr lang="en-US" dirty="0" smtClean="0"/>
              <a:t>(still, this is much BELOW (10x) the LAN traffic)</a:t>
            </a:r>
          </a:p>
          <a:p>
            <a:endParaRPr lang="en-US" dirty="0"/>
          </a:p>
          <a:p>
            <a:r>
              <a:rPr lang="en-US" dirty="0" smtClean="0"/>
              <a:t>Remote access jobs exist and are at least O(10%)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0" y="4165676"/>
            <a:ext cx="7817771" cy="269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97" y="1327225"/>
            <a:ext cx="4611403" cy="30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8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RunII</a:t>
            </a:r>
            <a:r>
              <a:rPr lang="en-US" dirty="0" smtClean="0"/>
              <a:t> (and possibly </a:t>
            </a:r>
            <a:r>
              <a:rPr lang="en-US" dirty="0" err="1" smtClean="0"/>
              <a:t>RunIII</a:t>
            </a:r>
            <a:r>
              <a:rPr lang="en-US" dirty="0" smtClean="0"/>
              <a:t>) the LHC Experiments’ computing models have been updated </a:t>
            </a:r>
            <a:r>
              <a:rPr lang="en-US" dirty="0" smtClean="0">
                <a:hlinkClick r:id="rId2"/>
              </a:rPr>
              <a:t>“recently</a:t>
            </a:r>
            <a:r>
              <a:rPr lang="en-US" dirty="0" smtClean="0"/>
              <a:t>”, so we have a guidance</a:t>
            </a:r>
          </a:p>
          <a:p>
            <a:endParaRPr lang="en-US" dirty="0" smtClean="0"/>
          </a:p>
          <a:p>
            <a:r>
              <a:rPr lang="en-US" dirty="0" smtClean="0"/>
              <a:t>No official document exists for </a:t>
            </a:r>
            <a:r>
              <a:rPr lang="en-US" dirty="0" err="1" smtClean="0"/>
              <a:t>RunIV</a:t>
            </a:r>
            <a:r>
              <a:rPr lang="en-US" dirty="0" smtClean="0"/>
              <a:t> (Today+10y), so we move into a crystal ball approach</a:t>
            </a:r>
          </a:p>
          <a:p>
            <a:endParaRPr lang="en-US" dirty="0" smtClean="0"/>
          </a:p>
          <a:p>
            <a:r>
              <a:rPr lang="en-US" dirty="0" smtClean="0"/>
              <a:t>Given the last point, experiments do not seem keen on stating (too) precisely the plans, since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They really do not have a precise landscape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They do not want to commit too early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hat you find here for the long term scenario is from private communications, my take on the subject, </a:t>
            </a:r>
            <a:r>
              <a:rPr lang="en-US" dirty="0" err="1" smtClean="0">
                <a:solidFill>
                  <a:srgbClr val="0000FF"/>
                </a:solidFill>
              </a:rPr>
              <a:t>etc</a:t>
            </a:r>
            <a:r>
              <a:rPr lang="is-IS" dirty="0" smtClean="0">
                <a:solidFill>
                  <a:srgbClr val="0000FF"/>
                </a:solidFill>
              </a:rPr>
              <a:t>… Don’t blame experiments!</a:t>
            </a:r>
          </a:p>
          <a:p>
            <a:endParaRPr lang="is-IS" dirty="0"/>
          </a:p>
          <a:p>
            <a:r>
              <a:rPr lang="is-IS" dirty="0" smtClean="0"/>
              <a:t>This is even more true for non-LHC experiments, which usually have shorter horizon models; I will focus on LHC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0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using today SRM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CMS, ATLAS: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Most of the remote transfers (notable exceptions are </a:t>
            </a:r>
            <a:r>
              <a:rPr lang="en-US" dirty="0" err="1" smtClean="0">
                <a:solidFill>
                  <a:srgbClr val="0000FF"/>
                </a:solidFill>
              </a:rPr>
              <a:t>XrootD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GridFTP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Totality of Tape Interactions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essential for </a:t>
            </a:r>
            <a:r>
              <a:rPr lang="en-US" b="1" dirty="0" err="1" smtClean="0">
                <a:solidFill>
                  <a:srgbClr val="0000FF"/>
                </a:solidFill>
              </a:rPr>
              <a:t>PrepareToGet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PrepareToPut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/>
              <a:t>LHCb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 larger share of </a:t>
            </a:r>
            <a:r>
              <a:rPr lang="en-US" dirty="0" err="1" smtClean="0">
                <a:solidFill>
                  <a:srgbClr val="0000FF"/>
                </a:solidFill>
              </a:rPr>
              <a:t>Xrootd</a:t>
            </a:r>
            <a:r>
              <a:rPr lang="en-US" dirty="0" smtClean="0">
                <a:solidFill>
                  <a:srgbClr val="0000FF"/>
                </a:solidFill>
              </a:rPr>
              <a:t> for remote Disk to Disk transfers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SRM used as a monitoring tool (space monitoring)</a:t>
            </a:r>
          </a:p>
          <a:p>
            <a:r>
              <a:rPr lang="en-US" dirty="0" smtClean="0"/>
              <a:t>ALICE: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SRM at all (</a:t>
            </a:r>
            <a:r>
              <a:rPr lang="en-US" dirty="0" err="1" smtClean="0">
                <a:solidFill>
                  <a:srgbClr val="0000FF"/>
                </a:solidFill>
              </a:rPr>
              <a:t>Xrootd</a:t>
            </a:r>
            <a:r>
              <a:rPr lang="en-US" dirty="0" smtClean="0">
                <a:solidFill>
                  <a:srgbClr val="0000FF"/>
                </a:solidFill>
              </a:rPr>
              <a:t> with site specific </a:t>
            </a:r>
            <a:r>
              <a:rPr lang="en-US" dirty="0" err="1" smtClean="0">
                <a:solidFill>
                  <a:srgbClr val="0000FF"/>
                </a:solidFill>
              </a:rPr>
              <a:t>stagein</a:t>
            </a:r>
            <a:r>
              <a:rPr lang="en-US" dirty="0" smtClean="0">
                <a:solidFill>
                  <a:srgbClr val="0000FF"/>
                </a:solidFill>
              </a:rPr>
              <a:t>/out mechanisms – GEMSS here)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Medium/Long term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Term (up to </a:t>
            </a:r>
            <a:r>
              <a:rPr lang="en-US" dirty="0" err="1" smtClean="0"/>
              <a:t>RunII</a:t>
            </a:r>
            <a:r>
              <a:rPr lang="en-US" dirty="0" smtClean="0"/>
              <a:t> at least, probably up to </a:t>
            </a:r>
            <a:r>
              <a:rPr lang="en-US" dirty="0" err="1" smtClean="0"/>
              <a:t>RunIII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No big changes of utilization pattern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Steadily increase of streaming accesses, also due to better quality overflow site matching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Increase in the number of file access / transfer protocols, if they allow for a more widespread access to resources.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Disk to Disk transfers not really needing SRM, can be ok with </a:t>
            </a:r>
            <a:r>
              <a:rPr lang="en-US" dirty="0" err="1" smtClean="0">
                <a:solidFill>
                  <a:srgbClr val="008000"/>
                </a:solidFill>
              </a:rPr>
              <a:t>GridFTP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Xrootd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Httpd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SRM remains the tool when tape is involved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Storm needed at least up to the end of </a:t>
            </a:r>
            <a:r>
              <a:rPr lang="en-US" dirty="0" err="1" smtClean="0">
                <a:solidFill>
                  <a:srgbClr val="008000"/>
                </a:solidFill>
              </a:rPr>
              <a:t>RunIII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(2023?)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Long(</a:t>
            </a:r>
            <a:r>
              <a:rPr lang="en-US" dirty="0" err="1" smtClean="0"/>
              <a:t>er</a:t>
            </a:r>
            <a:r>
              <a:rPr lang="en-US" dirty="0" smtClean="0"/>
              <a:t>)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Much more difficult to predict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One can imagine random access enabled protocols (</a:t>
            </a:r>
            <a:r>
              <a:rPr lang="en-US" dirty="0" err="1" smtClean="0"/>
              <a:t>Xrootd</a:t>
            </a:r>
            <a:r>
              <a:rPr lang="en-US" dirty="0" smtClean="0"/>
              <a:t>, </a:t>
            </a:r>
            <a:r>
              <a:rPr lang="en-US" dirty="0" err="1" smtClean="0"/>
              <a:t>Httpd</a:t>
            </a:r>
            <a:r>
              <a:rPr lang="en-US" dirty="0" smtClean="0"/>
              <a:t>, whatever will rise as a standard</a:t>
            </a:r>
            <a:r>
              <a:rPr lang="is-IS" dirty="0" smtClean="0"/>
              <a:t>…) being more widely used also for organized data transfers</a:t>
            </a:r>
          </a:p>
          <a:p>
            <a:r>
              <a:rPr lang="is-IS" dirty="0" smtClean="0"/>
              <a:t>Cloud-like storage will start to be much more present, with protocols like S3 and object storage systems a-la Ceph</a:t>
            </a:r>
          </a:p>
          <a:p>
            <a:pPr lvl="1"/>
            <a:r>
              <a:rPr lang="is-IS" dirty="0">
                <a:solidFill>
                  <a:srgbClr val="0000FF"/>
                </a:solidFill>
              </a:rPr>
              <a:t>U</a:t>
            </a:r>
            <a:r>
              <a:rPr lang="is-IS" dirty="0" smtClean="0">
                <a:solidFill>
                  <a:srgbClr val="0000FF"/>
                </a:solidFill>
              </a:rPr>
              <a:t>navoidable if we start buying storage from providers</a:t>
            </a:r>
          </a:p>
          <a:p>
            <a:pPr lvl="1"/>
            <a:r>
              <a:rPr lang="is-IS" dirty="0" smtClean="0">
                <a:solidFill>
                  <a:srgbClr val="0000FF"/>
                </a:solidFill>
              </a:rPr>
              <a:t>But still, this does not exclude the possibility to have SRM as small layer over cloud FSs – StoRM is exactly this</a:t>
            </a:r>
          </a:p>
          <a:p>
            <a:endParaRPr lang="is-IS" dirty="0"/>
          </a:p>
          <a:p>
            <a:r>
              <a:rPr lang="is-IS" dirty="0" smtClean="0"/>
              <a:t>Difficult to state SRM/StoRM will be </a:t>
            </a:r>
            <a:r>
              <a:rPr lang="is-IS" b="1" dirty="0" smtClean="0"/>
              <a:t>a total necessity</a:t>
            </a:r>
            <a:r>
              <a:rPr lang="is-IS" dirty="0" smtClean="0"/>
              <a:t>, but still some mean of interaction with tape will be necessary.</a:t>
            </a:r>
          </a:p>
          <a:p>
            <a:pPr lvl="1"/>
            <a:r>
              <a:rPr lang="is-IS" dirty="0" smtClean="0">
                <a:solidFill>
                  <a:srgbClr val="0000FF"/>
                </a:solidFill>
              </a:rPr>
              <a:t>RAL/Ceph is a nice experiment, let’s see if they are really able to satisfy experiments’ needs.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588"/>
            <a:ext cx="9144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(non-LHC Experiments) – fast check with the usual suspects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9848"/>
            <a:ext cx="4038600" cy="4718304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BelleII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is-IS" dirty="0" smtClean="0">
                <a:solidFill>
                  <a:srgbClr val="008000"/>
                </a:solidFill>
              </a:rPr>
              <a:t>o tape usage until 2020 (@ CNAF)</a:t>
            </a:r>
          </a:p>
          <a:p>
            <a:pPr lvl="1"/>
            <a:r>
              <a:rPr lang="is-IS" dirty="0" smtClean="0">
                <a:solidFill>
                  <a:srgbClr val="008000"/>
                </a:solidFill>
              </a:rPr>
              <a:t>Later, they need Buffer-&gt;Tape operations and (more critical?) bulk stageout before reprocessing</a:t>
            </a:r>
          </a:p>
          <a:p>
            <a:pPr lvl="1"/>
            <a:r>
              <a:rPr lang="is-IS" dirty="0" smtClean="0">
                <a:solidFill>
                  <a:srgbClr val="008000"/>
                </a:solidFill>
              </a:rPr>
              <a:t>Can be served in other ways (like ALICE now), otherwise seems a clear use case for SRM</a:t>
            </a:r>
          </a:p>
          <a:p>
            <a:pPr lvl="1"/>
            <a:r>
              <a:rPr lang="is-IS" dirty="0" smtClean="0">
                <a:solidFill>
                  <a:srgbClr val="008000"/>
                </a:solidFill>
              </a:rPr>
              <a:t>Keen to adapt any existing solution, not really willing to implement new ones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050714"/>
            <a:ext cx="44181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Exps</a:t>
            </a:r>
            <a:r>
              <a:rPr lang="en-US" dirty="0" smtClean="0"/>
              <a:t> (mostly </a:t>
            </a:r>
            <a:r>
              <a:rPr lang="en-US" dirty="0" err="1" smtClean="0"/>
              <a:t>Astroparticle</a:t>
            </a:r>
            <a:r>
              <a:rPr lang="en-US" dirty="0" smtClean="0"/>
              <a:t>) - </a:t>
            </a:r>
            <a:r>
              <a:rPr lang="en-US" dirty="0" err="1" smtClean="0"/>
              <a:t>totalling</a:t>
            </a:r>
            <a:r>
              <a:rPr lang="en-US" dirty="0" smtClean="0"/>
              <a:t> few PBs all together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Mostly </a:t>
            </a:r>
            <a:r>
              <a:rPr lang="en-US" dirty="0" err="1" smtClean="0">
                <a:solidFill>
                  <a:srgbClr val="0000FF"/>
                </a:solidFill>
              </a:rPr>
              <a:t>WriteOnce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ReadNever</a:t>
            </a:r>
            <a:r>
              <a:rPr lang="en-US" dirty="0" smtClean="0">
                <a:solidFill>
                  <a:srgbClr val="0000FF"/>
                </a:solidFill>
              </a:rPr>
              <a:t> (custodial copy)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Write on Buffer, recall on demand (using GEMSS) mostly fine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the few cases where bulk recalls are needed, support personnel act by hand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" name="Gruppo 10"/>
          <p:cNvGrpSpPr/>
          <p:nvPr/>
        </p:nvGrpSpPr>
        <p:grpSpPr>
          <a:xfrm>
            <a:off x="3763067" y="4420848"/>
            <a:ext cx="4923733" cy="2437152"/>
            <a:chOff x="-79216" y="992933"/>
            <a:chExt cx="9076500" cy="3530941"/>
          </a:xfrm>
        </p:grpSpPr>
        <p:pic>
          <p:nvPicPr>
            <p:cNvPr id="6" name="Immagin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13286"/>
            <a:stretch/>
          </p:blipFill>
          <p:spPr>
            <a:xfrm>
              <a:off x="275051" y="1395690"/>
              <a:ext cx="8722233" cy="3128184"/>
            </a:xfrm>
            <a:prstGeom prst="rect">
              <a:avLst/>
            </a:prstGeom>
          </p:spPr>
        </p:pic>
        <p:sp>
          <p:nvSpPr>
            <p:cNvPr id="7" name="CasellaDiTesto 8"/>
            <p:cNvSpPr txBox="1"/>
            <p:nvPr/>
          </p:nvSpPr>
          <p:spPr>
            <a:xfrm>
              <a:off x="2466648" y="992933"/>
              <a:ext cx="3553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TAPE USAGE (2014-2015) – ALL VOs</a:t>
              </a:r>
              <a:endParaRPr lang="en-US" b="1" dirty="0"/>
            </a:p>
          </p:txBody>
        </p:sp>
        <p:sp>
          <p:nvSpPr>
            <p:cNvPr id="8" name="CasellaDiTesto 9"/>
            <p:cNvSpPr txBox="1"/>
            <p:nvPr/>
          </p:nvSpPr>
          <p:spPr>
            <a:xfrm rot="16200000">
              <a:off x="-108711" y="260915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TB</a:t>
              </a:r>
              <a:endParaRPr lang="en-US" b="1" dirty="0"/>
            </a:p>
          </p:txBody>
        </p:sp>
      </p:grpSp>
      <p:sp>
        <p:nvSpPr>
          <p:cNvPr id="9" name="Oval 8"/>
          <p:cNvSpPr/>
          <p:nvPr/>
        </p:nvSpPr>
        <p:spPr>
          <a:xfrm rot="21207869">
            <a:off x="4238391" y="5684288"/>
            <a:ext cx="3674292" cy="299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31000"/>
                </a:schemeClr>
              </a:gs>
              <a:gs pos="34000">
                <a:schemeClr val="accent1">
                  <a:shade val="70000"/>
                  <a:satMod val="140000"/>
                  <a:alpha val="31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31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3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12180" y="6080220"/>
            <a:ext cx="11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rest”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202342" y="6077740"/>
            <a:ext cx="1292953" cy="18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0028410">
            <a:off x="1457278" y="2528190"/>
            <a:ext cx="5551996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they are asked, they </a:t>
            </a:r>
            <a:b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would vote for “anything, </a:t>
            </a:r>
            <a:b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with a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Posix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interface and a </a:t>
            </a:r>
            <a:b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single (virtual) FS”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59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up to the point we can see now, SRM seems still on the critical path for Experiments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Mostly (if not only) for tape interactions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Much less for Disk to Disk transfers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Used, but there are not negligible exceptions – and, mostly, Experiments would know how to switch even today if needed.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Some Experiments (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notably) use SRM also as a monitoring/querying tool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Total space used , </a:t>
            </a:r>
            <a:r>
              <a:rPr lang="is-IS" dirty="0" smtClean="0">
                <a:solidFill>
                  <a:srgbClr val="008000"/>
                </a:solidFill>
              </a:rPr>
              <a:t>…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Considering </a:t>
            </a:r>
            <a:r>
              <a:rPr lang="en-US" dirty="0" err="1" smtClean="0">
                <a:solidFill>
                  <a:srgbClr val="0000FF"/>
                </a:solidFill>
              </a:rPr>
              <a:t>RunII</a:t>
            </a:r>
            <a:r>
              <a:rPr lang="en-US" dirty="0" smtClean="0">
                <a:solidFill>
                  <a:srgbClr val="0000FF"/>
                </a:solidFill>
              </a:rPr>
              <a:t> as a trivial (!) extension to run II for </a:t>
            </a:r>
            <a:r>
              <a:rPr lang="en-US" dirty="0" err="1" smtClean="0">
                <a:solidFill>
                  <a:srgbClr val="0000FF"/>
                </a:solidFill>
              </a:rPr>
              <a:t>pp</a:t>
            </a:r>
            <a:r>
              <a:rPr lang="en-US" dirty="0" smtClean="0">
                <a:solidFill>
                  <a:srgbClr val="0000FF"/>
                </a:solidFill>
              </a:rPr>
              <a:t>, this would suggest the need for </a:t>
            </a:r>
            <a:r>
              <a:rPr lang="en-US" dirty="0" err="1" smtClean="0">
                <a:solidFill>
                  <a:srgbClr val="0000FF"/>
                </a:solidFill>
              </a:rPr>
              <a:t>StoRM</a:t>
            </a:r>
            <a:r>
              <a:rPr lang="en-US" dirty="0" smtClean="0">
                <a:solidFill>
                  <a:srgbClr val="0000FF"/>
                </a:solidFill>
              </a:rPr>
              <a:t> up to ~2022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Schedule &amp; </a:t>
            </a:r>
            <a:r>
              <a:rPr lang="en-US" dirty="0" err="1" smtClean="0"/>
              <a:t>RunX</a:t>
            </a:r>
            <a:r>
              <a:rPr lang="en-US" dirty="0" smtClean="0"/>
              <a:t>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590"/>
            <a:ext cx="9144000" cy="158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4638"/>
            <a:ext cx="9144000" cy="992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1582"/>
            <a:ext cx="5148546" cy="1004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1018" y="2344932"/>
            <a:ext cx="1338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RunII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640" y="2384990"/>
            <a:ext cx="1466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RunIII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9217" y="4279974"/>
            <a:ext cx="1531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RunIV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3622" y="4279974"/>
            <a:ext cx="14029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RunV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1889" y="5710036"/>
            <a:ext cx="1518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RunVI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70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Luminosity profile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665"/>
          <a:stretch/>
        </p:blipFill>
        <p:spPr>
          <a:xfrm>
            <a:off x="539620" y="1640116"/>
            <a:ext cx="7848600" cy="42399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638948" y="4431635"/>
            <a:ext cx="252186" cy="176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1785" y="6215098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3276" y="5753433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 by </a:t>
            </a:r>
            <a:r>
              <a:rPr lang="en-US" dirty="0" err="1" smtClean="0"/>
              <a:t>RunVI</a:t>
            </a:r>
            <a:r>
              <a:rPr lang="en-US" dirty="0" smtClean="0"/>
              <a:t> (</a:t>
            </a:r>
            <a:r>
              <a:rPr lang="en-US" dirty="0" err="1" smtClean="0"/>
              <a:t>pp</a:t>
            </a:r>
            <a:r>
              <a:rPr lang="en-US" dirty="0" smtClean="0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15x </a:t>
            </a:r>
            <a:r>
              <a:rPr lang="en-US" dirty="0" err="1" smtClean="0"/>
              <a:t>Inst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2015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100x </a:t>
            </a: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3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4133" y="533400"/>
            <a:ext cx="889931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Run#, terminology (</a:t>
            </a:r>
            <a:r>
              <a:rPr lang="en-US" dirty="0" err="1" smtClean="0"/>
              <a:t>pp</a:t>
            </a:r>
            <a:r>
              <a:rPr lang="en-US" dirty="0" smtClean="0"/>
              <a:t>, for ATLAS and CMS)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4887" cy="48768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Run2: 2015-2018</a:t>
            </a:r>
          </a:p>
          <a:p>
            <a:pPr lvl="1"/>
            <a:r>
              <a:rPr lang="en-US" dirty="0" smtClean="0"/>
              <a:t>Up to 1.5e34, 25 ns, 13 TeV – up to 50 fb</a:t>
            </a:r>
            <a:r>
              <a:rPr lang="en-US" baseline="30000" dirty="0" smtClean="0"/>
              <a:t>-1</a:t>
            </a:r>
            <a:r>
              <a:rPr lang="en-US" dirty="0" smtClean="0"/>
              <a:t>/y</a:t>
            </a:r>
          </a:p>
          <a:p>
            <a:pPr lvl="2"/>
            <a:r>
              <a:rPr lang="en-US" b="1" dirty="0" smtClean="0"/>
              <a:t>&lt;PU&gt; = 40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Run3: 2021-2023</a:t>
            </a:r>
          </a:p>
          <a:p>
            <a:pPr lvl="1"/>
            <a:r>
              <a:rPr lang="en-US" dirty="0" smtClean="0"/>
              <a:t>Up to 2.5e34, 25 ns, 13 TeV - </a:t>
            </a:r>
            <a:r>
              <a:rPr lang="en-US" dirty="0"/>
              <a:t>up to </a:t>
            </a:r>
            <a:r>
              <a:rPr lang="en-US" dirty="0" smtClean="0"/>
              <a:t>100 fb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dirty="0" smtClean="0"/>
              <a:t>y</a:t>
            </a:r>
          </a:p>
          <a:p>
            <a:pPr lvl="2"/>
            <a:r>
              <a:rPr lang="en-US" b="1" dirty="0" smtClean="0"/>
              <a:t>&lt;PU&gt; = 60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Run4: 2026-2029</a:t>
            </a:r>
          </a:p>
          <a:p>
            <a:pPr lvl="1"/>
            <a:r>
              <a:rPr lang="en-US" dirty="0" smtClean="0"/>
              <a:t>Up to ~5e34, 25 ns 13-14 TeV – up to 300 fb</a:t>
            </a:r>
            <a:r>
              <a:rPr lang="en-US" baseline="30000" dirty="0" smtClean="0"/>
              <a:t>-1</a:t>
            </a:r>
            <a:r>
              <a:rPr lang="en-US" dirty="0" smtClean="0"/>
              <a:t>/y</a:t>
            </a:r>
          </a:p>
          <a:p>
            <a:pPr lvl="2"/>
            <a:r>
              <a:rPr lang="en-US" b="1" dirty="0" smtClean="0"/>
              <a:t>&lt;PU&gt; = 140 if not 200 (limit comes from leveling, not from LHC)</a:t>
            </a: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443581"/>
            <a:ext cx="4576913" cy="17725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12000"/>
                </a:schemeClr>
              </a:gs>
              <a:gs pos="34000">
                <a:schemeClr val="accent1">
                  <a:shade val="70000"/>
                  <a:satMod val="140000"/>
                  <a:alpha val="12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12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8723" y="6219133"/>
            <a:ext cx="25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“Phase2” for </a:t>
            </a:r>
            <a:r>
              <a:rPr lang="en-US" dirty="0" err="1" smtClean="0"/>
              <a:t>pp</a:t>
            </a:r>
            <a:endParaRPr lang="en-US" dirty="0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5102087" y="5948533"/>
            <a:ext cx="636636" cy="455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F1653CE6-4CA0-A844-B523-715CC56373C2}" type="slidenum">
              <a:rPr lang="en-US" smtClean="0"/>
              <a:t>5</a:t>
            </a:fld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10400" y="1710267"/>
            <a:ext cx="585735" cy="42382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82394" y="188120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03981" y="310040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03981" y="4446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 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02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53" y="533400"/>
            <a:ext cx="879048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</a:t>
            </a:r>
            <a:r>
              <a:rPr lang="en-US" dirty="0"/>
              <a:t>i</a:t>
            </a:r>
            <a:r>
              <a:rPr lang="en-US" dirty="0" smtClean="0"/>
              <a:t>s not the only source of scaling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 needs scale also with what Experiments want to collect / process</a:t>
            </a:r>
          </a:p>
          <a:p>
            <a:endParaRPr lang="en-US" dirty="0"/>
          </a:p>
          <a:p>
            <a:r>
              <a:rPr lang="en-US" dirty="0" smtClean="0"/>
              <a:t>ATLAS, CMS: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All adiabatic till </a:t>
            </a:r>
            <a:r>
              <a:rPr lang="en-US" dirty="0" err="1" smtClean="0">
                <a:solidFill>
                  <a:srgbClr val="0000FF"/>
                </a:solidFill>
              </a:rPr>
              <a:t>RunIII</a:t>
            </a:r>
            <a:r>
              <a:rPr lang="en-US" dirty="0" smtClean="0">
                <a:solidFill>
                  <a:srgbClr val="0000FF"/>
                </a:solidFill>
              </a:rPr>
              <a:t> included. Resources requested scale with </a:t>
            </a:r>
            <a:r>
              <a:rPr lang="en-US" dirty="0" err="1" smtClean="0">
                <a:solidFill>
                  <a:srgbClr val="0000FF"/>
                </a:solidFill>
              </a:rPr>
              <a:t>Inst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Lumi</a:t>
            </a:r>
            <a:r>
              <a:rPr lang="en-US" dirty="0" smtClean="0">
                <a:solidFill>
                  <a:srgbClr val="0000FF"/>
                </a:solidFill>
              </a:rPr>
              <a:t> and mildly with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Lumi</a:t>
            </a:r>
            <a:r>
              <a:rPr lang="en-US" dirty="0" smtClean="0">
                <a:solidFill>
                  <a:srgbClr val="0000FF"/>
                </a:solidFill>
              </a:rPr>
              <a:t>; Trigger rate stable ~ 1kHz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RunIV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Up to 10 kHz Trigger, up to 7.5e33 cm</a:t>
            </a:r>
            <a:r>
              <a:rPr lang="en-US" baseline="30000" dirty="0" smtClean="0">
                <a:solidFill>
                  <a:srgbClr val="008000"/>
                </a:solidFill>
              </a:rPr>
              <a:t>-2</a:t>
            </a:r>
            <a:r>
              <a:rPr lang="en-US" dirty="0" smtClean="0">
                <a:solidFill>
                  <a:srgbClr val="008000"/>
                </a:solidFill>
              </a:rPr>
              <a:t>s</a:t>
            </a:r>
            <a:r>
              <a:rPr lang="en-US" baseline="30000" dirty="0" smtClean="0">
                <a:solidFill>
                  <a:srgbClr val="008000"/>
                </a:solidFill>
              </a:rPr>
              <a:t>-1</a:t>
            </a:r>
            <a:r>
              <a:rPr lang="en-US" dirty="0" smtClean="0">
                <a:solidFill>
                  <a:srgbClr val="008000"/>
                </a:solidFill>
              </a:rPr>
              <a:t>: this alone brings a factor ~100x</a:t>
            </a:r>
          </a:p>
          <a:p>
            <a:r>
              <a:rPr lang="en-US" dirty="0" smtClean="0"/>
              <a:t>ALICE, </a:t>
            </a:r>
            <a:r>
              <a:rPr lang="en-US" dirty="0" err="1" smtClean="0"/>
              <a:t>LHCb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RunIII</a:t>
            </a:r>
            <a:r>
              <a:rPr lang="en-US" dirty="0" smtClean="0">
                <a:solidFill>
                  <a:srgbClr val="0000FF"/>
                </a:solidFill>
              </a:rPr>
              <a:t> is the breaking point. Large Trigger rate increases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ALICE up to 50 kHz, </a:t>
            </a:r>
            <a:r>
              <a:rPr lang="en-US" dirty="0" err="1" smtClean="0">
                <a:solidFill>
                  <a:srgbClr val="008000"/>
                </a:solidFill>
              </a:rPr>
              <a:t>LHCb</a:t>
            </a:r>
            <a:r>
              <a:rPr lang="en-US" dirty="0" smtClean="0">
                <a:solidFill>
                  <a:srgbClr val="008000"/>
                </a:solidFill>
              </a:rPr>
              <a:t> up to 50 kHz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Increase in </a:t>
            </a:r>
            <a:r>
              <a:rPr lang="en-US" dirty="0" err="1" smtClean="0">
                <a:solidFill>
                  <a:srgbClr val="0000FF"/>
                </a:solidFill>
              </a:rPr>
              <a:t>Lumi</a:t>
            </a:r>
            <a:r>
              <a:rPr lang="en-US" dirty="0" smtClean="0">
                <a:solidFill>
                  <a:srgbClr val="0000FF"/>
                </a:solidFill>
              </a:rPr>
              <a:t> (decrease LHC leveling @ point 8): 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up to 2xe33 cm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Computing Resource scaling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31473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CPU: scales</a:t>
            </a:r>
          </a:p>
          <a:p>
            <a:pPr lvl="1"/>
            <a:r>
              <a:rPr lang="en-US" b="1" dirty="0" smtClean="0"/>
              <a:t>Linearly</a:t>
            </a:r>
            <a:r>
              <a:rPr lang="en-US" dirty="0" smtClean="0"/>
              <a:t> with trigger rate (if you process everything you collect)</a:t>
            </a:r>
          </a:p>
          <a:p>
            <a:pPr lvl="1"/>
            <a:r>
              <a:rPr lang="en-US" b="1" dirty="0" smtClean="0"/>
              <a:t>More than linearly </a:t>
            </a:r>
            <a:r>
              <a:rPr lang="en-US" dirty="0" smtClean="0"/>
              <a:t>with &lt;PU&gt;, # tracks, …</a:t>
            </a:r>
          </a:p>
          <a:p>
            <a:pPr lvl="1"/>
            <a:r>
              <a:rPr lang="en-US" dirty="0" smtClean="0"/>
              <a:t>Scales with data integrated over some typical window (2-3 years)</a:t>
            </a:r>
          </a:p>
          <a:p>
            <a:pPr lvl="1"/>
            <a:r>
              <a:rPr lang="en-US" dirty="0" smtClean="0"/>
              <a:t>Analysis: scales also with # of concurrent analyses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Storage: scales </a:t>
            </a:r>
          </a:p>
          <a:p>
            <a:pPr lvl="1"/>
            <a:r>
              <a:rPr lang="en-US" b="1" dirty="0" smtClean="0"/>
              <a:t>Linearly</a:t>
            </a:r>
            <a:r>
              <a:rPr lang="en-US" dirty="0" smtClean="0"/>
              <a:t> with trigger rate</a:t>
            </a:r>
          </a:p>
          <a:p>
            <a:pPr lvl="1"/>
            <a:r>
              <a:rPr lang="en-US" b="1" dirty="0" smtClean="0"/>
              <a:t>Less than linearly </a:t>
            </a:r>
            <a:r>
              <a:rPr lang="en-US" dirty="0" smtClean="0"/>
              <a:t>with &lt;PU&gt;, …</a:t>
            </a:r>
          </a:p>
          <a:p>
            <a:pPr lvl="1"/>
            <a:r>
              <a:rPr lang="en-US" dirty="0" smtClean="0"/>
              <a:t>Scales with data </a:t>
            </a:r>
            <a:r>
              <a:rPr lang="en-US" b="1" dirty="0" smtClean="0"/>
              <a:t>integrated since the start (at least the tape)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If you plug in rates, event complexity,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r>
              <a:rPr lang="en-US" dirty="0" smtClean="0">
                <a:solidFill>
                  <a:srgbClr val="FF0000"/>
                </a:solidFill>
              </a:rPr>
              <a:t>, you end up with</a:t>
            </a:r>
          </a:p>
          <a:p>
            <a:pPr marL="457200" lvl="2"/>
            <a:r>
              <a:rPr lang="en-US" b="1" dirty="0" smtClean="0">
                <a:solidFill>
                  <a:srgbClr val="0000FF"/>
                </a:solidFill>
              </a:rPr>
              <a:t>Totals </a:t>
            </a:r>
            <a:r>
              <a:rPr lang="en-US" b="1" dirty="0" err="1" smtClean="0">
                <a:solidFill>
                  <a:srgbClr val="0000FF"/>
                </a:solidFill>
              </a:rPr>
              <a:t>wrt</a:t>
            </a:r>
            <a:r>
              <a:rPr lang="en-US" b="1" dirty="0" smtClean="0">
                <a:solidFill>
                  <a:srgbClr val="0000FF"/>
                </a:solidFill>
              </a:rPr>
              <a:t> Run1: Run2(3) = ~6-10, Run4 &gt;100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F1653CE6-4CA0-A844-B523-715CC56373C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" y="5057511"/>
            <a:ext cx="17065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1029" y="5057511"/>
            <a:ext cx="1703318" cy="1228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Various Trigger Levels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417508" y="4896235"/>
            <a:ext cx="1703319" cy="13893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76239" y="5590101"/>
            <a:ext cx="11590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7185" y="5119626"/>
            <a:ext cx="1082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Rate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#sec/year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Event Size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&lt;PU&gt;</a:t>
            </a:r>
            <a:endParaRPr lang="en-US" sz="1400" b="1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73513" y="5723546"/>
            <a:ext cx="426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192458" y="4692507"/>
            <a:ext cx="4904727" cy="2062078"/>
          </a:xfrm>
          <a:prstGeom prst="cloudCallout">
            <a:avLst>
              <a:gd name="adj1" fmla="val -15490"/>
              <a:gd name="adj2" fmla="val 40361"/>
            </a:avLst>
          </a:prstGeom>
          <a:gradFill flip="none" rotWithShape="1">
            <a:gsLst>
              <a:gs pos="0">
                <a:schemeClr val="accent6">
                  <a:shade val="70000"/>
                  <a:satMod val="150000"/>
                  <a:alpha val="17000"/>
                </a:schemeClr>
              </a:gs>
              <a:gs pos="34000">
                <a:schemeClr val="accent6">
                  <a:shade val="70000"/>
                  <a:satMod val="140000"/>
                  <a:alpha val="17000"/>
                </a:schemeClr>
              </a:gs>
              <a:gs pos="70000">
                <a:schemeClr val="accent6">
                  <a:tint val="100000"/>
                  <a:shade val="90000"/>
                  <a:satMod val="140000"/>
                  <a:alpha val="17000"/>
                </a:schemeClr>
              </a:gs>
              <a:gs pos="100000">
                <a:schemeClr val="accent6">
                  <a:tint val="100000"/>
                  <a:shade val="100000"/>
                  <a:satMod val="100000"/>
                  <a:alpha val="17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/>
          <a:lstStyle/>
          <a:p>
            <a:r>
              <a:rPr lang="en-US" dirty="0" smtClean="0"/>
              <a:t>Resource deployment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2101"/>
            <a:ext cx="3403600" cy="5392847"/>
          </a:xfrm>
        </p:spPr>
        <p:txBody>
          <a:bodyPr/>
          <a:lstStyle/>
          <a:p>
            <a:r>
              <a:rPr lang="en-US" dirty="0" smtClean="0"/>
              <a:t>From Rebus/WLCG</a:t>
            </a:r>
          </a:p>
          <a:p>
            <a:endParaRPr lang="en-US" dirty="0" smtClean="0"/>
          </a:p>
          <a:p>
            <a:r>
              <a:rPr lang="en-US" dirty="0" smtClean="0"/>
              <a:t>T0: 700kHS06, 50 PB Disk, 100PB Tape</a:t>
            </a:r>
          </a:p>
          <a:p>
            <a:r>
              <a:rPr lang="en-US" dirty="0" smtClean="0"/>
              <a:t>T1: 1MHS06, 100 PB Disk, 200 PB Tape</a:t>
            </a:r>
          </a:p>
          <a:p>
            <a:r>
              <a:rPr lang="en-US" dirty="0" smtClean="0"/>
              <a:t>T2: 1.5MHS06, 100 PB Disk</a:t>
            </a:r>
          </a:p>
          <a:p>
            <a:endParaRPr lang="en-US" dirty="0"/>
          </a:p>
          <a:p>
            <a:r>
              <a:rPr lang="is-IS" dirty="0" smtClean="0"/>
              <a:t>… and scaling, mostly all approved by now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02542"/>
              </p:ext>
            </p:extLst>
          </p:nvPr>
        </p:nvGraphicFramePr>
        <p:xfrm>
          <a:off x="3403600" y="918348"/>
          <a:ext cx="57404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ocument" r:id="rId3" imgW="5740400" imgH="5816600" progId="Word.Document.12">
                  <p:embed/>
                </p:oleObj>
              </mc:Choice>
              <mc:Fallback>
                <p:oleObj name="Document" r:id="rId3" imgW="5740400" imgH="581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3600" y="918348"/>
                        <a:ext cx="5740400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9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F1653CE6-4CA0-A844-B523-715CC56373C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357854"/>
              </p:ext>
            </p:extLst>
          </p:nvPr>
        </p:nvGraphicFramePr>
        <p:xfrm>
          <a:off x="1295400" y="1634235"/>
          <a:ext cx="609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801" y="5613566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kern="1200" dirty="0" smtClean="0"/>
              <a:t>Very rough estimate of a new </a:t>
            </a:r>
            <a:r>
              <a:rPr lang="en-US" sz="2000" b="1" kern="1200" dirty="0" smtClean="0"/>
              <a:t>RAW data </a:t>
            </a:r>
            <a:r>
              <a:rPr lang="en-US" sz="2000" kern="1200" dirty="0" smtClean="0"/>
              <a:t>per year of running using a simple extrapolation </a:t>
            </a:r>
            <a:r>
              <a:rPr lang="en-US" sz="2000" kern="1200" dirty="0"/>
              <a:t>of current data </a:t>
            </a:r>
            <a:r>
              <a:rPr lang="en-US" sz="2000" kern="1200" dirty="0" smtClean="0"/>
              <a:t>volume scaled by the output rates.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kern="1200" dirty="0" smtClean="0"/>
              <a:t>To be added: derived data (ESD, AOD), simulation, user data (which is easily a big factor)</a:t>
            </a:r>
            <a:endParaRPr lang="en-US" sz="20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55801" y="491003"/>
            <a:ext cx="503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different experiments have different timing: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ATLAS/CMS: Run4 is the inflation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0000FF"/>
                </a:solidFill>
              </a:rPr>
              <a:t>LHCb</a:t>
            </a:r>
            <a:r>
              <a:rPr lang="en-US" b="1" dirty="0" smtClean="0">
                <a:solidFill>
                  <a:srgbClr val="0000FF"/>
                </a:solidFill>
              </a:rPr>
              <a:t>/ALICE: Run3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51356" y="3366532"/>
            <a:ext cx="430887" cy="3660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PB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839847">
            <a:off x="6817292" y="1220519"/>
            <a:ext cx="1740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Buncic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™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17412" y="3385610"/>
            <a:ext cx="196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DISK/TAPE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4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830</TotalTime>
  <Words>2162</Words>
  <Application>Microsoft Macintosh PowerPoint</Application>
  <PresentationFormat>On-screen Show (4:3)</PresentationFormat>
  <Paragraphs>250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Document</vt:lpstr>
      <vt:lpstr>Storage  an experiment overview</vt:lpstr>
      <vt:lpstr>Caveats</vt:lpstr>
      <vt:lpstr>LHC Schedule &amp; RunX definitions</vt:lpstr>
      <vt:lpstr>LHC Luminosity profile</vt:lpstr>
      <vt:lpstr>Run#, terminology (pp, for ATLAS and CMS)</vt:lpstr>
      <vt:lpstr>LHC is not the only source of scaling factors</vt:lpstr>
      <vt:lpstr>PowerPoint Presentation</vt:lpstr>
      <vt:lpstr>Resource deployment - 2015</vt:lpstr>
      <vt:lpstr>PowerPoint Presentation</vt:lpstr>
      <vt:lpstr>Let’s move to storage needs/use patterns</vt:lpstr>
      <vt:lpstr>RunII Situation – Exec summary</vt:lpstr>
      <vt:lpstr>SRM servers used as of today @ T1s </vt:lpstr>
      <vt:lpstr>New (more or less expected) perspectives for the future - Expected</vt:lpstr>
      <vt:lpstr>Less expected (at least as scale)</vt:lpstr>
      <vt:lpstr>On the same page ($$$)</vt:lpstr>
      <vt:lpstr>More complex patterns?</vt:lpstr>
      <vt:lpstr>Authorization / Authentication</vt:lpstr>
      <vt:lpstr>Feature explosion</vt:lpstr>
      <vt:lpstr>This is all real, not plans …</vt:lpstr>
      <vt:lpstr>What are we using today SRM for?</vt:lpstr>
      <vt:lpstr>Medium/Long term statements</vt:lpstr>
      <vt:lpstr>Long(er) term</vt:lpstr>
      <vt:lpstr>(non-LHC Experiments) – fast check with the usual suspects</vt:lpstr>
      <vt:lpstr>Conclusions(?)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 an experiment overview</dc:title>
  <dc:creator>Tommaso Boccali</dc:creator>
  <cp:lastModifiedBy>Tommaso Boccali</cp:lastModifiedBy>
  <cp:revision>106</cp:revision>
  <dcterms:created xsi:type="dcterms:W3CDTF">2015-11-16T06:31:01Z</dcterms:created>
  <dcterms:modified xsi:type="dcterms:W3CDTF">2015-11-19T09:35:58Z</dcterms:modified>
</cp:coreProperties>
</file>