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sldIdLst>
    <p:sldId id="256" r:id="rId2"/>
    <p:sldId id="272" r:id="rId3"/>
    <p:sldId id="281" r:id="rId4"/>
    <p:sldId id="282" r:id="rId5"/>
    <p:sldId id="277" r:id="rId6"/>
    <p:sldId id="278" r:id="rId7"/>
    <p:sldId id="283" r:id="rId8"/>
    <p:sldId id="279" r:id="rId9"/>
    <p:sldId id="280" r:id="rId10"/>
    <p:sldId id="274" r:id="rId11"/>
    <p:sldId id="273" r:id="rId12"/>
    <p:sldId id="275" r:id="rId13"/>
    <p:sldId id="276" r:id="rId14"/>
    <p:sldId id="271" r:id="rId15"/>
    <p:sldId id="259" r:id="rId16"/>
    <p:sldId id="260" r:id="rId17"/>
    <p:sldId id="266" r:id="rId18"/>
    <p:sldId id="261" r:id="rId19"/>
    <p:sldId id="262" r:id="rId20"/>
    <p:sldId id="263" r:id="rId21"/>
    <p:sldId id="264" r:id="rId22"/>
    <p:sldId id="267" r:id="rId23"/>
    <p:sldId id="265" r:id="rId24"/>
    <p:sldId id="268" r:id="rId25"/>
    <p:sldId id="26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0" autoAdjust="0"/>
    <p:restoredTop sz="82924" autoAdjust="0"/>
  </p:normalViewPr>
  <p:slideViewPr>
    <p:cSldViewPr>
      <p:cViewPr>
        <p:scale>
          <a:sx n="60" d="100"/>
          <a:sy n="60" d="100"/>
        </p:scale>
        <p:origin x="-256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‹N›</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endParaRPr lang="it-IT" smtClean="0"/>
          </a:p>
        </p:txBody>
      </p:sp>
      <p:sp>
        <p:nvSpPr>
          <p:cNvPr id="34820" name="Slide Number Placeholder 3"/>
          <p:cNvSpPr>
            <a:spLocks noGrp="1"/>
          </p:cNvSpPr>
          <p:nvPr>
            <p:ph type="sldNum" sz="quarter" idx="5"/>
          </p:nvPr>
        </p:nvSpPr>
        <p:spPr bwMode="auto">
          <a:noFill/>
          <a:ln>
            <a:miter lim="800000"/>
            <a:headEnd/>
            <a:tailEnd/>
          </a:ln>
        </p:spPr>
        <p:txBody>
          <a:bodyPr/>
          <a:lstStyle/>
          <a:p>
            <a:fld id="{3294656E-3403-496D-BB76-33E85E530DC4}" type="slidenum">
              <a:rPr lang="en-GB" smtClean="0"/>
              <a:pPr/>
              <a:t>3</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it-IT" smtClean="0"/>
          </a:p>
        </p:txBody>
      </p:sp>
      <p:sp>
        <p:nvSpPr>
          <p:cNvPr id="35844" name="Slide Number Placeholder 3"/>
          <p:cNvSpPr>
            <a:spLocks noGrp="1"/>
          </p:cNvSpPr>
          <p:nvPr>
            <p:ph type="sldNum" sz="quarter" idx="5"/>
          </p:nvPr>
        </p:nvSpPr>
        <p:spPr bwMode="auto">
          <a:noFill/>
          <a:ln>
            <a:miter lim="800000"/>
            <a:headEnd/>
            <a:tailEnd/>
          </a:ln>
        </p:spPr>
        <p:txBody>
          <a:bodyPr/>
          <a:lstStyle/>
          <a:p>
            <a:fld id="{A6014BBA-3F90-4C21-9E0B-2FAA7E6826FC}" type="slidenum">
              <a:rPr lang="en-GB" smtClean="0"/>
              <a:pPr/>
              <a:t>4</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baseline="0" dirty="0" smtClean="0"/>
          </a:p>
          <a:p>
            <a:endParaRPr lang="en-GB" dirty="0"/>
          </a:p>
        </p:txBody>
      </p:sp>
      <p:sp>
        <p:nvSpPr>
          <p:cNvPr id="4" name="Segnaposto numero diapositiva 3"/>
          <p:cNvSpPr>
            <a:spLocks noGrp="1"/>
          </p:cNvSpPr>
          <p:nvPr>
            <p:ph type="sldNum" sz="quarter" idx="10"/>
          </p:nvPr>
        </p:nvSpPr>
        <p:spPr/>
        <p:txBody>
          <a:bodyPr/>
          <a:lstStyle/>
          <a:p>
            <a:fld id="{06608315-CB39-4237-8C9E-1377361ADB15}" type="slidenum">
              <a:rPr lang="en-US" smtClean="0"/>
              <a:pPr/>
              <a:t>5</a:t>
            </a:fld>
            <a:endParaRPr lang="en-US"/>
          </a:p>
        </p:txBody>
      </p:sp>
    </p:spTree>
    <p:extLst>
      <p:ext uri="{BB962C8B-B14F-4D97-AF65-F5344CB8AC3E}">
        <p14:creationId xmlns:p14="http://schemas.microsoft.com/office/powerpoint/2010/main" val="1779494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a:prstGeom prst="rect">
            <a:avLst/>
          </a:prstGeom>
        </p:spPr>
        <p:txBody>
          <a:bodyPr/>
          <a:lstStyle>
            <a:lvl1pPr>
              <a:defRPr smtClean="0">
                <a:solidFill>
                  <a:schemeClr val="bg1"/>
                </a:solidFill>
                <a:latin typeface="Arial" pitchFamily="34" charset="0"/>
                <a:cs typeface="Arial" pitchFamily="34" charset="0"/>
              </a:defRPr>
            </a:lvl1pPr>
          </a:lstStyle>
          <a:p>
            <a:pPr>
              <a:defRPr/>
            </a:pPr>
            <a:r>
              <a:rPr lang="en-US" dirty="0" smtClean="0"/>
              <a:t>17/01/2013</a:t>
            </a:r>
            <a:endParaRPr lang="en-US" dirty="0"/>
          </a:p>
        </p:txBody>
      </p:sp>
      <p:sp>
        <p:nvSpPr>
          <p:cNvPr id="17" name="Footer Placeholder 4"/>
          <p:cNvSpPr>
            <a:spLocks noGrp="1"/>
          </p:cNvSpPr>
          <p:nvPr>
            <p:ph type="ftr" sz="quarter" idx="11"/>
          </p:nvPr>
        </p:nvSpPr>
        <p:spPr>
          <a:xfrm>
            <a:off x="2699792" y="6356350"/>
            <a:ext cx="3600400" cy="388938"/>
          </a:xfrm>
          <a:prstGeom prst="rect">
            <a:avLst/>
          </a:prstGeom>
        </p:spPr>
        <p:txBody>
          <a:bodyPr/>
          <a:lstStyle>
            <a:lvl1pPr>
              <a:defRPr dirty="0" smtClean="0">
                <a:solidFill>
                  <a:schemeClr val="bg1"/>
                </a:solidFill>
                <a:latin typeface="Arial" pitchFamily="34" charset="0"/>
                <a:cs typeface="Arial" pitchFamily="34" charset="0"/>
              </a:defRPr>
            </a:lvl1pPr>
          </a:lstStyle>
          <a:p>
            <a:pPr>
              <a:defRPr/>
            </a:pPr>
            <a:r>
              <a:rPr lang="it-IT" dirty="0" smtClean="0"/>
              <a:t>EGI-Inspire: stato delle  </a:t>
            </a:r>
            <a:r>
              <a:rPr lang="it-IT" dirty="0" err="1" smtClean="0"/>
              <a:t>attivita'</a:t>
            </a:r>
            <a:r>
              <a:rPr lang="it-IT" dirty="0" smtClean="0"/>
              <a:t>, dei risultati ottenuti e delle esigenze per il 2013</a:t>
            </a:r>
            <a:endParaRPr lang="en-US" dirty="0"/>
          </a:p>
        </p:txBody>
      </p:sp>
      <p:sp>
        <p:nvSpPr>
          <p:cNvPr id="18" name="Slide Number Placeholder 5"/>
          <p:cNvSpPr>
            <a:spLocks noGrp="1"/>
          </p:cNvSpPr>
          <p:nvPr>
            <p:ph type="sldNum" sz="quarter" idx="12"/>
          </p:nvPr>
        </p:nvSpPr>
        <p:spPr>
          <a:xfrm>
            <a:off x="6975475" y="6356350"/>
            <a:ext cx="2133600" cy="365125"/>
          </a:xfrm>
          <a:prstGeom prst="rect">
            <a:avLst/>
          </a:prstGeo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‹N›</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sp>
        <p:nvSpPr>
          <p:cNvPr id="8"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r>
              <a:rPr lang="en-US" dirty="0" smtClean="0"/>
              <a:t>17/01/2013</a:t>
            </a:r>
            <a:endParaRPr lang="en-US" dirty="0"/>
          </a:p>
        </p:txBody>
      </p:sp>
      <p:sp>
        <p:nvSpPr>
          <p:cNvPr id="9" name="Footer Placeholder 4"/>
          <p:cNvSpPr>
            <a:spLocks noGrp="1"/>
          </p:cNvSpPr>
          <p:nvPr>
            <p:ph type="ftr" sz="quarter" idx="11"/>
          </p:nvPr>
        </p:nvSpPr>
        <p:spPr>
          <a:xfrm>
            <a:off x="2699792" y="6356350"/>
            <a:ext cx="3600400" cy="388938"/>
          </a:xfrm>
        </p:spPr>
        <p:txBody>
          <a:bodyPr/>
          <a:lstStyle>
            <a:lvl1pPr>
              <a:defRPr dirty="0" smtClean="0">
                <a:solidFill>
                  <a:schemeClr val="bg1"/>
                </a:solidFill>
                <a:latin typeface="Arial" pitchFamily="34" charset="0"/>
                <a:cs typeface="Arial" pitchFamily="34" charset="0"/>
              </a:defRPr>
            </a:lvl1pPr>
          </a:lstStyle>
          <a:p>
            <a:pPr>
              <a:defRPr/>
            </a:pPr>
            <a:r>
              <a:rPr lang="it-IT" dirty="0" smtClean="0"/>
              <a:t>EGI-Inspire: stato delle  </a:t>
            </a:r>
            <a:r>
              <a:rPr lang="it-IT" dirty="0" err="1" smtClean="0"/>
              <a:t>attivita'</a:t>
            </a:r>
            <a:r>
              <a:rPr lang="it-IT" dirty="0" smtClean="0"/>
              <a:t>, dei risultati ottenuti e delle esigenze per il 2013</a:t>
            </a:r>
            <a:endParaRPr lang="en-US" dirty="0"/>
          </a:p>
        </p:txBody>
      </p:sp>
      <p:sp>
        <p:nvSpPr>
          <p:cNvPr id="10"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‹N›</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sp>
        <p:nvSpPr>
          <p:cNvPr id="7"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r>
              <a:rPr lang="en-US" dirty="0" smtClean="0"/>
              <a:t>17/01/2013</a:t>
            </a:r>
            <a:endParaRPr lang="en-US" dirty="0"/>
          </a:p>
        </p:txBody>
      </p:sp>
      <p:sp>
        <p:nvSpPr>
          <p:cNvPr id="8" name="Footer Placeholder 4"/>
          <p:cNvSpPr>
            <a:spLocks noGrp="1"/>
          </p:cNvSpPr>
          <p:nvPr>
            <p:ph type="ftr" sz="quarter" idx="11"/>
          </p:nvPr>
        </p:nvSpPr>
        <p:spPr>
          <a:xfrm>
            <a:off x="2699792" y="6356350"/>
            <a:ext cx="3600400" cy="388938"/>
          </a:xfrm>
        </p:spPr>
        <p:txBody>
          <a:bodyPr/>
          <a:lstStyle>
            <a:lvl1pPr>
              <a:defRPr dirty="0" smtClean="0">
                <a:solidFill>
                  <a:schemeClr val="bg1"/>
                </a:solidFill>
                <a:latin typeface="Arial" pitchFamily="34" charset="0"/>
                <a:cs typeface="Arial" pitchFamily="34" charset="0"/>
              </a:defRPr>
            </a:lvl1pPr>
          </a:lstStyle>
          <a:p>
            <a:pPr>
              <a:defRPr/>
            </a:pPr>
            <a:r>
              <a:rPr lang="it-IT" dirty="0" smtClean="0"/>
              <a:t>EGI-Inspire: stato delle  </a:t>
            </a:r>
            <a:r>
              <a:rPr lang="it-IT" dirty="0" err="1" smtClean="0"/>
              <a:t>attivita'</a:t>
            </a:r>
            <a:r>
              <a:rPr lang="it-IT" dirty="0" smtClean="0"/>
              <a:t>, dei risultati ottenuti e delle esigenze per il 2013</a:t>
            </a:r>
            <a:endParaRPr lang="en-US" dirty="0"/>
          </a:p>
        </p:txBody>
      </p:sp>
      <p:sp>
        <p:nvSpPr>
          <p:cNvPr id="9"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‹N›</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sz="1200">
              <a:latin typeface="+mn-lt"/>
            </a:endParaRPr>
          </a:p>
        </p:txBody>
      </p:sp>
      <p:sp>
        <p:nvSpPr>
          <p:cNvPr id="18" name="Date Placeholder 3"/>
          <p:cNvSpPr>
            <a:spLocks noGrp="1"/>
          </p:cNvSpPr>
          <p:nvPr>
            <p:ph type="dt" sz="half" idx="2"/>
          </p:nvPr>
        </p:nvSpPr>
        <p:spPr>
          <a:xfrm>
            <a:off x="62136" y="6376670"/>
            <a:ext cx="2133600" cy="365125"/>
          </a:xfrm>
          <a:prstGeom prst="rect">
            <a:avLst/>
          </a:prstGeom>
        </p:spPr>
        <p:txBody>
          <a:bodyPr/>
          <a:lstStyle>
            <a:lvl1pPr>
              <a:defRPr sz="1200" smtClean="0">
                <a:solidFill>
                  <a:schemeClr val="bg1"/>
                </a:solidFill>
                <a:latin typeface="Arial" pitchFamily="34" charset="0"/>
                <a:cs typeface="Arial" pitchFamily="34" charset="0"/>
              </a:defRPr>
            </a:lvl1pPr>
          </a:lstStyle>
          <a:p>
            <a:pPr>
              <a:defRPr/>
            </a:pPr>
            <a:r>
              <a:rPr lang="en-US" smtClean="0"/>
              <a:t>17/01/2013</a:t>
            </a:r>
            <a:endParaRPr lang="en-US" dirty="0"/>
          </a:p>
        </p:txBody>
      </p:sp>
      <p:sp>
        <p:nvSpPr>
          <p:cNvPr id="19" name="Footer Placeholder 4"/>
          <p:cNvSpPr>
            <a:spLocks noGrp="1"/>
          </p:cNvSpPr>
          <p:nvPr>
            <p:ph type="ftr" sz="quarter" idx="3"/>
          </p:nvPr>
        </p:nvSpPr>
        <p:spPr>
          <a:xfrm>
            <a:off x="2699792" y="6356350"/>
            <a:ext cx="3600400" cy="388938"/>
          </a:xfrm>
          <a:prstGeom prst="rect">
            <a:avLst/>
          </a:prstGeom>
        </p:spPr>
        <p:txBody>
          <a:bodyPr/>
          <a:lstStyle>
            <a:lvl1pPr>
              <a:defRPr sz="1200" dirty="0" smtClean="0">
                <a:solidFill>
                  <a:schemeClr val="bg1"/>
                </a:solidFill>
                <a:latin typeface="Arial" pitchFamily="34" charset="0"/>
                <a:cs typeface="Arial" pitchFamily="34" charset="0"/>
              </a:defRPr>
            </a:lvl1pPr>
          </a:lstStyle>
          <a:p>
            <a:pPr>
              <a:defRPr/>
            </a:pPr>
            <a:r>
              <a:rPr lang="it-IT" smtClean="0"/>
              <a:t>EGI-Inspire: stato delle  attivita', dei risultati ottenuti e delle esigenze per il 2013</a:t>
            </a:r>
            <a:endParaRPr lang="en-US"/>
          </a:p>
        </p:txBody>
      </p:sp>
      <p:sp>
        <p:nvSpPr>
          <p:cNvPr id="20" name="Slide Number Placeholder 5"/>
          <p:cNvSpPr>
            <a:spLocks noGrp="1"/>
          </p:cNvSpPr>
          <p:nvPr>
            <p:ph type="sldNum" sz="quarter" idx="4"/>
          </p:nvPr>
        </p:nvSpPr>
        <p:spPr>
          <a:xfrm>
            <a:off x="6975475" y="6356350"/>
            <a:ext cx="2133600" cy="365125"/>
          </a:xfrm>
          <a:prstGeom prst="rect">
            <a:avLst/>
          </a:prstGeom>
        </p:spPr>
        <p:txBody>
          <a:bodyPr/>
          <a:lstStyle>
            <a:lvl1pPr>
              <a:defRPr sz="1200" smtClean="0">
                <a:solidFill>
                  <a:schemeClr val="bg1"/>
                </a:solidFill>
                <a:latin typeface="Arial" pitchFamily="34" charset="0"/>
                <a:cs typeface="Arial" pitchFamily="34" charset="0"/>
              </a:defRPr>
            </a:lvl1pPr>
          </a:lstStyle>
          <a:p>
            <a:pPr>
              <a:defRPr/>
            </a:pPr>
            <a:fld id="{A53E93C7-7FA6-4B67-89AC-03CBAB78CC39}" type="slidenum">
              <a:rPr lang="en-US" smtClean="0"/>
              <a:pPr>
                <a:defRPr/>
              </a:pPr>
              <a:t>‹N›</a:t>
            </a:fld>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iki.egi.eu/wiki/SVG" TargetMode="External"/><Relationship Id="rId2" Type="http://schemas.openxmlformats.org/officeDocument/2006/relationships/hyperlink" Target="https://wiki.egi.eu/wiki/Csir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ugridpma.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gus.fzk.de/pages/ticket.php" TargetMode="External"/><Relationship Id="rId2" Type="http://schemas.openxmlformats.org/officeDocument/2006/relationships/hyperlink" Target="https://savannah.cern.ch/support" TargetMode="External"/><Relationship Id="rId1" Type="http://schemas.openxmlformats.org/officeDocument/2006/relationships/slideLayout" Target="../slideLayouts/slideLayout2.xml"/><Relationship Id="rId4" Type="http://schemas.openxmlformats.org/officeDocument/2006/relationships/hyperlink" Target="https://wiki.egi.eu/wiki/USA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iki.egi.eu/wiki/Grid_operations_oversigh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iki.egi.eu/wiki/Performanc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it-IT" dirty="0" smtClean="0"/>
              <a:t>EGI-Inspire: </a:t>
            </a:r>
            <a:r>
              <a:rPr lang="it-IT" dirty="0"/>
              <a:t>stato delle  </a:t>
            </a:r>
            <a:r>
              <a:rPr lang="it-IT" dirty="0" err="1"/>
              <a:t>attivita'</a:t>
            </a:r>
            <a:r>
              <a:rPr lang="it-IT" dirty="0"/>
              <a:t>, dei risultati ottenuti e delle esigenze per il 2013</a:t>
            </a:r>
            <a:endParaRPr lang="en-GB" dirty="0"/>
          </a:p>
        </p:txBody>
      </p:sp>
      <p:sp>
        <p:nvSpPr>
          <p:cNvPr id="5" name="Subtitle 4"/>
          <p:cNvSpPr>
            <a:spLocks noGrp="1"/>
          </p:cNvSpPr>
          <p:nvPr>
            <p:ph type="subTitle" idx="1"/>
          </p:nvPr>
        </p:nvSpPr>
        <p:spPr/>
        <p:txBody>
          <a:bodyPr/>
          <a:lstStyle/>
          <a:p>
            <a:r>
              <a:rPr lang="en-GB" dirty="0" smtClean="0"/>
              <a:t/>
            </a:r>
            <a:br>
              <a:rPr lang="en-GB" dirty="0" smtClean="0"/>
            </a:br>
            <a:r>
              <a:rPr lang="en-GB" dirty="0" smtClean="0"/>
              <a:t>P. </a:t>
            </a:r>
            <a:r>
              <a:rPr lang="en-GB" dirty="0" err="1" smtClean="0"/>
              <a:t>Veronesi</a:t>
            </a:r>
            <a:endParaRPr lang="en-GB" dirty="0"/>
          </a:p>
        </p:txBody>
      </p:sp>
      <p:sp>
        <p:nvSpPr>
          <p:cNvPr id="11"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sp>
        <p:nvSpPr>
          <p:cNvPr id="12"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r>
              <a:rPr lang="en-US" dirty="0" smtClean="0"/>
              <a:t>17/01/2013</a:t>
            </a:r>
            <a:endParaRPr lang="en-US" dirty="0"/>
          </a:p>
        </p:txBody>
      </p:sp>
      <p:sp>
        <p:nvSpPr>
          <p:cNvPr id="13" name="Footer Placeholder 4"/>
          <p:cNvSpPr>
            <a:spLocks noGrp="1"/>
          </p:cNvSpPr>
          <p:nvPr>
            <p:ph type="ftr" sz="quarter" idx="11"/>
          </p:nvPr>
        </p:nvSpPr>
        <p:spPr>
          <a:xfrm>
            <a:off x="2699792" y="6356350"/>
            <a:ext cx="3600400" cy="388938"/>
          </a:xfrm>
        </p:spPr>
        <p:txBody>
          <a:bodyPr/>
          <a:lstStyle>
            <a:lvl1pPr>
              <a:defRPr dirty="0" smtClean="0">
                <a:solidFill>
                  <a:schemeClr val="bg1"/>
                </a:solidFill>
                <a:latin typeface="Arial" pitchFamily="34" charset="0"/>
                <a:cs typeface="Arial" pitchFamily="34" charset="0"/>
              </a:defRPr>
            </a:lvl1pPr>
          </a:lstStyle>
          <a:p>
            <a:pPr>
              <a:defRPr/>
            </a:pPr>
            <a:r>
              <a:rPr lang="it-IT" dirty="0" smtClean="0"/>
              <a:t>EGI-Inspire: stato delle  </a:t>
            </a:r>
            <a:r>
              <a:rPr lang="it-IT" dirty="0" err="1" smtClean="0"/>
              <a:t>attivita'</a:t>
            </a:r>
            <a:r>
              <a:rPr lang="it-IT" dirty="0" smtClean="0"/>
              <a:t>, dei risultati ottenuti e delle esigenze per il 2013</a:t>
            </a:r>
            <a:endParaRPr lang="en-US" dirty="0"/>
          </a:p>
        </p:txBody>
      </p:sp>
      <p:sp>
        <p:nvSpPr>
          <p:cNvPr id="14"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NA </a:t>
            </a:r>
            <a:r>
              <a:rPr lang="en-US" dirty="0"/>
              <a:t>- Networking Activities</a:t>
            </a:r>
            <a:endParaRPr lang="it-IT" dirty="0"/>
          </a:p>
        </p:txBody>
      </p:sp>
      <p:sp>
        <p:nvSpPr>
          <p:cNvPr id="3" name="Segnaposto contenuto 2"/>
          <p:cNvSpPr>
            <a:spLocks noGrp="1"/>
          </p:cNvSpPr>
          <p:nvPr>
            <p:ph idx="1"/>
          </p:nvPr>
        </p:nvSpPr>
        <p:spPr>
          <a:xfrm>
            <a:off x="0" y="1052736"/>
            <a:ext cx="9144000" cy="5112568"/>
          </a:xfrm>
        </p:spPr>
        <p:txBody>
          <a:bodyPr/>
          <a:lstStyle/>
          <a:p>
            <a:pPr marL="0" indent="0">
              <a:buNone/>
            </a:pPr>
            <a:r>
              <a:rPr lang="en-US" sz="2000" b="1" dirty="0"/>
              <a:t>Overall Strategy</a:t>
            </a:r>
            <a:endParaRPr lang="en-US" sz="2000" dirty="0"/>
          </a:p>
          <a:p>
            <a:r>
              <a:rPr lang="en-US" sz="2000" dirty="0"/>
              <a:t>The networking activities presented in the following sections are designed to:</a:t>
            </a:r>
          </a:p>
          <a:p>
            <a:r>
              <a:rPr lang="en-US" sz="2000" dirty="0">
                <a:solidFill>
                  <a:srgbClr val="FF0000"/>
                </a:solidFill>
              </a:rPr>
              <a:t>Ensure the management of the project and the administration of the consortium.</a:t>
            </a:r>
          </a:p>
          <a:p>
            <a:r>
              <a:rPr lang="en-US" sz="2000" dirty="0"/>
              <a:t>Coordinate the development of policies for a sustainable European e-Infrastructure both, internally within EGI and externally, with collaborating projects and initiatives.</a:t>
            </a:r>
          </a:p>
          <a:p>
            <a:r>
              <a:rPr lang="en-US" sz="2000" dirty="0">
                <a:solidFill>
                  <a:srgbClr val="FF0000"/>
                </a:solidFill>
              </a:rPr>
              <a:t>Liaise with EGI‘s user communities, including both, those organized within VRCs and those without, to collect feedback on the EGI services and the community‘s future infrastructure requirements</a:t>
            </a:r>
            <a:r>
              <a:rPr lang="en-US" sz="2000" dirty="0" smtClean="0">
                <a:solidFill>
                  <a:srgbClr val="FF0000"/>
                </a:solidFill>
              </a:rPr>
              <a:t>.</a:t>
            </a:r>
            <a:endParaRPr lang="en-US" sz="2000" dirty="0">
              <a:solidFill>
                <a:srgbClr val="FF0000"/>
              </a:solidFill>
            </a:endParaRPr>
          </a:p>
          <a:p>
            <a:endParaRPr lang="en-US" sz="2000" dirty="0" smtClean="0"/>
          </a:p>
          <a:p>
            <a:r>
              <a:rPr lang="en-US" sz="2000" b="1" dirty="0" smtClean="0"/>
              <a:t>Per le </a:t>
            </a:r>
            <a:r>
              <a:rPr lang="en-US" sz="2000" b="1" dirty="0" err="1" smtClean="0"/>
              <a:t>attivita</a:t>
            </a:r>
            <a:r>
              <a:rPr lang="en-US" sz="2000" b="1" dirty="0" smtClean="0"/>
              <a:t>’ in </a:t>
            </a:r>
            <a:r>
              <a:rPr lang="en-US" sz="2000" b="1" dirty="0" err="1" smtClean="0"/>
              <a:t>ambito</a:t>
            </a:r>
            <a:r>
              <a:rPr lang="en-US" sz="2000" b="1" dirty="0" smtClean="0"/>
              <a:t> user communities, </a:t>
            </a:r>
            <a:r>
              <a:rPr lang="en-US" sz="2000" b="1" dirty="0" err="1" smtClean="0"/>
              <a:t>vedere</a:t>
            </a:r>
            <a:r>
              <a:rPr lang="en-US" sz="2000" b="1" dirty="0" smtClean="0"/>
              <a:t> slide </a:t>
            </a:r>
            <a:r>
              <a:rPr lang="en-US" sz="2000" b="1" dirty="0" err="1" smtClean="0"/>
              <a:t>su</a:t>
            </a:r>
            <a:r>
              <a:rPr lang="en-US" sz="2000" b="1" dirty="0" smtClean="0"/>
              <a:t> IGI</a:t>
            </a:r>
            <a:endParaRPr lang="it-IT" sz="2000" b="1"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10</a:t>
            </a:fld>
            <a:endParaRPr lang="en-US" dirty="0"/>
          </a:p>
        </p:txBody>
      </p:sp>
    </p:spTree>
    <p:extLst>
      <p:ext uri="{BB962C8B-B14F-4D97-AF65-F5344CB8AC3E}">
        <p14:creationId xmlns:p14="http://schemas.microsoft.com/office/powerpoint/2010/main" val="1245027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3600" dirty="0" smtClean="0"/>
              <a:t>JRA1 </a:t>
            </a:r>
            <a:r>
              <a:rPr lang="en-US" sz="3600" dirty="0"/>
              <a:t>- </a:t>
            </a:r>
            <a:r>
              <a:rPr lang="it-IT" sz="3600" dirty="0"/>
              <a:t>Joint </a:t>
            </a:r>
            <a:r>
              <a:rPr lang="it-IT" sz="3600" dirty="0" err="1"/>
              <a:t>Research</a:t>
            </a:r>
            <a:r>
              <a:rPr lang="it-IT" sz="3600" dirty="0"/>
              <a:t> </a:t>
            </a:r>
            <a:r>
              <a:rPr lang="it-IT" sz="3600" dirty="0" err="1" smtClean="0"/>
              <a:t>Activitie</a:t>
            </a:r>
            <a:r>
              <a:rPr lang="en-US" sz="3600" dirty="0" smtClean="0"/>
              <a:t>s</a:t>
            </a:r>
            <a:endParaRPr lang="it-IT" sz="3600" dirty="0"/>
          </a:p>
        </p:txBody>
      </p:sp>
      <p:sp>
        <p:nvSpPr>
          <p:cNvPr id="3" name="Segnaposto contenuto 2"/>
          <p:cNvSpPr>
            <a:spLocks noGrp="1"/>
          </p:cNvSpPr>
          <p:nvPr>
            <p:ph idx="1"/>
          </p:nvPr>
        </p:nvSpPr>
        <p:spPr>
          <a:xfrm>
            <a:off x="107504" y="1052736"/>
            <a:ext cx="8856984" cy="5040560"/>
          </a:xfrm>
        </p:spPr>
        <p:txBody>
          <a:bodyPr/>
          <a:lstStyle/>
          <a:p>
            <a:pPr marL="0" indent="0">
              <a:buNone/>
            </a:pPr>
            <a:r>
              <a:rPr lang="en-US" sz="2000" b="1" dirty="0" smtClean="0"/>
              <a:t>Objectives</a:t>
            </a:r>
            <a:endParaRPr lang="en-US" sz="2000" dirty="0"/>
          </a:p>
          <a:p>
            <a:r>
              <a:rPr lang="en-US" sz="2000" dirty="0"/>
              <a:t>This activity provides for the continual evolution of the operational tools used by the production infrastructure, including:</a:t>
            </a:r>
          </a:p>
          <a:p>
            <a:pPr lvl="1"/>
            <a:r>
              <a:rPr lang="en-US" sz="1600" dirty="0"/>
              <a:t>The ongoing maintenance and further development of the deployed operational tools</a:t>
            </a:r>
          </a:p>
          <a:p>
            <a:pPr lvl="1"/>
            <a:r>
              <a:rPr lang="en-US" sz="1600" dirty="0"/>
              <a:t>The development of the operational tools to support a national deployment model (tool </a:t>
            </a:r>
            <a:r>
              <a:rPr lang="en-US" sz="1600" dirty="0" err="1"/>
              <a:t>regionalisation</a:t>
            </a:r>
            <a:r>
              <a:rPr lang="en-US" sz="1600" dirty="0"/>
              <a:t>)</a:t>
            </a:r>
          </a:p>
          <a:p>
            <a:pPr lvl="1"/>
            <a:r>
              <a:rPr lang="en-US" sz="1600" b="1" dirty="0"/>
              <a:t>Accounting for the use of different resources within the production infrastructure</a:t>
            </a:r>
          </a:p>
          <a:p>
            <a:pPr lvl="1"/>
            <a:r>
              <a:rPr lang="en-US" sz="1600" dirty="0"/>
              <a:t>Providing an integrated operations portal for the staff running the production infrastructure</a:t>
            </a:r>
          </a:p>
          <a:p>
            <a:r>
              <a:rPr lang="en-US" sz="1600" dirty="0">
                <a:solidFill>
                  <a:srgbClr val="FF0000"/>
                </a:solidFill>
              </a:rPr>
              <a:t>TJRA1.2 Maintenance and development of the deployed operational tools</a:t>
            </a:r>
            <a:endParaRPr lang="en-US" sz="1600" dirty="0" smtClean="0">
              <a:solidFill>
                <a:srgbClr val="FF0000"/>
              </a:solidFill>
            </a:endParaRPr>
          </a:p>
          <a:p>
            <a:r>
              <a:rPr lang="en-US" sz="1600" dirty="0" smtClean="0">
                <a:solidFill>
                  <a:srgbClr val="FF0000"/>
                </a:solidFill>
              </a:rPr>
              <a:t>TJRA1.3 </a:t>
            </a:r>
            <a:r>
              <a:rPr lang="en-US" sz="1600" dirty="0">
                <a:solidFill>
                  <a:srgbClr val="FF0000"/>
                </a:solidFill>
              </a:rPr>
              <a:t>Supporting National Deployment </a:t>
            </a:r>
            <a:r>
              <a:rPr lang="en-US" sz="1600" dirty="0" smtClean="0">
                <a:solidFill>
                  <a:srgbClr val="FF0000"/>
                </a:solidFill>
              </a:rPr>
              <a:t>models</a:t>
            </a:r>
          </a:p>
          <a:p>
            <a:r>
              <a:rPr lang="en-US" sz="1600" b="1" dirty="0"/>
              <a:t>TJRA1.4 Accounting for usage of different resource </a:t>
            </a:r>
            <a:r>
              <a:rPr lang="en-US" sz="1600" b="1" dirty="0" smtClean="0"/>
              <a:t>types</a:t>
            </a:r>
          </a:p>
          <a:p>
            <a:r>
              <a:rPr lang="it-IT" sz="1600" dirty="0">
                <a:solidFill>
                  <a:srgbClr val="FF0000"/>
                </a:solidFill>
              </a:rPr>
              <a:t>TJRA1.5 </a:t>
            </a:r>
            <a:r>
              <a:rPr lang="it-IT" sz="1600" dirty="0" err="1">
                <a:solidFill>
                  <a:srgbClr val="FF0000"/>
                </a:solidFill>
              </a:rPr>
              <a:t>Integrated</a:t>
            </a:r>
            <a:r>
              <a:rPr lang="it-IT" sz="1600" dirty="0">
                <a:solidFill>
                  <a:srgbClr val="FF0000"/>
                </a:solidFill>
              </a:rPr>
              <a:t> Operations Portal</a:t>
            </a:r>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11</a:t>
            </a:fld>
            <a:endParaRPr lang="en-US" dirty="0"/>
          </a:p>
        </p:txBody>
      </p:sp>
    </p:spTree>
    <p:extLst>
      <p:ext uri="{BB962C8B-B14F-4D97-AF65-F5344CB8AC3E}">
        <p14:creationId xmlns:p14="http://schemas.microsoft.com/office/powerpoint/2010/main" val="121045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err="1"/>
              <a:t>Provisioning</a:t>
            </a:r>
            <a:r>
              <a:rPr lang="it-IT" sz="3200" dirty="0"/>
              <a:t> the Software Infrastructure (SA2</a:t>
            </a:r>
            <a:r>
              <a:rPr lang="it-IT" sz="3200" dirty="0" smtClean="0"/>
              <a:t>.*)</a:t>
            </a:r>
            <a:endParaRPr lang="it-IT" sz="3200" dirty="0"/>
          </a:p>
        </p:txBody>
      </p:sp>
      <p:sp>
        <p:nvSpPr>
          <p:cNvPr id="3" name="Segnaposto contenuto 2"/>
          <p:cNvSpPr>
            <a:spLocks noGrp="1"/>
          </p:cNvSpPr>
          <p:nvPr>
            <p:ph idx="1"/>
          </p:nvPr>
        </p:nvSpPr>
        <p:spPr>
          <a:xfrm>
            <a:off x="0" y="1124744"/>
            <a:ext cx="9036496" cy="5112568"/>
          </a:xfrm>
        </p:spPr>
        <p:txBody>
          <a:bodyPr/>
          <a:lstStyle/>
          <a:p>
            <a:r>
              <a:rPr lang="en-US" sz="2400" b="1" dirty="0"/>
              <a:t>Objectives</a:t>
            </a:r>
            <a:endParaRPr lang="en-US" sz="2400" dirty="0"/>
          </a:p>
          <a:p>
            <a:r>
              <a:rPr lang="en-US" sz="2400" dirty="0"/>
              <a:t>This activity will coordinate the external provision of software required by EGI to form the production infrastructure. It will:</a:t>
            </a:r>
          </a:p>
          <a:p>
            <a:pPr lvl="1"/>
            <a:r>
              <a:rPr lang="en-US" sz="1800" u="sng" dirty="0"/>
              <a:t>Establish agreements with key software providers</a:t>
            </a:r>
          </a:p>
          <a:p>
            <a:pPr lvl="1"/>
            <a:r>
              <a:rPr lang="en-US" sz="1800" dirty="0"/>
              <a:t>Maintain the UMD Roadmap</a:t>
            </a:r>
          </a:p>
          <a:p>
            <a:pPr lvl="1"/>
            <a:r>
              <a:rPr lang="en-US" sz="1800" dirty="0"/>
              <a:t>Define general and component specific quality criteria to be applied to software components</a:t>
            </a:r>
          </a:p>
          <a:p>
            <a:pPr lvl="1"/>
            <a:r>
              <a:rPr lang="en-US" sz="1800" dirty="0"/>
              <a:t>Verify the software components against these criteria</a:t>
            </a:r>
          </a:p>
          <a:p>
            <a:pPr lvl="1"/>
            <a:r>
              <a:rPr lang="en-US" sz="1800" u="sng" dirty="0"/>
              <a:t>Provide a repository for the software components within UMD and the related support tools</a:t>
            </a:r>
          </a:p>
          <a:p>
            <a:pPr marL="457200" lvl="1" indent="0">
              <a:buNone/>
            </a:pPr>
            <a:r>
              <a:rPr lang="en-US" sz="1800" dirty="0"/>
              <a:t/>
            </a:r>
            <a:br>
              <a:rPr lang="en-US" sz="1800" dirty="0"/>
            </a:br>
            <a:endParaRPr lang="it-IT" sz="18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12</a:t>
            </a:fld>
            <a:endParaRPr lang="en-US" dirty="0"/>
          </a:p>
        </p:txBody>
      </p:sp>
    </p:spTree>
    <p:extLst>
      <p:ext uri="{BB962C8B-B14F-4D97-AF65-F5344CB8AC3E}">
        <p14:creationId xmlns:p14="http://schemas.microsoft.com/office/powerpoint/2010/main" val="2703045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3200" dirty="0"/>
              <a:t>Services for the Heavy User Communities </a:t>
            </a:r>
            <a:r>
              <a:rPr lang="en-US" sz="3200" dirty="0" smtClean="0"/>
              <a:t>- SA3.*</a:t>
            </a:r>
            <a:endParaRPr lang="it-IT" sz="3200" dirty="0"/>
          </a:p>
        </p:txBody>
      </p:sp>
      <p:sp>
        <p:nvSpPr>
          <p:cNvPr id="3" name="Segnaposto contenuto 2"/>
          <p:cNvSpPr>
            <a:spLocks noGrp="1"/>
          </p:cNvSpPr>
          <p:nvPr>
            <p:ph idx="1"/>
          </p:nvPr>
        </p:nvSpPr>
        <p:spPr>
          <a:xfrm>
            <a:off x="0" y="1052736"/>
            <a:ext cx="9010328" cy="5174035"/>
          </a:xfrm>
        </p:spPr>
        <p:txBody>
          <a:bodyPr/>
          <a:lstStyle/>
          <a:p>
            <a:pPr marL="0" indent="0">
              <a:buNone/>
            </a:pPr>
            <a:r>
              <a:rPr lang="en-US" sz="2000" b="1" dirty="0"/>
              <a:t>Objectives</a:t>
            </a:r>
            <a:endParaRPr lang="en-US" sz="2000" dirty="0"/>
          </a:p>
          <a:p>
            <a:r>
              <a:rPr lang="en-US" sz="2000" dirty="0"/>
              <a:t>This activity provides continued support for activities currently supported by EGEE while they transition to a sustainable support model within their own community or within the production infrastructure by:</a:t>
            </a:r>
          </a:p>
          <a:p>
            <a:pPr lvl="1"/>
            <a:r>
              <a:rPr lang="en-US" sz="1600" dirty="0"/>
              <a:t>Supporting the tools, services and capabilities required by different heavy user communities (HUCs)</a:t>
            </a:r>
          </a:p>
          <a:p>
            <a:pPr lvl="1"/>
            <a:r>
              <a:rPr lang="en-US" sz="1600" dirty="0"/>
              <a:t>Identifying the tools, services and capabilities currently used by the HUCs that can benefit all user communities and to promote their adoption</a:t>
            </a:r>
          </a:p>
          <a:p>
            <a:pPr lvl="1"/>
            <a:r>
              <a:rPr lang="en-US" sz="1600" dirty="0"/>
              <a:t>Migrating the tools, services and capabilities that could benefit all user communities into a sustainable support model as part of the core EGI infrastructure</a:t>
            </a:r>
          </a:p>
          <a:p>
            <a:pPr lvl="1"/>
            <a:r>
              <a:rPr lang="en-US" sz="1600" dirty="0"/>
              <a:t>Establishing e a sustainable support model for the tools, services and capabilities that will remain relevant to single HUCs</a:t>
            </a:r>
          </a:p>
          <a:p>
            <a:r>
              <a:rPr lang="en-US" sz="2000" dirty="0"/>
              <a:t>The work in SA3 has many benefits to other HUCs (e.g. EIRO and ESFRI) and more broadly the general DCI community.</a:t>
            </a:r>
          </a:p>
          <a:p>
            <a:endParaRPr lang="it-IT" sz="20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13</a:t>
            </a:fld>
            <a:endParaRPr lang="en-US" dirty="0"/>
          </a:p>
        </p:txBody>
      </p:sp>
    </p:spTree>
    <p:extLst>
      <p:ext uri="{BB962C8B-B14F-4D97-AF65-F5344CB8AC3E}">
        <p14:creationId xmlns:p14="http://schemas.microsoft.com/office/powerpoint/2010/main" val="186156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idx="1"/>
          </p:nvPr>
        </p:nvSpPr>
        <p:spPr>
          <a:xfrm>
            <a:off x="179512" y="1196752"/>
            <a:ext cx="8937501" cy="4929411"/>
          </a:xfrm>
        </p:spPr>
        <p:txBody>
          <a:bodyPr/>
          <a:lstStyle/>
          <a:p>
            <a:pPr lvl="1"/>
            <a:r>
              <a:rPr lang="en-US" sz="2400" dirty="0" smtClean="0"/>
              <a:t>TSA1.1 </a:t>
            </a:r>
            <a:r>
              <a:rPr lang="en-US" sz="2400" dirty="0" err="1" smtClean="0"/>
              <a:t>Coordinamento</a:t>
            </a:r>
            <a:r>
              <a:rPr lang="en-US" sz="2400" dirty="0" smtClean="0"/>
              <a:t> </a:t>
            </a:r>
            <a:r>
              <a:rPr lang="en-US" sz="2400" dirty="0" err="1" smtClean="0"/>
              <a:t>Europeo</a:t>
            </a:r>
            <a:r>
              <a:rPr lang="en-US" sz="2400" dirty="0" smtClean="0"/>
              <a:t> – </a:t>
            </a:r>
            <a:r>
              <a:rPr lang="en-US" sz="2400" dirty="0" err="1" smtClean="0"/>
              <a:t>Internazionale</a:t>
            </a:r>
            <a:endParaRPr lang="en-US" sz="2400" dirty="0" smtClean="0"/>
          </a:p>
          <a:p>
            <a:pPr lvl="1"/>
            <a:r>
              <a:rPr lang="en-US" sz="2400" dirty="0" smtClean="0"/>
              <a:t>TSA1.2 Security</a:t>
            </a:r>
          </a:p>
          <a:p>
            <a:pPr lvl="1"/>
            <a:r>
              <a:rPr lang="en-US" sz="2400" dirty="0" smtClean="0"/>
              <a:t>TSA1.3 Staged Rollout, Interoperability</a:t>
            </a:r>
            <a:endParaRPr lang="en-US" sz="2400" dirty="0"/>
          </a:p>
          <a:p>
            <a:pPr lvl="1"/>
            <a:r>
              <a:rPr lang="en-US" sz="2400" dirty="0" smtClean="0"/>
              <a:t>TSA1.4 Operational tools</a:t>
            </a:r>
          </a:p>
          <a:p>
            <a:pPr lvl="2"/>
            <a:r>
              <a:rPr lang="en-US" sz="2000" dirty="0" smtClean="0"/>
              <a:t>GOCDB, Monitoring </a:t>
            </a:r>
            <a:r>
              <a:rPr lang="en-US" sz="2000" dirty="0"/>
              <a:t>e </a:t>
            </a:r>
            <a:r>
              <a:rPr lang="en-US" sz="2000" dirty="0" err="1" smtClean="0"/>
              <a:t>Allarmistica</a:t>
            </a:r>
            <a:endParaRPr lang="en-US" sz="2000" dirty="0" smtClean="0"/>
          </a:p>
          <a:p>
            <a:pPr lvl="1"/>
            <a:r>
              <a:rPr lang="en-US" sz="2400" dirty="0" smtClean="0"/>
              <a:t>TSA1.5 Accounting</a:t>
            </a:r>
          </a:p>
          <a:p>
            <a:pPr lvl="1"/>
            <a:r>
              <a:rPr lang="en-US" sz="2400" dirty="0" smtClean="0"/>
              <a:t>TSA1.6 Regional Helpdesk</a:t>
            </a:r>
          </a:p>
          <a:p>
            <a:pPr lvl="1"/>
            <a:r>
              <a:rPr lang="en-US" sz="2400" dirty="0" smtClean="0"/>
              <a:t>TSA1.7 </a:t>
            </a:r>
            <a:r>
              <a:rPr lang="en-US" sz="2400" dirty="0" err="1" smtClean="0"/>
              <a:t>Supporto</a:t>
            </a:r>
            <a:r>
              <a:rPr lang="en-US" sz="2400" dirty="0" smtClean="0"/>
              <a:t> </a:t>
            </a:r>
            <a:r>
              <a:rPr lang="en-US" sz="2200" dirty="0" err="1" smtClean="0"/>
              <a:t>Comunita</a:t>
            </a:r>
            <a:r>
              <a:rPr lang="en-US" sz="2200" dirty="0"/>
              <a:t>’ e site </a:t>
            </a:r>
            <a:r>
              <a:rPr lang="en-US" sz="2200" dirty="0" smtClean="0"/>
              <a:t>manager</a:t>
            </a:r>
            <a:endParaRPr lang="en-US" sz="2400" dirty="0"/>
          </a:p>
          <a:p>
            <a:pPr lvl="1"/>
            <a:r>
              <a:rPr lang="en-US" sz="2400" dirty="0" smtClean="0"/>
              <a:t>TSA1.8 </a:t>
            </a:r>
            <a:r>
              <a:rPr lang="en-US" sz="2400" dirty="0" err="1" smtClean="0"/>
              <a:t>Gestione</a:t>
            </a:r>
            <a:r>
              <a:rPr lang="en-US" sz="2400" dirty="0" smtClean="0"/>
              <a:t> </a:t>
            </a:r>
            <a:r>
              <a:rPr lang="en-US" sz="2400" dirty="0" err="1" smtClean="0"/>
              <a:t>servizi</a:t>
            </a:r>
            <a:r>
              <a:rPr lang="en-US" sz="2400" dirty="0" smtClean="0"/>
              <a:t> Grid CORE (e Cloud?);</a:t>
            </a:r>
          </a:p>
          <a:p>
            <a:pPr lvl="2"/>
            <a:r>
              <a:rPr lang="it-IT" sz="2000" dirty="0" smtClean="0"/>
              <a:t>WMS, VOMS, TOP-BDII, LFC, MyProxy, </a:t>
            </a:r>
            <a:r>
              <a:rPr lang="it-IT" sz="2000" b="1" dirty="0" smtClean="0"/>
              <a:t>Portale</a:t>
            </a:r>
            <a:r>
              <a:rPr lang="it-IT" sz="2000" dirty="0" smtClean="0"/>
              <a:t> (IDP, CA ONLINE), Cloud (</a:t>
            </a:r>
            <a:r>
              <a:rPr lang="it-IT" sz="2000" dirty="0" err="1" smtClean="0"/>
              <a:t>Wnodes</a:t>
            </a:r>
            <a:r>
              <a:rPr lang="it-IT" sz="2000" dirty="0" smtClean="0"/>
              <a:t>, e </a:t>
            </a:r>
            <a:r>
              <a:rPr lang="it-IT" sz="2000" dirty="0" err="1" smtClean="0"/>
              <a:t>IaaS</a:t>
            </a:r>
            <a:r>
              <a:rPr lang="it-IT" sz="2000" dirty="0" smtClean="0"/>
              <a:t>) , CVMFS</a:t>
            </a:r>
          </a:p>
          <a:p>
            <a:pPr lvl="2"/>
            <a:r>
              <a:rPr lang="en-US" sz="2000" dirty="0" smtClean="0"/>
              <a:t>Cloud (</a:t>
            </a:r>
            <a:r>
              <a:rPr lang="en-US" sz="2000" dirty="0" err="1" smtClean="0"/>
              <a:t>IaaS</a:t>
            </a:r>
            <a:r>
              <a:rPr lang="en-US" sz="2000" dirty="0" smtClean="0"/>
              <a:t>)</a:t>
            </a:r>
            <a:endParaRPr lang="it-IT" sz="2000" dirty="0" smtClean="0"/>
          </a:p>
          <a:p>
            <a:endParaRPr lang="en-US" sz="2800" dirty="0" smtClean="0"/>
          </a:p>
        </p:txBody>
      </p:sp>
      <p:sp>
        <p:nvSpPr>
          <p:cNvPr id="15366" name="Titolo 1"/>
          <p:cNvSpPr txBox="1">
            <a:spLocks/>
          </p:cNvSpPr>
          <p:nvPr/>
        </p:nvSpPr>
        <p:spPr bwMode="auto">
          <a:xfrm>
            <a:off x="2411760" y="188640"/>
            <a:ext cx="6705253" cy="1232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a:r>
              <a:rPr lang="en-US" sz="4000" dirty="0" err="1" smtClean="0">
                <a:solidFill>
                  <a:schemeClr val="bg1"/>
                </a:solidFill>
                <a:latin typeface="Calibri" pitchFamily="34" charset="0"/>
              </a:rPr>
              <a:t>Servizi</a:t>
            </a:r>
            <a:r>
              <a:rPr lang="en-US" sz="4000" dirty="0" smtClean="0">
                <a:solidFill>
                  <a:schemeClr val="bg1"/>
                </a:solidFill>
                <a:latin typeface="Calibri" pitchFamily="34" charset="0"/>
              </a:rPr>
              <a:t> EGI/IGI - Operations</a:t>
            </a:r>
            <a:endParaRPr lang="en-GB" sz="4000" dirty="0">
              <a:solidFill>
                <a:schemeClr val="bg1"/>
              </a:solidFill>
              <a:latin typeface="Calibri" pitchFamily="34" charset="0"/>
            </a:endParaRPr>
          </a:p>
        </p:txBody>
      </p:sp>
      <p:sp>
        <p:nvSpPr>
          <p:cNvPr id="7" name="Segnaposto data 3"/>
          <p:cNvSpPr>
            <a:spLocks noGrp="1"/>
          </p:cNvSpPr>
          <p:nvPr>
            <p:ph type="dt" sz="half" idx="10"/>
          </p:nvPr>
        </p:nvSpPr>
        <p:spPr>
          <a:xfrm>
            <a:off x="62136" y="6376670"/>
            <a:ext cx="2133600" cy="365125"/>
          </a:xfrm>
        </p:spPr>
        <p:txBody>
          <a:bodyPr/>
          <a:lstStyle/>
          <a:p>
            <a:pPr>
              <a:defRPr/>
            </a:pPr>
            <a:r>
              <a:rPr lang="en-US" smtClean="0"/>
              <a:t>17/01/2013</a:t>
            </a:r>
            <a:endParaRPr lang="en-US" dirty="0"/>
          </a:p>
        </p:txBody>
      </p:sp>
      <p:sp>
        <p:nvSpPr>
          <p:cNvPr id="8" name="Segnaposto piè di pagina 4"/>
          <p:cNvSpPr>
            <a:spLocks noGrp="1"/>
          </p:cNvSpPr>
          <p:nvPr>
            <p:ph type="ftr" sz="quarter" idx="11"/>
          </p:nvPr>
        </p:nvSpPr>
        <p:spPr>
          <a:xfrm>
            <a:off x="2699792" y="6356350"/>
            <a:ext cx="3600400" cy="388938"/>
          </a:xfrm>
        </p:spPr>
        <p:txBody>
          <a:bodyPr/>
          <a:lstStyle/>
          <a:p>
            <a:pPr>
              <a:defRPr/>
            </a:pPr>
            <a:r>
              <a:rPr lang="it-IT" smtClean="0"/>
              <a:t>EGI-Inspire: stato delle  attivita', dei risultati ottenuti e delle esigenze per il 2013</a:t>
            </a:r>
            <a:endParaRPr lang="en-US" dirty="0"/>
          </a:p>
        </p:txBody>
      </p:sp>
      <p:sp>
        <p:nvSpPr>
          <p:cNvPr id="9" name="Segnaposto numero diapositiva 5"/>
          <p:cNvSpPr>
            <a:spLocks noGrp="1"/>
          </p:cNvSpPr>
          <p:nvPr>
            <p:ph type="sldNum" sz="quarter" idx="12"/>
          </p:nvPr>
        </p:nvSpPr>
        <p:spPr>
          <a:xfrm>
            <a:off x="6975475" y="6356350"/>
            <a:ext cx="2133600" cy="365125"/>
          </a:xfrm>
        </p:spPr>
        <p:txBody>
          <a:bodyPr/>
          <a:lstStyle/>
          <a:p>
            <a:pPr>
              <a:defRPr/>
            </a:pPr>
            <a:fld id="{A53E93C7-7FA6-4B67-89AC-03CBAB78CC39}" type="slidenum">
              <a:rPr lang="en-US" smtClean="0"/>
              <a:pPr>
                <a:defRPr/>
              </a:pPr>
              <a:t>14</a:t>
            </a:fld>
            <a:endParaRPr lang="en-US" dirty="0"/>
          </a:p>
        </p:txBody>
      </p:sp>
    </p:spTree>
    <p:extLst>
      <p:ext uri="{BB962C8B-B14F-4D97-AF65-F5344CB8AC3E}">
        <p14:creationId xmlns:p14="http://schemas.microsoft.com/office/powerpoint/2010/main" val="243934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3200" dirty="0"/>
              <a:t>TSA1.1N</a:t>
            </a:r>
            <a:br>
              <a:rPr lang="it-IT" sz="3200" dirty="0"/>
            </a:br>
            <a:r>
              <a:rPr lang="it-IT" sz="3200" dirty="0"/>
              <a:t>Activity </a:t>
            </a:r>
            <a:r>
              <a:rPr lang="it-IT" sz="3200" dirty="0" smtClean="0"/>
              <a:t>Management</a:t>
            </a:r>
            <a:endParaRPr lang="it-IT" sz="3200" dirty="0"/>
          </a:p>
        </p:txBody>
      </p:sp>
      <p:sp>
        <p:nvSpPr>
          <p:cNvPr id="3" name="Segnaposto contenuto 2"/>
          <p:cNvSpPr>
            <a:spLocks noGrp="1"/>
          </p:cNvSpPr>
          <p:nvPr>
            <p:ph idx="1"/>
          </p:nvPr>
        </p:nvSpPr>
        <p:spPr>
          <a:xfrm>
            <a:off x="179511" y="1196752"/>
            <a:ext cx="8929563" cy="4968552"/>
          </a:xfrm>
        </p:spPr>
        <p:txBody>
          <a:bodyPr/>
          <a:lstStyle/>
          <a:p>
            <a:r>
              <a:rPr lang="en-US" dirty="0" smtClean="0"/>
              <a:t>participation </a:t>
            </a:r>
            <a:r>
              <a:rPr lang="en-US" dirty="0"/>
              <a:t>to the Operations Management Board (OMB)</a:t>
            </a:r>
          </a:p>
          <a:p>
            <a:r>
              <a:rPr lang="en-US" dirty="0" smtClean="0"/>
              <a:t>participation </a:t>
            </a:r>
            <a:r>
              <a:rPr lang="en-US" dirty="0"/>
              <a:t>to bi-weekly operations meetings</a:t>
            </a:r>
          </a:p>
          <a:p>
            <a:r>
              <a:rPr lang="en-US" dirty="0" smtClean="0"/>
              <a:t>Review </a:t>
            </a:r>
            <a:r>
              <a:rPr lang="en-US" dirty="0"/>
              <a:t>of SA1 and non-SA1 milestones and </a:t>
            </a:r>
            <a:r>
              <a:rPr lang="en-US" dirty="0" smtClean="0"/>
              <a:t>deliverables</a:t>
            </a:r>
          </a:p>
        </p:txBody>
      </p:sp>
      <p:sp>
        <p:nvSpPr>
          <p:cNvPr id="4" name="Segnaposto data 3"/>
          <p:cNvSpPr>
            <a:spLocks noGrp="1"/>
          </p:cNvSpPr>
          <p:nvPr>
            <p:ph type="dt" sz="half" idx="10"/>
          </p:nvPr>
        </p:nvSpPr>
        <p:spPr>
          <a:xfrm>
            <a:off x="61913" y="6376988"/>
            <a:ext cx="2133600" cy="365125"/>
          </a:xfrm>
        </p:spPr>
        <p:txBody>
          <a:bodyPr/>
          <a:lstStyle/>
          <a:p>
            <a:pPr>
              <a:defRPr/>
            </a:pPr>
            <a:fld id="{5461CAB4-8129-42A4-B582-D0EBB86CCB50}" type="datetime1">
              <a:rPr lang="en-US" smtClean="0"/>
              <a:t>1/16/2013</a:t>
            </a:fld>
            <a:endParaRPr lang="en-US" dirty="0"/>
          </a:p>
        </p:txBody>
      </p:sp>
      <p:sp>
        <p:nvSpPr>
          <p:cNvPr id="5" name="Segnaposto piè di pagina 4"/>
          <p:cNvSpPr>
            <a:spLocks noGrp="1"/>
          </p:cNvSpPr>
          <p:nvPr>
            <p:ph type="ftr" sz="quarter" idx="11"/>
          </p:nvPr>
        </p:nvSpPr>
        <p:spPr>
          <a:xfrm>
            <a:off x="3124200" y="6356350"/>
            <a:ext cx="2895600" cy="365125"/>
          </a:xfrm>
        </p:spPr>
        <p:txBody>
          <a:bodyPr/>
          <a:lstStyle/>
          <a:p>
            <a:pPr>
              <a:defRPr/>
            </a:pPr>
            <a:r>
              <a:rPr lang="en-US" smtClean="0"/>
              <a:t>Introduction to OMB, 18-12-2012</a:t>
            </a:r>
            <a:endParaRPr lang="en-US"/>
          </a:p>
        </p:txBody>
      </p:sp>
      <p:sp>
        <p:nvSpPr>
          <p:cNvPr id="6" name="Segnaposto numero diapositiva 5"/>
          <p:cNvSpPr>
            <a:spLocks noGrp="1"/>
          </p:cNvSpPr>
          <p:nvPr>
            <p:ph type="sldNum" sz="quarter" idx="12"/>
          </p:nvPr>
        </p:nvSpPr>
        <p:spPr>
          <a:xfrm>
            <a:off x="7019925" y="6356350"/>
            <a:ext cx="2133600" cy="365125"/>
          </a:xfrm>
        </p:spPr>
        <p:txBody>
          <a:bodyPr/>
          <a:lstStyle/>
          <a:p>
            <a:pPr>
              <a:defRPr/>
            </a:pPr>
            <a:fld id="{B0ADEF26-A65D-420E-806B-5DECF286FE21}" type="slidenum">
              <a:rPr lang="en-US" smtClean="0"/>
              <a:pPr>
                <a:defRPr/>
              </a:pPr>
              <a:t>15</a:t>
            </a:fld>
            <a:endParaRPr lang="en-US" dirty="0"/>
          </a:p>
        </p:txBody>
      </p:sp>
      <p:sp>
        <p:nvSpPr>
          <p:cNvPr id="7"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sp>
        <p:nvSpPr>
          <p:cNvPr id="8" name="Date Placeholder 3"/>
          <p:cNvSpPr txBox="1">
            <a:spLocks/>
          </p:cNvSpPr>
          <p:nvPr/>
        </p:nvSpPr>
        <p:spPr>
          <a:xfrm>
            <a:off x="62136" y="6376670"/>
            <a:ext cx="2133600" cy="365125"/>
          </a:xfrm>
          <a:prstGeom prst="rect">
            <a:avLst/>
          </a:prstGeom>
        </p:spPr>
        <p:txBody>
          <a:bodyPr/>
          <a:lstStyle>
            <a:defPPr>
              <a:defRPr lang="en-US"/>
            </a:defPPr>
            <a:lvl1pPr algn="l" rtl="0" fontAlgn="base">
              <a:spcBef>
                <a:spcPct val="0"/>
              </a:spcBef>
              <a:spcAft>
                <a:spcPct val="0"/>
              </a:spcAft>
              <a:defRPr sz="1200" kern="1200" smtClean="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mtClean="0"/>
              <a:t>17/01/2013</a:t>
            </a:r>
            <a:endParaRPr lang="en-US" dirty="0"/>
          </a:p>
        </p:txBody>
      </p:sp>
      <p:sp>
        <p:nvSpPr>
          <p:cNvPr id="9" name="Footer Placeholder 4"/>
          <p:cNvSpPr txBox="1">
            <a:spLocks/>
          </p:cNvSpPr>
          <p:nvPr/>
        </p:nvSpPr>
        <p:spPr>
          <a:xfrm>
            <a:off x="2699792" y="6356350"/>
            <a:ext cx="3600400" cy="388938"/>
          </a:xfrm>
          <a:prstGeom prst="rect">
            <a:avLst/>
          </a:prstGeom>
        </p:spPr>
        <p:txBody>
          <a:bodyPr/>
          <a:lstStyle>
            <a:defPPr>
              <a:defRPr lang="en-US"/>
            </a:defPPr>
            <a:lvl1pPr algn="l" rtl="0" fontAlgn="base">
              <a:spcBef>
                <a:spcPct val="0"/>
              </a:spcBef>
              <a:spcAft>
                <a:spcPct val="0"/>
              </a:spcAft>
              <a:defRPr sz="1200" kern="1200" dirty="0" smtClean="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it-IT" smtClean="0"/>
              <a:t>EGI-Inspire: stato delle  attivita', dei risultati ottenuti e delle esigenze per il 2013</a:t>
            </a:r>
            <a:endParaRPr lang="en-US"/>
          </a:p>
        </p:txBody>
      </p:sp>
      <p:sp>
        <p:nvSpPr>
          <p:cNvPr id="10" name="Slide Number Placeholder 5"/>
          <p:cNvSpPr txBox="1">
            <a:spLocks/>
          </p:cNvSpPr>
          <p:nvPr/>
        </p:nvSpPr>
        <p:spPr>
          <a:xfrm>
            <a:off x="6975475" y="6356350"/>
            <a:ext cx="2133600" cy="365125"/>
          </a:xfrm>
          <a:prstGeom prst="rect">
            <a:avLst/>
          </a:prstGeom>
        </p:spPr>
        <p:txBody>
          <a:bodyPr/>
          <a:lstStyle>
            <a:defPPr>
              <a:defRPr lang="en-US"/>
            </a:defPPr>
            <a:lvl1pPr algn="l" rtl="0" fontAlgn="base">
              <a:spcBef>
                <a:spcPct val="0"/>
              </a:spcBef>
              <a:spcAft>
                <a:spcPct val="0"/>
              </a:spcAft>
              <a:defRPr sz="1200" kern="1200" smtClean="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A53E93C7-7FA6-4B67-89AC-03CBAB78CC39}" type="slidenum">
              <a:rPr lang="en-US" smtClean="0"/>
              <a:pPr>
                <a:defRPr/>
              </a:pPr>
              <a:t>15</a:t>
            </a:fld>
            <a:endParaRPr lang="en-US" dirty="0"/>
          </a:p>
        </p:txBody>
      </p:sp>
    </p:spTree>
    <p:extLst>
      <p:ext uri="{BB962C8B-B14F-4D97-AF65-F5344CB8AC3E}">
        <p14:creationId xmlns:p14="http://schemas.microsoft.com/office/powerpoint/2010/main" val="4276527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3200" dirty="0"/>
              <a:t>TSA1.2N</a:t>
            </a:r>
            <a:br>
              <a:rPr lang="it-IT" sz="3200" dirty="0"/>
            </a:br>
            <a:r>
              <a:rPr lang="it-IT" sz="3200" dirty="0"/>
              <a:t>A Secure </a:t>
            </a:r>
            <a:r>
              <a:rPr lang="it-IT" sz="3200" dirty="0" smtClean="0"/>
              <a:t>Infrastructure - NGI</a:t>
            </a:r>
            <a:endParaRPr lang="it-IT" sz="3200" dirty="0"/>
          </a:p>
        </p:txBody>
      </p:sp>
      <p:sp>
        <p:nvSpPr>
          <p:cNvPr id="3" name="Segnaposto contenuto 2"/>
          <p:cNvSpPr>
            <a:spLocks noGrp="1"/>
          </p:cNvSpPr>
          <p:nvPr>
            <p:ph idx="1"/>
          </p:nvPr>
        </p:nvSpPr>
        <p:spPr>
          <a:xfrm>
            <a:off x="179512" y="1124744"/>
            <a:ext cx="8784976" cy="5040560"/>
          </a:xfrm>
        </p:spPr>
        <p:txBody>
          <a:bodyPr/>
          <a:lstStyle/>
          <a:p>
            <a:r>
              <a:rPr lang="en-US" sz="1800" dirty="0" smtClean="0"/>
              <a:t>participation </a:t>
            </a:r>
            <a:r>
              <a:rPr lang="en-US" sz="1800" dirty="0"/>
              <a:t>to </a:t>
            </a:r>
            <a:r>
              <a:rPr lang="en-US" sz="1800" dirty="0">
                <a:hlinkClick r:id="rId2" tooltip="Csirt"/>
              </a:rPr>
              <a:t>EGI CSIRT</a:t>
            </a:r>
            <a:r>
              <a:rPr lang="en-US" sz="1800" dirty="0"/>
              <a:t>. EGI CSIRT covers all aspects of operational security aimed at achieving a secure infrastructure within EGI. It ensures both the coordination with peer grids and with the NGIs and NREN CSIRTs.</a:t>
            </a:r>
          </a:p>
          <a:p>
            <a:pPr lvl="1"/>
            <a:r>
              <a:rPr lang="en-US" sz="1800" b="1" dirty="0"/>
              <a:t>Incident Response Task Force </a:t>
            </a:r>
            <a:r>
              <a:rPr lang="en-US" sz="1800" dirty="0"/>
              <a:t>(IRTF) Handle day to day operational security issues, coordinates Computer-Security-Incident-Response</a:t>
            </a:r>
          </a:p>
          <a:p>
            <a:pPr lvl="1"/>
            <a:r>
              <a:rPr lang="en-US" sz="1800" dirty="0"/>
              <a:t>Security Drills Group (SDG) testing of the inter CSIRT communication channels and assessing the Site-Security-Teams readiness to handle IT-security incidents.</a:t>
            </a:r>
          </a:p>
          <a:p>
            <a:pPr lvl="1"/>
            <a:r>
              <a:rPr lang="en-US" sz="1800" b="1" dirty="0"/>
              <a:t>Security Monitoring Group (SMG) Develop, deploy and maintain security monitoring tools.</a:t>
            </a:r>
          </a:p>
          <a:p>
            <a:pPr lvl="1"/>
            <a:r>
              <a:rPr lang="en-US" sz="1800" b="1" dirty="0"/>
              <a:t>Training and Dissemination Group </a:t>
            </a:r>
            <a:r>
              <a:rPr lang="en-US" sz="1800" dirty="0"/>
              <a:t>(TDG) Raise security awareness and improve security for system administrators by providing security training and best practice</a:t>
            </a:r>
          </a:p>
          <a:p>
            <a:r>
              <a:rPr lang="en-US" sz="1800" b="1" dirty="0" smtClean="0"/>
              <a:t>participation </a:t>
            </a:r>
            <a:r>
              <a:rPr lang="en-US" sz="1800" b="1" dirty="0"/>
              <a:t>to the EGI Software Vulnerability Group </a:t>
            </a:r>
            <a:r>
              <a:rPr lang="en-US" sz="1800" dirty="0"/>
              <a:t>(</a:t>
            </a:r>
            <a:r>
              <a:rPr lang="en-US" sz="1800" dirty="0">
                <a:hlinkClick r:id="rId3" tooltip="SVG"/>
              </a:rPr>
              <a:t>SVG</a:t>
            </a:r>
            <a:r>
              <a:rPr lang="en-US" sz="1800" dirty="0"/>
              <a:t>). The purpose of the EGI Software Vulnerability Group is to eliminate existing vulnerabilities from the deployed infrastructure, primarily from the grid middleware, prevent the introduction of new ones and prevent security incidents.</a:t>
            </a:r>
          </a:p>
          <a:p>
            <a:endParaRPr lang="it-IT" sz="1800" dirty="0"/>
          </a:p>
        </p:txBody>
      </p:sp>
      <p:sp>
        <p:nvSpPr>
          <p:cNvPr id="4" name="Segnaposto data 3"/>
          <p:cNvSpPr>
            <a:spLocks noGrp="1"/>
          </p:cNvSpPr>
          <p:nvPr>
            <p:ph type="dt" sz="half" idx="10"/>
          </p:nvPr>
        </p:nvSpPr>
        <p:spPr>
          <a:xfrm>
            <a:off x="61913" y="6376988"/>
            <a:ext cx="2133600" cy="365125"/>
          </a:xfrm>
        </p:spPr>
        <p:txBody>
          <a:bodyPr/>
          <a:lstStyle/>
          <a:p>
            <a:pPr>
              <a:defRPr/>
            </a:pPr>
            <a:fld id="{5461CAB4-8129-42A4-B582-D0EBB86CCB50}" type="datetime1">
              <a:rPr lang="en-US" smtClean="0"/>
              <a:t>1/16/2013</a:t>
            </a:fld>
            <a:endParaRPr lang="en-US" dirty="0"/>
          </a:p>
        </p:txBody>
      </p:sp>
      <p:sp>
        <p:nvSpPr>
          <p:cNvPr id="5" name="Segnaposto piè di pagina 4"/>
          <p:cNvSpPr>
            <a:spLocks noGrp="1"/>
          </p:cNvSpPr>
          <p:nvPr>
            <p:ph type="ftr" sz="quarter" idx="11"/>
          </p:nvPr>
        </p:nvSpPr>
        <p:spPr>
          <a:xfrm>
            <a:off x="3124200" y="6356350"/>
            <a:ext cx="2895600" cy="365125"/>
          </a:xfrm>
        </p:spPr>
        <p:txBody>
          <a:bodyPr/>
          <a:lstStyle/>
          <a:p>
            <a:pPr>
              <a:defRPr/>
            </a:pPr>
            <a:r>
              <a:rPr lang="en-US" smtClean="0"/>
              <a:t>Introduction to OMB, 18-12-2012</a:t>
            </a:r>
            <a:endParaRPr lang="en-US"/>
          </a:p>
        </p:txBody>
      </p:sp>
      <p:sp>
        <p:nvSpPr>
          <p:cNvPr id="6" name="Segnaposto numero diapositiva 5"/>
          <p:cNvSpPr>
            <a:spLocks noGrp="1"/>
          </p:cNvSpPr>
          <p:nvPr>
            <p:ph type="sldNum" sz="quarter" idx="12"/>
          </p:nvPr>
        </p:nvSpPr>
        <p:spPr>
          <a:xfrm>
            <a:off x="7019925" y="6356350"/>
            <a:ext cx="2133600" cy="365125"/>
          </a:xfrm>
        </p:spPr>
        <p:txBody>
          <a:bodyPr/>
          <a:lstStyle/>
          <a:p>
            <a:pPr>
              <a:defRPr/>
            </a:pPr>
            <a:fld id="{B0ADEF26-A65D-420E-806B-5DECF286FE21}" type="slidenum">
              <a:rPr lang="en-US" smtClean="0"/>
              <a:pPr>
                <a:defRPr/>
              </a:pPr>
              <a:t>16</a:t>
            </a:fld>
            <a:endParaRPr lang="en-US" dirty="0"/>
          </a:p>
        </p:txBody>
      </p:sp>
      <p:sp>
        <p:nvSpPr>
          <p:cNvPr id="7"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sp>
        <p:nvSpPr>
          <p:cNvPr id="8" name="Date Placeholder 3"/>
          <p:cNvSpPr txBox="1">
            <a:spLocks/>
          </p:cNvSpPr>
          <p:nvPr/>
        </p:nvSpPr>
        <p:spPr>
          <a:xfrm>
            <a:off x="62136" y="6376670"/>
            <a:ext cx="2133600" cy="365125"/>
          </a:xfrm>
          <a:prstGeom prst="rect">
            <a:avLst/>
          </a:prstGeom>
        </p:spPr>
        <p:txBody>
          <a:bodyPr/>
          <a:lstStyle>
            <a:defPPr>
              <a:defRPr lang="en-US"/>
            </a:defPPr>
            <a:lvl1pPr algn="l" rtl="0" fontAlgn="base">
              <a:spcBef>
                <a:spcPct val="0"/>
              </a:spcBef>
              <a:spcAft>
                <a:spcPct val="0"/>
              </a:spcAft>
              <a:defRPr sz="1200" kern="1200" smtClean="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mtClean="0"/>
              <a:t>17/01/2013</a:t>
            </a:r>
            <a:endParaRPr lang="en-US" dirty="0"/>
          </a:p>
        </p:txBody>
      </p:sp>
      <p:sp>
        <p:nvSpPr>
          <p:cNvPr id="9" name="Footer Placeholder 4"/>
          <p:cNvSpPr txBox="1">
            <a:spLocks/>
          </p:cNvSpPr>
          <p:nvPr/>
        </p:nvSpPr>
        <p:spPr>
          <a:xfrm>
            <a:off x="2699792" y="6356350"/>
            <a:ext cx="3600400" cy="388938"/>
          </a:xfrm>
          <a:prstGeom prst="rect">
            <a:avLst/>
          </a:prstGeom>
        </p:spPr>
        <p:txBody>
          <a:bodyPr/>
          <a:lstStyle>
            <a:defPPr>
              <a:defRPr lang="en-US"/>
            </a:defPPr>
            <a:lvl1pPr algn="l" rtl="0" fontAlgn="base">
              <a:spcBef>
                <a:spcPct val="0"/>
              </a:spcBef>
              <a:spcAft>
                <a:spcPct val="0"/>
              </a:spcAft>
              <a:defRPr sz="1200" kern="1200" dirty="0" smtClean="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it-IT" smtClean="0"/>
              <a:t>EGI-Inspire: stato delle  attivita', dei risultati ottenuti e delle esigenze per il 2013</a:t>
            </a:r>
            <a:endParaRPr lang="en-US"/>
          </a:p>
        </p:txBody>
      </p:sp>
      <p:sp>
        <p:nvSpPr>
          <p:cNvPr id="10" name="Slide Number Placeholder 5"/>
          <p:cNvSpPr txBox="1">
            <a:spLocks/>
          </p:cNvSpPr>
          <p:nvPr/>
        </p:nvSpPr>
        <p:spPr>
          <a:xfrm>
            <a:off x="6975475" y="6356350"/>
            <a:ext cx="2133600" cy="365125"/>
          </a:xfrm>
          <a:prstGeom prst="rect">
            <a:avLst/>
          </a:prstGeom>
        </p:spPr>
        <p:txBody>
          <a:bodyPr/>
          <a:lstStyle>
            <a:defPPr>
              <a:defRPr lang="en-US"/>
            </a:defPPr>
            <a:lvl1pPr algn="l" rtl="0" fontAlgn="base">
              <a:spcBef>
                <a:spcPct val="0"/>
              </a:spcBef>
              <a:spcAft>
                <a:spcPct val="0"/>
              </a:spcAft>
              <a:defRPr sz="1200" kern="1200" smtClean="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A53E93C7-7FA6-4B67-89AC-03CBAB78CC39}" type="slidenum">
              <a:rPr lang="en-US" smtClean="0"/>
              <a:pPr>
                <a:defRPr/>
              </a:pPr>
              <a:t>16</a:t>
            </a:fld>
            <a:endParaRPr lang="en-US" dirty="0"/>
          </a:p>
        </p:txBody>
      </p:sp>
    </p:spTree>
    <p:extLst>
      <p:ext uri="{BB962C8B-B14F-4D97-AF65-F5344CB8AC3E}">
        <p14:creationId xmlns:p14="http://schemas.microsoft.com/office/powerpoint/2010/main" val="3701044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TSA1.2N</a:t>
            </a:r>
            <a:br>
              <a:rPr lang="it-IT" sz="3200" dirty="0"/>
            </a:br>
            <a:r>
              <a:rPr lang="it-IT" sz="3200" dirty="0"/>
              <a:t>A Secure Infrastructure </a:t>
            </a:r>
            <a:r>
              <a:rPr lang="it-IT" sz="3200" dirty="0" smtClean="0"/>
              <a:t>- EGI</a:t>
            </a:r>
            <a:endParaRPr lang="it-IT" sz="3200" dirty="0"/>
          </a:p>
        </p:txBody>
      </p:sp>
      <p:sp>
        <p:nvSpPr>
          <p:cNvPr id="3" name="Segnaposto contenuto 2"/>
          <p:cNvSpPr>
            <a:spLocks noGrp="1"/>
          </p:cNvSpPr>
          <p:nvPr>
            <p:ph idx="1"/>
          </p:nvPr>
        </p:nvSpPr>
        <p:spPr/>
        <p:txBody>
          <a:bodyPr/>
          <a:lstStyle/>
          <a:p>
            <a:r>
              <a:rPr lang="en-US" dirty="0" smtClean="0">
                <a:solidFill>
                  <a:srgbClr val="FF0000"/>
                </a:solidFill>
              </a:rPr>
              <a:t>EGI </a:t>
            </a:r>
            <a:r>
              <a:rPr lang="en-US" dirty="0">
                <a:solidFill>
                  <a:srgbClr val="FF0000"/>
                </a:solidFill>
              </a:rPr>
              <a:t>Global task</a:t>
            </a:r>
          </a:p>
          <a:p>
            <a:pPr lvl="1"/>
            <a:r>
              <a:rPr lang="en-US" dirty="0">
                <a:solidFill>
                  <a:srgbClr val="FF0000"/>
                </a:solidFill>
              </a:rPr>
              <a:t>Coordination of </a:t>
            </a:r>
            <a:r>
              <a:rPr lang="en-US" dirty="0" err="1">
                <a:solidFill>
                  <a:srgbClr val="FF0000"/>
                </a:solidFill>
                <a:hlinkClick r:id="rId2"/>
              </a:rPr>
              <a:t>EUGridPMA</a:t>
            </a:r>
            <a:endParaRPr lang="en-US" dirty="0">
              <a:solidFill>
                <a:srgbClr val="FF0000"/>
              </a:solidFill>
            </a:endParaRPr>
          </a:p>
          <a:p>
            <a:pPr lvl="1"/>
            <a:r>
              <a:rPr lang="en-US" dirty="0">
                <a:solidFill>
                  <a:srgbClr val="FF0000"/>
                </a:solidFill>
              </a:rPr>
              <a:t>Coordination of operational security</a:t>
            </a:r>
          </a:p>
          <a:p>
            <a:endParaRPr lang="it-IT"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17</a:t>
            </a:fld>
            <a:endParaRPr lang="en-US" dirty="0"/>
          </a:p>
        </p:txBody>
      </p:sp>
    </p:spTree>
    <p:extLst>
      <p:ext uri="{BB962C8B-B14F-4D97-AF65-F5344CB8AC3E}">
        <p14:creationId xmlns:p14="http://schemas.microsoft.com/office/powerpoint/2010/main" val="222342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3200" dirty="0"/>
              <a:t>TSA1.3N</a:t>
            </a:r>
            <a:br>
              <a:rPr lang="it-IT" sz="3200" dirty="0"/>
            </a:br>
            <a:r>
              <a:rPr lang="it-IT" sz="3200" dirty="0"/>
              <a:t>Service </a:t>
            </a:r>
            <a:r>
              <a:rPr lang="it-IT" sz="3200" dirty="0" smtClean="0"/>
              <a:t>Deployment</a:t>
            </a:r>
            <a:endParaRPr lang="it-IT" sz="3200" dirty="0"/>
          </a:p>
        </p:txBody>
      </p:sp>
      <p:sp>
        <p:nvSpPr>
          <p:cNvPr id="3" name="Segnaposto contenuto 2"/>
          <p:cNvSpPr>
            <a:spLocks noGrp="1"/>
          </p:cNvSpPr>
          <p:nvPr>
            <p:ph idx="1"/>
          </p:nvPr>
        </p:nvSpPr>
        <p:spPr>
          <a:xfrm>
            <a:off x="179512" y="1196752"/>
            <a:ext cx="8784976" cy="4896544"/>
          </a:xfrm>
        </p:spPr>
        <p:txBody>
          <a:bodyPr/>
          <a:lstStyle/>
          <a:p>
            <a:r>
              <a:rPr lang="it-IT" sz="2000" b="1" dirty="0" err="1" smtClean="0"/>
              <a:t>Participation</a:t>
            </a:r>
            <a:r>
              <a:rPr lang="it-IT" sz="2000" b="1" dirty="0" smtClean="0"/>
              <a:t> </a:t>
            </a:r>
            <a:r>
              <a:rPr lang="it-IT" sz="2000" b="1" dirty="0"/>
              <a:t>to staged rollout </a:t>
            </a:r>
            <a:r>
              <a:rPr lang="it-IT" sz="2000" dirty="0"/>
              <a:t>of middleware component </a:t>
            </a:r>
            <a:r>
              <a:rPr lang="it-IT" sz="2000" dirty="0" err="1"/>
              <a:t>updates</a:t>
            </a:r>
            <a:endParaRPr lang="it-IT" sz="2000" dirty="0"/>
          </a:p>
          <a:p>
            <a:r>
              <a:rPr lang="it-IT" sz="2000" b="1" dirty="0" err="1" smtClean="0"/>
              <a:t>Interoperability</a:t>
            </a:r>
            <a:r>
              <a:rPr lang="it-IT" sz="2000" b="1" dirty="0" smtClean="0"/>
              <a:t> </a:t>
            </a:r>
            <a:r>
              <a:rPr lang="it-IT" sz="2000" b="1" dirty="0" err="1"/>
              <a:t>at</a:t>
            </a:r>
            <a:r>
              <a:rPr lang="it-IT" sz="2000" b="1" dirty="0"/>
              <a:t> the NGI level</a:t>
            </a:r>
            <a:r>
              <a:rPr lang="it-IT" sz="2000" dirty="0"/>
              <a:t>: </a:t>
            </a:r>
            <a:r>
              <a:rPr lang="it-IT" sz="2000" dirty="0" err="1"/>
              <a:t>operation</a:t>
            </a:r>
            <a:r>
              <a:rPr lang="it-IT" sz="2000" dirty="0"/>
              <a:t> of multiple middleware </a:t>
            </a:r>
            <a:r>
              <a:rPr lang="it-IT" sz="2000" dirty="0" err="1"/>
              <a:t>stacks</a:t>
            </a:r>
            <a:r>
              <a:rPr lang="it-IT" sz="2000" dirty="0"/>
              <a:t> and </a:t>
            </a:r>
            <a:r>
              <a:rPr lang="it-IT" sz="2000" dirty="0" err="1"/>
              <a:t>novel</a:t>
            </a:r>
            <a:r>
              <a:rPr lang="it-IT" sz="2000" dirty="0"/>
              <a:t> </a:t>
            </a:r>
            <a:r>
              <a:rPr lang="it-IT" sz="2000" dirty="0" err="1"/>
              <a:t>resources</a:t>
            </a:r>
            <a:r>
              <a:rPr lang="it-IT" sz="2000" dirty="0"/>
              <a:t> (</a:t>
            </a:r>
            <a:r>
              <a:rPr lang="it-IT" sz="2000" dirty="0" err="1"/>
              <a:t>virtualization</a:t>
            </a:r>
            <a:r>
              <a:rPr lang="it-IT" sz="2000" dirty="0"/>
              <a:t>, HPC, etc.), </a:t>
            </a:r>
            <a:r>
              <a:rPr lang="it-IT" sz="2000" dirty="0" err="1"/>
              <a:t>interoperability</a:t>
            </a:r>
            <a:r>
              <a:rPr lang="it-IT" sz="2000" dirty="0"/>
              <a:t> with </a:t>
            </a:r>
            <a:r>
              <a:rPr lang="it-IT" sz="2000" dirty="0" err="1"/>
              <a:t>regional</a:t>
            </a:r>
            <a:r>
              <a:rPr lang="it-IT" sz="2000" dirty="0"/>
              <a:t> </a:t>
            </a:r>
            <a:r>
              <a:rPr lang="it-IT" sz="2000" dirty="0" err="1"/>
              <a:t>grids</a:t>
            </a:r>
            <a:r>
              <a:rPr lang="it-IT" sz="2000" dirty="0"/>
              <a:t>, </a:t>
            </a:r>
            <a:r>
              <a:rPr lang="it-IT" sz="2000" dirty="0" err="1"/>
              <a:t>feeding</a:t>
            </a:r>
            <a:r>
              <a:rPr lang="it-IT" sz="2000" dirty="0"/>
              <a:t> </a:t>
            </a:r>
            <a:r>
              <a:rPr lang="it-IT" sz="2000" dirty="0" err="1"/>
              <a:t>interoperability</a:t>
            </a:r>
            <a:r>
              <a:rPr lang="it-IT" sz="2000" dirty="0"/>
              <a:t> </a:t>
            </a:r>
            <a:r>
              <a:rPr lang="it-IT" sz="2000" dirty="0" err="1"/>
              <a:t>requirements</a:t>
            </a:r>
            <a:r>
              <a:rPr lang="it-IT" sz="2000" dirty="0"/>
              <a:t> </a:t>
            </a:r>
            <a:r>
              <a:rPr lang="it-IT" sz="2000" dirty="0" err="1"/>
              <a:t>into</a:t>
            </a:r>
            <a:r>
              <a:rPr lang="it-IT" sz="2000" dirty="0"/>
              <a:t> </a:t>
            </a:r>
            <a:r>
              <a:rPr lang="it-IT" sz="2000" dirty="0" smtClean="0"/>
              <a:t>EGI</a:t>
            </a:r>
          </a:p>
          <a:p>
            <a:endParaRPr lang="it-IT" sz="2000" dirty="0" smtClean="0"/>
          </a:p>
          <a:p>
            <a:r>
              <a:rPr lang="en-US" sz="2000" dirty="0" smtClean="0">
                <a:solidFill>
                  <a:srgbClr val="FF0000"/>
                </a:solidFill>
              </a:rPr>
              <a:t>EGI </a:t>
            </a:r>
            <a:r>
              <a:rPr lang="en-US" sz="2000" dirty="0">
                <a:solidFill>
                  <a:srgbClr val="FF0000"/>
                </a:solidFill>
              </a:rPr>
              <a:t>global </a:t>
            </a:r>
            <a:r>
              <a:rPr lang="en-US" sz="2000" dirty="0" smtClean="0">
                <a:solidFill>
                  <a:srgbClr val="FF0000"/>
                </a:solidFill>
              </a:rPr>
              <a:t>task </a:t>
            </a:r>
          </a:p>
          <a:p>
            <a:pPr lvl="1"/>
            <a:r>
              <a:rPr lang="en-US" sz="1800" dirty="0" smtClean="0">
                <a:solidFill>
                  <a:srgbClr val="FF0000"/>
                </a:solidFill>
              </a:rPr>
              <a:t>Definition </a:t>
            </a:r>
            <a:r>
              <a:rPr lang="en-US" sz="1800" dirty="0">
                <a:solidFill>
                  <a:srgbClr val="FF0000"/>
                </a:solidFill>
              </a:rPr>
              <a:t>and implementation of a new workflow to automate software deployment cycle, from release of the </a:t>
            </a:r>
            <a:r>
              <a:rPr lang="en-US" sz="1800" dirty="0" err="1">
                <a:solidFill>
                  <a:srgbClr val="FF0000"/>
                </a:solidFill>
              </a:rPr>
              <a:t>sw</a:t>
            </a:r>
            <a:r>
              <a:rPr lang="en-US" sz="1800" dirty="0">
                <a:solidFill>
                  <a:srgbClr val="FF0000"/>
                </a:solidFill>
              </a:rPr>
              <a:t> developers to </a:t>
            </a:r>
            <a:r>
              <a:rPr lang="en-US" sz="1800" dirty="0" smtClean="0">
                <a:solidFill>
                  <a:srgbClr val="FF0000"/>
                </a:solidFill>
              </a:rPr>
              <a:t>deployment</a:t>
            </a:r>
          </a:p>
          <a:p>
            <a:pPr lvl="1"/>
            <a:r>
              <a:rPr lang="en-US" sz="2000" dirty="0" smtClean="0">
                <a:solidFill>
                  <a:srgbClr val="FF0000"/>
                </a:solidFill>
              </a:rPr>
              <a:t>Coordination </a:t>
            </a:r>
            <a:r>
              <a:rPr lang="en-US" sz="2000" dirty="0">
                <a:solidFill>
                  <a:srgbClr val="FF0000"/>
                </a:solidFill>
              </a:rPr>
              <a:t>of the staged rollout activities carried out by the </a:t>
            </a:r>
            <a:r>
              <a:rPr lang="en-US" sz="2000" dirty="0" smtClean="0">
                <a:solidFill>
                  <a:srgbClr val="FF0000"/>
                </a:solidFill>
              </a:rPr>
              <a:t>NGIs</a:t>
            </a:r>
          </a:p>
          <a:p>
            <a:pPr lvl="1"/>
            <a:r>
              <a:rPr lang="en-US" sz="2000" dirty="0" smtClean="0">
                <a:solidFill>
                  <a:srgbClr val="FF0000"/>
                </a:solidFill>
              </a:rPr>
              <a:t>Liaison </a:t>
            </a:r>
            <a:r>
              <a:rPr lang="en-US" sz="2000" dirty="0">
                <a:solidFill>
                  <a:srgbClr val="FF0000"/>
                </a:solidFill>
              </a:rPr>
              <a:t>with gLite Collaboration release team (</a:t>
            </a:r>
            <a:r>
              <a:rPr lang="en-US" sz="2000" dirty="0" smtClean="0">
                <a:solidFill>
                  <a:srgbClr val="FF0000"/>
                </a:solidFill>
              </a:rPr>
              <a:t>interim)</a:t>
            </a:r>
          </a:p>
          <a:p>
            <a:pPr lvl="1"/>
            <a:r>
              <a:rPr lang="en-US" sz="2000" dirty="0" smtClean="0">
                <a:solidFill>
                  <a:srgbClr val="FF0000"/>
                </a:solidFill>
              </a:rPr>
              <a:t>Chairing </a:t>
            </a:r>
            <a:r>
              <a:rPr lang="en-US" sz="2000" dirty="0">
                <a:solidFill>
                  <a:srgbClr val="FF0000"/>
                </a:solidFill>
              </a:rPr>
              <a:t>the operations </a:t>
            </a:r>
            <a:r>
              <a:rPr lang="en-US" sz="2000" dirty="0" smtClean="0">
                <a:solidFill>
                  <a:srgbClr val="FF0000"/>
                </a:solidFill>
              </a:rPr>
              <a:t>meetings</a:t>
            </a:r>
          </a:p>
          <a:p>
            <a:pPr lvl="1"/>
            <a:r>
              <a:rPr lang="en-US" sz="2000" dirty="0" smtClean="0">
                <a:solidFill>
                  <a:srgbClr val="FF0000"/>
                </a:solidFill>
              </a:rPr>
              <a:t>Operational </a:t>
            </a:r>
            <a:r>
              <a:rPr lang="en-US" sz="2000" dirty="0">
                <a:solidFill>
                  <a:srgbClr val="FF0000"/>
                </a:solidFill>
              </a:rPr>
              <a:t>interoperation between NGIs and with international Grids, e.g. of the accounting and monitoring infrastructure, gathering or requirements</a:t>
            </a:r>
          </a:p>
          <a:p>
            <a:endParaRPr lang="it-IT" sz="2000" dirty="0"/>
          </a:p>
          <a:p>
            <a:endParaRPr lang="it-IT" sz="20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18</a:t>
            </a:fld>
            <a:endParaRPr lang="en-US" dirty="0"/>
          </a:p>
        </p:txBody>
      </p:sp>
    </p:spTree>
    <p:extLst>
      <p:ext uri="{BB962C8B-B14F-4D97-AF65-F5344CB8AC3E}">
        <p14:creationId xmlns:p14="http://schemas.microsoft.com/office/powerpoint/2010/main" val="1647002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2800" dirty="0"/>
              <a:t>TSA1.4N</a:t>
            </a:r>
            <a:br>
              <a:rPr lang="it-IT" sz="2800" dirty="0"/>
            </a:br>
            <a:r>
              <a:rPr lang="it-IT" sz="2800" dirty="0"/>
              <a:t>Infrastructure for </a:t>
            </a:r>
            <a:r>
              <a:rPr lang="it-IT" sz="2800" dirty="0" smtClean="0"/>
              <a:t>Grid</a:t>
            </a:r>
            <a:endParaRPr lang="it-IT" sz="2800" dirty="0"/>
          </a:p>
        </p:txBody>
      </p:sp>
      <p:sp>
        <p:nvSpPr>
          <p:cNvPr id="3" name="Segnaposto contenuto 2"/>
          <p:cNvSpPr>
            <a:spLocks noGrp="1"/>
          </p:cNvSpPr>
          <p:nvPr>
            <p:ph idx="1"/>
          </p:nvPr>
        </p:nvSpPr>
        <p:spPr>
          <a:xfrm>
            <a:off x="107504" y="1124744"/>
            <a:ext cx="9036496" cy="5040560"/>
          </a:xfrm>
        </p:spPr>
        <p:txBody>
          <a:bodyPr/>
          <a:lstStyle/>
          <a:p>
            <a:r>
              <a:rPr lang="it-IT" sz="2000" dirty="0"/>
              <a:t>Deployment (system management and </a:t>
            </a:r>
            <a:r>
              <a:rPr lang="it-IT" sz="2000" dirty="0" err="1"/>
              <a:t>validation</a:t>
            </a:r>
            <a:r>
              <a:rPr lang="it-IT" sz="2000" dirty="0"/>
              <a:t>) of </a:t>
            </a:r>
            <a:r>
              <a:rPr lang="it-IT" sz="2000" dirty="0" err="1"/>
              <a:t>regional</a:t>
            </a:r>
            <a:r>
              <a:rPr lang="it-IT" sz="2000" dirty="0"/>
              <a:t> </a:t>
            </a:r>
            <a:r>
              <a:rPr lang="it-IT" sz="2000" dirty="0" err="1"/>
              <a:t>instance</a:t>
            </a:r>
            <a:r>
              <a:rPr lang="it-IT" sz="2000" dirty="0"/>
              <a:t> of </a:t>
            </a:r>
            <a:r>
              <a:rPr lang="it-IT" sz="2000" dirty="0" err="1"/>
              <a:t>operational</a:t>
            </a:r>
            <a:r>
              <a:rPr lang="it-IT" sz="2000" dirty="0"/>
              <a:t> </a:t>
            </a:r>
            <a:r>
              <a:rPr lang="it-IT" sz="2000" dirty="0" err="1"/>
              <a:t>tools</a:t>
            </a:r>
            <a:r>
              <a:rPr lang="it-IT" sz="2000" dirty="0" smtClean="0"/>
              <a:t>:</a:t>
            </a:r>
          </a:p>
          <a:p>
            <a:pPr lvl="1"/>
            <a:r>
              <a:rPr lang="it-IT" sz="1800" b="1" dirty="0" err="1" smtClean="0"/>
              <a:t>regional</a:t>
            </a:r>
            <a:r>
              <a:rPr lang="it-IT" sz="1800" b="1" dirty="0" smtClean="0"/>
              <a:t> </a:t>
            </a:r>
            <a:r>
              <a:rPr lang="it-IT" sz="1800" b="1" dirty="0"/>
              <a:t>Nagios and </a:t>
            </a:r>
            <a:r>
              <a:rPr lang="it-IT" sz="1800" b="1" dirty="0" err="1"/>
              <a:t>MyEGI</a:t>
            </a:r>
            <a:r>
              <a:rPr lang="it-IT" sz="1800" b="1" dirty="0"/>
              <a:t> </a:t>
            </a:r>
            <a:r>
              <a:rPr lang="it-IT" sz="1800" b="1" dirty="0" err="1"/>
              <a:t>portal</a:t>
            </a:r>
            <a:r>
              <a:rPr lang="it-IT" sz="1800" b="1" dirty="0"/>
              <a:t> (</a:t>
            </a:r>
            <a:r>
              <a:rPr lang="it-IT" sz="1800" b="1" dirty="0" err="1"/>
              <a:t>mandatory</a:t>
            </a:r>
            <a:r>
              <a:rPr lang="it-IT" sz="1800" b="1" dirty="0"/>
              <a:t>)</a:t>
            </a:r>
          </a:p>
          <a:p>
            <a:pPr lvl="1"/>
            <a:r>
              <a:rPr lang="it-IT" sz="1800" dirty="0" err="1"/>
              <a:t>regional</a:t>
            </a:r>
            <a:r>
              <a:rPr lang="it-IT" sz="1800" dirty="0"/>
              <a:t> GOCDB (</a:t>
            </a:r>
            <a:r>
              <a:rPr lang="it-IT" sz="1800" dirty="0" err="1"/>
              <a:t>prototype</a:t>
            </a:r>
            <a:r>
              <a:rPr lang="it-IT" sz="1800" dirty="0"/>
              <a:t> </a:t>
            </a:r>
            <a:r>
              <a:rPr lang="it-IT" sz="1800" dirty="0" err="1"/>
              <a:t>available</a:t>
            </a:r>
            <a:r>
              <a:rPr lang="it-IT" sz="1800" dirty="0"/>
              <a:t>)</a:t>
            </a:r>
          </a:p>
          <a:p>
            <a:pPr lvl="1"/>
            <a:r>
              <a:rPr lang="it-IT" sz="1800" dirty="0" err="1"/>
              <a:t>regional</a:t>
            </a:r>
            <a:r>
              <a:rPr lang="it-IT" sz="1800" dirty="0"/>
              <a:t> </a:t>
            </a:r>
            <a:r>
              <a:rPr lang="it-IT" sz="1800" dirty="0" err="1"/>
              <a:t>operations</a:t>
            </a:r>
            <a:r>
              <a:rPr lang="it-IT" sz="1800" dirty="0"/>
              <a:t> </a:t>
            </a:r>
            <a:r>
              <a:rPr lang="it-IT" sz="1800" dirty="0" err="1"/>
              <a:t>portal</a:t>
            </a:r>
            <a:r>
              <a:rPr lang="it-IT" sz="1800" dirty="0"/>
              <a:t> and </a:t>
            </a:r>
            <a:r>
              <a:rPr lang="it-IT" sz="1800" dirty="0" err="1"/>
              <a:t>dashboard</a:t>
            </a:r>
            <a:endParaRPr lang="it-IT" sz="1800" dirty="0"/>
          </a:p>
          <a:p>
            <a:pPr lvl="1"/>
            <a:r>
              <a:rPr lang="it-IT" sz="1800" b="1" dirty="0" err="1"/>
              <a:t>regional</a:t>
            </a:r>
            <a:r>
              <a:rPr lang="it-IT" sz="1800" b="1" dirty="0"/>
              <a:t> accounting </a:t>
            </a:r>
            <a:r>
              <a:rPr lang="it-IT" sz="1800" b="1" dirty="0" err="1"/>
              <a:t>portal</a:t>
            </a:r>
            <a:r>
              <a:rPr lang="it-IT" sz="1800" dirty="0"/>
              <a:t> (</a:t>
            </a:r>
            <a:r>
              <a:rPr lang="it-IT" sz="1800" dirty="0" err="1"/>
              <a:t>prototype</a:t>
            </a:r>
            <a:r>
              <a:rPr lang="it-IT" sz="1800" dirty="0"/>
              <a:t> </a:t>
            </a:r>
            <a:r>
              <a:rPr lang="it-IT" sz="1800" dirty="0" err="1"/>
              <a:t>available</a:t>
            </a:r>
            <a:r>
              <a:rPr lang="it-IT" sz="1800" dirty="0"/>
              <a:t>)</a:t>
            </a:r>
          </a:p>
          <a:p>
            <a:pPr lvl="1"/>
            <a:r>
              <a:rPr lang="it-IT" sz="1800" dirty="0" err="1"/>
              <a:t>Provide</a:t>
            </a:r>
            <a:r>
              <a:rPr lang="it-IT" sz="1800" dirty="0"/>
              <a:t> feedback on tool deployment </a:t>
            </a:r>
            <a:r>
              <a:rPr lang="it-IT" sz="1800" dirty="0" err="1"/>
              <a:t>issues</a:t>
            </a:r>
            <a:r>
              <a:rPr lang="it-IT" sz="1800" dirty="0"/>
              <a:t> and </a:t>
            </a:r>
            <a:r>
              <a:rPr lang="it-IT" sz="1800" dirty="0" err="1"/>
              <a:t>requirements</a:t>
            </a:r>
            <a:endParaRPr lang="it-IT" sz="1800" dirty="0"/>
          </a:p>
          <a:p>
            <a:r>
              <a:rPr lang="it-IT" sz="2000" dirty="0" smtClean="0">
                <a:solidFill>
                  <a:srgbClr val="FF0000"/>
                </a:solidFill>
              </a:rPr>
              <a:t>EGI </a:t>
            </a:r>
            <a:r>
              <a:rPr lang="it-IT" sz="2000" dirty="0">
                <a:solidFill>
                  <a:srgbClr val="FF0000"/>
                </a:solidFill>
              </a:rPr>
              <a:t>global </a:t>
            </a:r>
            <a:r>
              <a:rPr lang="it-IT" sz="2000" dirty="0" smtClean="0">
                <a:solidFill>
                  <a:srgbClr val="FF0000"/>
                </a:solidFill>
              </a:rPr>
              <a:t>task </a:t>
            </a:r>
          </a:p>
          <a:p>
            <a:pPr lvl="1"/>
            <a:r>
              <a:rPr lang="it-IT" sz="1800" b="1" dirty="0" smtClean="0">
                <a:solidFill>
                  <a:srgbClr val="FF0000"/>
                </a:solidFill>
              </a:rPr>
              <a:t>Deployment </a:t>
            </a:r>
            <a:r>
              <a:rPr lang="it-IT" sz="1800" b="1" dirty="0">
                <a:solidFill>
                  <a:srgbClr val="FF0000"/>
                </a:solidFill>
              </a:rPr>
              <a:t>of </a:t>
            </a:r>
            <a:r>
              <a:rPr lang="it-IT" sz="1800" b="1" dirty="0" err="1">
                <a:solidFill>
                  <a:srgbClr val="FF0000"/>
                </a:solidFill>
              </a:rPr>
              <a:t>central</a:t>
            </a:r>
            <a:r>
              <a:rPr lang="it-IT" sz="1800" b="1" dirty="0">
                <a:solidFill>
                  <a:srgbClr val="FF0000"/>
                </a:solidFill>
              </a:rPr>
              <a:t> </a:t>
            </a:r>
            <a:r>
              <a:rPr lang="it-IT" sz="1800" b="1" dirty="0" err="1">
                <a:solidFill>
                  <a:srgbClr val="FF0000"/>
                </a:solidFill>
              </a:rPr>
              <a:t>operational</a:t>
            </a:r>
            <a:r>
              <a:rPr lang="it-IT" sz="1800" b="1" dirty="0">
                <a:solidFill>
                  <a:srgbClr val="FF0000"/>
                </a:solidFill>
              </a:rPr>
              <a:t> </a:t>
            </a:r>
            <a:r>
              <a:rPr lang="it-IT" sz="1800" b="1" dirty="0" err="1" smtClean="0">
                <a:solidFill>
                  <a:srgbClr val="FF0000"/>
                </a:solidFill>
              </a:rPr>
              <a:t>tools</a:t>
            </a:r>
            <a:endParaRPr lang="it-IT" sz="1800" b="1" dirty="0" smtClean="0">
              <a:solidFill>
                <a:srgbClr val="FF0000"/>
              </a:solidFill>
            </a:endParaRPr>
          </a:p>
          <a:p>
            <a:pPr lvl="2"/>
            <a:r>
              <a:rPr lang="it-IT" sz="1400" dirty="0" smtClean="0">
                <a:solidFill>
                  <a:srgbClr val="FF0000"/>
                </a:solidFill>
              </a:rPr>
              <a:t>GOCDB </a:t>
            </a:r>
            <a:r>
              <a:rPr lang="it-IT" sz="1400" dirty="0">
                <a:solidFill>
                  <a:srgbClr val="FF0000"/>
                </a:solidFill>
              </a:rPr>
              <a:t>(STFC), </a:t>
            </a:r>
            <a:endParaRPr lang="it-IT" sz="1400" dirty="0" smtClean="0">
              <a:solidFill>
                <a:srgbClr val="FF0000"/>
              </a:solidFill>
            </a:endParaRPr>
          </a:p>
          <a:p>
            <a:pPr lvl="2"/>
            <a:r>
              <a:rPr lang="it-IT" sz="1400" dirty="0" err="1" smtClean="0">
                <a:solidFill>
                  <a:srgbClr val="FF0000"/>
                </a:solidFill>
              </a:rPr>
              <a:t>operations</a:t>
            </a:r>
            <a:r>
              <a:rPr lang="it-IT" sz="1400" dirty="0" smtClean="0">
                <a:solidFill>
                  <a:srgbClr val="FF0000"/>
                </a:solidFill>
              </a:rPr>
              <a:t> </a:t>
            </a:r>
            <a:r>
              <a:rPr lang="it-IT" sz="1400" dirty="0" err="1">
                <a:solidFill>
                  <a:srgbClr val="FF0000"/>
                </a:solidFill>
              </a:rPr>
              <a:t>portal</a:t>
            </a:r>
            <a:r>
              <a:rPr lang="it-IT" sz="1400" dirty="0">
                <a:solidFill>
                  <a:srgbClr val="FF0000"/>
                </a:solidFill>
              </a:rPr>
              <a:t> and </a:t>
            </a:r>
            <a:r>
              <a:rPr lang="it-IT" sz="1400" dirty="0" err="1">
                <a:solidFill>
                  <a:srgbClr val="FF0000"/>
                </a:solidFill>
              </a:rPr>
              <a:t>dashboard</a:t>
            </a:r>
            <a:r>
              <a:rPr lang="it-IT" sz="1400" dirty="0">
                <a:solidFill>
                  <a:srgbClr val="FF0000"/>
                </a:solidFill>
              </a:rPr>
              <a:t> </a:t>
            </a:r>
            <a:r>
              <a:rPr lang="it-IT" sz="1400" dirty="0" smtClean="0">
                <a:solidFill>
                  <a:srgbClr val="FF0000"/>
                </a:solidFill>
              </a:rPr>
              <a:t>(</a:t>
            </a:r>
            <a:r>
              <a:rPr lang="it-IT" sz="1400" dirty="0">
                <a:solidFill>
                  <a:srgbClr val="FF0000"/>
                </a:solidFill>
              </a:rPr>
              <a:t>IN2P3), </a:t>
            </a:r>
            <a:endParaRPr lang="it-IT" sz="1400" dirty="0" smtClean="0">
              <a:solidFill>
                <a:srgbClr val="FF0000"/>
              </a:solidFill>
            </a:endParaRPr>
          </a:p>
          <a:p>
            <a:pPr lvl="2"/>
            <a:r>
              <a:rPr lang="it-IT" sz="1400" dirty="0" err="1" smtClean="0">
                <a:solidFill>
                  <a:srgbClr val="FF0000"/>
                </a:solidFill>
              </a:rPr>
              <a:t>central</a:t>
            </a:r>
            <a:r>
              <a:rPr lang="it-IT" sz="1400" dirty="0" smtClean="0">
                <a:solidFill>
                  <a:srgbClr val="FF0000"/>
                </a:solidFill>
              </a:rPr>
              <a:t> </a:t>
            </a:r>
            <a:r>
              <a:rPr lang="it-IT" sz="1400" dirty="0">
                <a:solidFill>
                  <a:srgbClr val="FF0000"/>
                </a:solidFill>
              </a:rPr>
              <a:t>Nagios-</a:t>
            </a:r>
            <a:r>
              <a:rPr lang="it-IT" sz="1400" dirty="0" err="1">
                <a:solidFill>
                  <a:srgbClr val="FF0000"/>
                </a:solidFill>
              </a:rPr>
              <a:t>based</a:t>
            </a:r>
            <a:r>
              <a:rPr lang="it-IT" sz="1400" dirty="0">
                <a:solidFill>
                  <a:srgbClr val="FF0000"/>
                </a:solidFill>
              </a:rPr>
              <a:t> SAM </a:t>
            </a:r>
            <a:r>
              <a:rPr lang="it-IT" sz="1400" dirty="0" err="1">
                <a:solidFill>
                  <a:srgbClr val="FF0000"/>
                </a:solidFill>
              </a:rPr>
              <a:t>components</a:t>
            </a:r>
            <a:r>
              <a:rPr lang="it-IT" sz="1400" dirty="0">
                <a:solidFill>
                  <a:srgbClr val="FF0000"/>
                </a:solidFill>
              </a:rPr>
              <a:t> and </a:t>
            </a:r>
            <a:r>
              <a:rPr lang="it-IT" sz="1400" dirty="0" err="1">
                <a:solidFill>
                  <a:srgbClr val="FF0000"/>
                </a:solidFill>
              </a:rPr>
              <a:t>MyEGI</a:t>
            </a:r>
            <a:r>
              <a:rPr lang="it-IT" sz="1400" dirty="0">
                <a:solidFill>
                  <a:srgbClr val="FF0000"/>
                </a:solidFill>
              </a:rPr>
              <a:t> </a:t>
            </a:r>
            <a:r>
              <a:rPr lang="it-IT" sz="1400" dirty="0" smtClean="0">
                <a:solidFill>
                  <a:srgbClr val="FF0000"/>
                </a:solidFill>
              </a:rPr>
              <a:t>(</a:t>
            </a:r>
            <a:r>
              <a:rPr lang="it-IT" sz="1400" dirty="0">
                <a:solidFill>
                  <a:srgbClr val="FF0000"/>
                </a:solidFill>
              </a:rPr>
              <a:t>CERN), </a:t>
            </a:r>
            <a:endParaRPr lang="it-IT" sz="1400" dirty="0" smtClean="0">
              <a:solidFill>
                <a:srgbClr val="FF0000"/>
              </a:solidFill>
            </a:endParaRPr>
          </a:p>
          <a:p>
            <a:pPr lvl="2"/>
            <a:r>
              <a:rPr lang="it-IT" sz="1400" dirty="0" err="1" smtClean="0">
                <a:solidFill>
                  <a:srgbClr val="FF0000"/>
                </a:solidFill>
              </a:rPr>
              <a:t>central</a:t>
            </a:r>
            <a:r>
              <a:rPr lang="it-IT" sz="1400" dirty="0" smtClean="0">
                <a:solidFill>
                  <a:srgbClr val="FF0000"/>
                </a:solidFill>
              </a:rPr>
              <a:t> </a:t>
            </a:r>
            <a:r>
              <a:rPr lang="it-IT" sz="1400" dirty="0" err="1">
                <a:solidFill>
                  <a:srgbClr val="FF0000"/>
                </a:solidFill>
              </a:rPr>
              <a:t>messaging</a:t>
            </a:r>
            <a:r>
              <a:rPr lang="it-IT" sz="1400" dirty="0">
                <a:solidFill>
                  <a:srgbClr val="FF0000"/>
                </a:solidFill>
              </a:rPr>
              <a:t> </a:t>
            </a:r>
            <a:r>
              <a:rPr lang="it-IT" sz="1400" dirty="0" err="1">
                <a:solidFill>
                  <a:srgbClr val="FF0000"/>
                </a:solidFill>
              </a:rPr>
              <a:t>infrastructure</a:t>
            </a:r>
            <a:r>
              <a:rPr lang="it-IT" sz="1400" dirty="0">
                <a:solidFill>
                  <a:srgbClr val="FF0000"/>
                </a:solidFill>
              </a:rPr>
              <a:t> </a:t>
            </a:r>
            <a:r>
              <a:rPr lang="it-IT" sz="1400" dirty="0" smtClean="0">
                <a:solidFill>
                  <a:srgbClr val="FF0000"/>
                </a:solidFill>
              </a:rPr>
              <a:t>(</a:t>
            </a:r>
            <a:r>
              <a:rPr lang="it-IT" sz="1400" dirty="0">
                <a:solidFill>
                  <a:srgbClr val="FF0000"/>
                </a:solidFill>
              </a:rPr>
              <a:t>AUTH), </a:t>
            </a:r>
            <a:endParaRPr lang="it-IT" sz="1400" dirty="0" smtClean="0">
              <a:solidFill>
                <a:srgbClr val="FF0000"/>
              </a:solidFill>
            </a:endParaRPr>
          </a:p>
          <a:p>
            <a:pPr lvl="2"/>
            <a:r>
              <a:rPr lang="it-IT" sz="1400" dirty="0" err="1" smtClean="0">
                <a:solidFill>
                  <a:srgbClr val="FF0000"/>
                </a:solidFill>
              </a:rPr>
              <a:t>central</a:t>
            </a:r>
            <a:r>
              <a:rPr lang="it-IT" sz="1400" dirty="0" smtClean="0">
                <a:solidFill>
                  <a:srgbClr val="FF0000"/>
                </a:solidFill>
              </a:rPr>
              <a:t> </a:t>
            </a:r>
            <a:r>
              <a:rPr lang="it-IT" sz="1400" dirty="0">
                <a:solidFill>
                  <a:srgbClr val="FF0000"/>
                </a:solidFill>
              </a:rPr>
              <a:t>network monitoring </a:t>
            </a:r>
            <a:r>
              <a:rPr lang="it-IT" sz="1400" dirty="0" err="1">
                <a:solidFill>
                  <a:srgbClr val="FF0000"/>
                </a:solidFill>
              </a:rPr>
              <a:t>tools</a:t>
            </a:r>
            <a:r>
              <a:rPr lang="it-IT" sz="1400" dirty="0">
                <a:solidFill>
                  <a:srgbClr val="FF0000"/>
                </a:solidFill>
              </a:rPr>
              <a:t> (</a:t>
            </a:r>
            <a:r>
              <a:rPr lang="it-IT" sz="1400" dirty="0" err="1">
                <a:solidFill>
                  <a:srgbClr val="FF0000"/>
                </a:solidFill>
              </a:rPr>
              <a:t>downcollector</a:t>
            </a:r>
            <a:r>
              <a:rPr lang="it-IT" sz="1400" dirty="0">
                <a:solidFill>
                  <a:srgbClr val="FF0000"/>
                </a:solidFill>
              </a:rPr>
              <a:t>) </a:t>
            </a:r>
            <a:r>
              <a:rPr lang="it-IT" sz="1400" dirty="0" smtClean="0">
                <a:solidFill>
                  <a:srgbClr val="FF0000"/>
                </a:solidFill>
              </a:rPr>
              <a:t>(</a:t>
            </a:r>
            <a:r>
              <a:rPr lang="it-IT" sz="1400" dirty="0">
                <a:solidFill>
                  <a:srgbClr val="FF0000"/>
                </a:solidFill>
              </a:rPr>
              <a:t>GARR)</a:t>
            </a:r>
          </a:p>
          <a:p>
            <a:pPr lvl="1"/>
            <a:r>
              <a:rPr lang="it-IT" sz="1600" dirty="0">
                <a:solidFill>
                  <a:srgbClr val="FF0000"/>
                </a:solidFill>
              </a:rPr>
              <a:t>Migration </a:t>
            </a:r>
            <a:r>
              <a:rPr lang="it-IT" sz="1600" dirty="0" err="1">
                <a:solidFill>
                  <a:srgbClr val="FF0000"/>
                </a:solidFill>
              </a:rPr>
              <a:t>plan</a:t>
            </a:r>
            <a:r>
              <a:rPr lang="it-IT" sz="1600" dirty="0">
                <a:solidFill>
                  <a:srgbClr val="FF0000"/>
                </a:solidFill>
              </a:rPr>
              <a:t> to EGI.eu domain, failover </a:t>
            </a:r>
            <a:r>
              <a:rPr lang="it-IT" sz="1600" dirty="0" err="1">
                <a:solidFill>
                  <a:srgbClr val="FF0000"/>
                </a:solidFill>
              </a:rPr>
              <a:t>configurations</a:t>
            </a:r>
            <a:endParaRPr lang="it-IT" sz="1600" dirty="0">
              <a:solidFill>
                <a:srgbClr val="FF0000"/>
              </a:solidFill>
            </a:endParaRPr>
          </a:p>
          <a:p>
            <a:pPr lvl="1"/>
            <a:r>
              <a:rPr lang="it-IT" sz="1600" dirty="0" err="1">
                <a:solidFill>
                  <a:srgbClr val="FF0000"/>
                </a:solidFill>
              </a:rPr>
              <a:t>Coordination</a:t>
            </a:r>
            <a:r>
              <a:rPr lang="it-IT" sz="1600" dirty="0">
                <a:solidFill>
                  <a:srgbClr val="FF0000"/>
                </a:solidFill>
              </a:rPr>
              <a:t> of </a:t>
            </a:r>
            <a:r>
              <a:rPr lang="it-IT" sz="1600" dirty="0" err="1">
                <a:solidFill>
                  <a:srgbClr val="FF0000"/>
                </a:solidFill>
              </a:rPr>
              <a:t>regional</a:t>
            </a:r>
            <a:r>
              <a:rPr lang="it-IT" sz="1600" dirty="0">
                <a:solidFill>
                  <a:srgbClr val="FF0000"/>
                </a:solidFill>
              </a:rPr>
              <a:t> deployment of </a:t>
            </a:r>
            <a:r>
              <a:rPr lang="it-IT" sz="1600" dirty="0" err="1">
                <a:solidFill>
                  <a:srgbClr val="FF0000"/>
                </a:solidFill>
              </a:rPr>
              <a:t>tools</a:t>
            </a:r>
            <a:r>
              <a:rPr lang="it-IT" sz="1600" dirty="0">
                <a:solidFill>
                  <a:srgbClr val="FF0000"/>
                </a:solidFill>
              </a:rPr>
              <a:t> (e.g. Nagios)</a:t>
            </a:r>
          </a:p>
          <a:p>
            <a:endParaRPr lang="it-IT" sz="20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19</a:t>
            </a:fld>
            <a:endParaRPr lang="en-US" dirty="0"/>
          </a:p>
        </p:txBody>
      </p:sp>
    </p:spTree>
    <p:extLst>
      <p:ext uri="{BB962C8B-B14F-4D97-AF65-F5344CB8AC3E}">
        <p14:creationId xmlns:p14="http://schemas.microsoft.com/office/powerpoint/2010/main" val="289796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agenda</a:t>
            </a:r>
            <a:endParaRPr lang="it-IT" dirty="0"/>
          </a:p>
        </p:txBody>
      </p:sp>
      <p:sp>
        <p:nvSpPr>
          <p:cNvPr id="3" name="Segnaposto contenuto 2"/>
          <p:cNvSpPr>
            <a:spLocks noGrp="1"/>
          </p:cNvSpPr>
          <p:nvPr>
            <p:ph idx="1"/>
          </p:nvPr>
        </p:nvSpPr>
        <p:spPr>
          <a:xfrm>
            <a:off x="0" y="980728"/>
            <a:ext cx="9036496" cy="5112568"/>
          </a:xfrm>
        </p:spPr>
        <p:txBody>
          <a:bodyPr/>
          <a:lstStyle/>
          <a:p>
            <a:r>
              <a:rPr lang="en-US" sz="2400" dirty="0" smtClean="0"/>
              <a:t>Il </a:t>
            </a:r>
            <a:r>
              <a:rPr lang="en-US" sz="2400" dirty="0" err="1" smtClean="0"/>
              <a:t>progetto</a:t>
            </a:r>
            <a:r>
              <a:rPr lang="en-US" sz="2400" dirty="0" smtClean="0"/>
              <a:t> EGI-</a:t>
            </a:r>
            <a:r>
              <a:rPr lang="en-US" sz="2400" dirty="0" err="1" smtClean="0"/>
              <a:t>InSpire</a:t>
            </a:r>
            <a:endParaRPr lang="en-US" sz="2400" dirty="0" smtClean="0"/>
          </a:p>
          <a:p>
            <a:r>
              <a:rPr lang="en-US" sz="2400" dirty="0" err="1" smtClean="0"/>
              <a:t>Raccomandazioni</a:t>
            </a:r>
            <a:r>
              <a:rPr lang="en-US" sz="2400" dirty="0" smtClean="0"/>
              <a:t> </a:t>
            </a:r>
            <a:r>
              <a:rPr lang="en-US" sz="2400" dirty="0"/>
              <a:t>TEG </a:t>
            </a:r>
            <a:r>
              <a:rPr lang="en-US" sz="2400" dirty="0" err="1"/>
              <a:t>sulla</a:t>
            </a:r>
            <a:r>
              <a:rPr lang="en-US" sz="2400" dirty="0"/>
              <a:t> </a:t>
            </a:r>
            <a:r>
              <a:rPr lang="en-US" sz="2400" dirty="0" err="1"/>
              <a:t>sostenibilita</a:t>
            </a:r>
            <a:r>
              <a:rPr lang="en-US" sz="2400" dirty="0"/>
              <a:t>’ </a:t>
            </a:r>
            <a:r>
              <a:rPr lang="en-US" sz="2400" dirty="0" err="1"/>
              <a:t>delle</a:t>
            </a:r>
            <a:r>
              <a:rPr lang="en-US" sz="2400" dirty="0"/>
              <a:t> Operations</a:t>
            </a:r>
          </a:p>
          <a:p>
            <a:r>
              <a:rPr lang="en-US" sz="2400" dirty="0"/>
              <a:t>Necessita’ </a:t>
            </a:r>
            <a:r>
              <a:rPr lang="en-US" sz="2400" dirty="0" err="1"/>
              <a:t>comuni</a:t>
            </a:r>
            <a:r>
              <a:rPr lang="en-US" sz="2400" dirty="0"/>
              <a:t> in </a:t>
            </a:r>
            <a:r>
              <a:rPr lang="en-US" sz="2400" dirty="0" err="1"/>
              <a:t>ambito</a:t>
            </a:r>
            <a:r>
              <a:rPr lang="en-US" sz="2400" dirty="0"/>
              <a:t> INFRA (?)</a:t>
            </a:r>
          </a:p>
          <a:p>
            <a:r>
              <a:rPr lang="en-US" sz="2400" dirty="0" err="1"/>
              <a:t>Automazione</a:t>
            </a:r>
            <a:r>
              <a:rPr lang="en-US" sz="2400" dirty="0"/>
              <a:t> </a:t>
            </a:r>
            <a:r>
              <a:rPr lang="en-US" sz="2400" dirty="0" err="1"/>
              <a:t>delle</a:t>
            </a:r>
            <a:r>
              <a:rPr lang="en-US" sz="2400" dirty="0"/>
              <a:t> Operations</a:t>
            </a:r>
          </a:p>
          <a:p>
            <a:endParaRPr lang="en-US" sz="1800" dirty="0" smtClean="0"/>
          </a:p>
          <a:p>
            <a:r>
              <a:rPr lang="en-US" sz="1800" dirty="0" err="1" smtClean="0"/>
              <a:t>Attivita</a:t>
            </a:r>
            <a:r>
              <a:rPr lang="en-US" sz="1800" dirty="0"/>
              <a:t>’ EGI-</a:t>
            </a:r>
            <a:r>
              <a:rPr lang="en-US" sz="1800" dirty="0" err="1"/>
              <a:t>InSpire</a:t>
            </a:r>
            <a:r>
              <a:rPr lang="en-US" sz="1800" dirty="0"/>
              <a:t> </a:t>
            </a:r>
            <a:r>
              <a:rPr lang="en-US" sz="1800" dirty="0" smtClean="0"/>
              <a:t>-</a:t>
            </a:r>
            <a:r>
              <a:rPr lang="en-US" sz="1800" b="1" dirty="0" smtClean="0"/>
              <a:t>Networking </a:t>
            </a:r>
            <a:r>
              <a:rPr lang="en-US" sz="1800" b="1" dirty="0" smtClean="0"/>
              <a:t>Activities </a:t>
            </a:r>
            <a:r>
              <a:rPr lang="en-US" sz="1800" dirty="0" smtClean="0"/>
              <a:t>(NA</a:t>
            </a:r>
            <a:r>
              <a:rPr lang="en-US" sz="1800" dirty="0" smtClean="0"/>
              <a:t>.*)</a:t>
            </a:r>
          </a:p>
          <a:p>
            <a:pPr lvl="1"/>
            <a:r>
              <a:rPr lang="en-US" sz="1400" dirty="0" smtClean="0"/>
              <a:t>Slide di Luciano</a:t>
            </a:r>
            <a:endParaRPr lang="en-US" sz="1400" dirty="0" smtClean="0"/>
          </a:p>
          <a:p>
            <a:r>
              <a:rPr lang="en-US" sz="1800" dirty="0" err="1" smtClean="0"/>
              <a:t>Attivita</a:t>
            </a:r>
            <a:r>
              <a:rPr lang="en-US" sz="1800" dirty="0"/>
              <a:t>’ EGI-</a:t>
            </a:r>
            <a:r>
              <a:rPr lang="en-US" sz="1800" dirty="0" err="1"/>
              <a:t>InSpire</a:t>
            </a:r>
            <a:r>
              <a:rPr lang="en-US" sz="1800" dirty="0"/>
              <a:t> </a:t>
            </a:r>
            <a:r>
              <a:rPr lang="en-US" sz="1800" dirty="0" smtClean="0"/>
              <a:t>-</a:t>
            </a:r>
            <a:r>
              <a:rPr lang="it-IT" sz="1800" b="1" dirty="0" smtClean="0"/>
              <a:t>Joint </a:t>
            </a:r>
            <a:r>
              <a:rPr lang="it-IT" sz="1800" b="1" dirty="0" err="1"/>
              <a:t>Research</a:t>
            </a:r>
            <a:r>
              <a:rPr lang="it-IT" sz="1800" b="1" dirty="0"/>
              <a:t> </a:t>
            </a:r>
            <a:r>
              <a:rPr lang="it-IT" sz="1800" b="1" dirty="0" err="1"/>
              <a:t>Activities</a:t>
            </a:r>
            <a:r>
              <a:rPr lang="en-US" sz="1800" dirty="0" smtClean="0"/>
              <a:t> </a:t>
            </a:r>
            <a:r>
              <a:rPr lang="en-US" sz="1800" dirty="0"/>
              <a:t>(JRA1</a:t>
            </a:r>
            <a:r>
              <a:rPr lang="en-US" sz="1800" dirty="0" smtClean="0"/>
              <a:t>.*)</a:t>
            </a:r>
          </a:p>
          <a:p>
            <a:pPr lvl="1"/>
            <a:r>
              <a:rPr lang="en-US" sz="1400" u="sng" dirty="0" smtClean="0"/>
              <a:t>Accounting </a:t>
            </a:r>
            <a:r>
              <a:rPr lang="en-US" sz="1400" u="sng" dirty="0" err="1" smtClean="0"/>
              <a:t>nuovi</a:t>
            </a:r>
            <a:r>
              <a:rPr lang="en-US" sz="1400" u="sng" dirty="0" smtClean="0"/>
              <a:t> tipi di </a:t>
            </a:r>
            <a:r>
              <a:rPr lang="en-US" sz="1400" u="sng" dirty="0" err="1" smtClean="0"/>
              <a:t>risorse</a:t>
            </a:r>
            <a:r>
              <a:rPr lang="en-US" sz="1400" u="sng" dirty="0" smtClean="0"/>
              <a:t>, </a:t>
            </a:r>
            <a:r>
              <a:rPr lang="en-US" sz="1400" u="sng" dirty="0" err="1" smtClean="0"/>
              <a:t>compreso</a:t>
            </a:r>
            <a:r>
              <a:rPr lang="en-US" sz="1400" u="sng" dirty="0" smtClean="0"/>
              <a:t> Cloud</a:t>
            </a:r>
          </a:p>
          <a:p>
            <a:pPr lvl="1"/>
            <a:r>
              <a:rPr lang="en-US" sz="1400" u="sng" dirty="0" err="1" smtClean="0">
                <a:solidFill>
                  <a:srgbClr val="FF0000"/>
                </a:solidFill>
              </a:rPr>
              <a:t>Sviluppo</a:t>
            </a:r>
            <a:r>
              <a:rPr lang="en-US" sz="1400" u="sng" dirty="0" smtClean="0">
                <a:solidFill>
                  <a:srgbClr val="FF0000"/>
                </a:solidFill>
              </a:rPr>
              <a:t> tool di Operations</a:t>
            </a:r>
            <a:endParaRPr lang="en-US" sz="1400" u="sng" dirty="0" smtClean="0">
              <a:solidFill>
                <a:srgbClr val="FF0000"/>
              </a:solidFill>
            </a:endParaRPr>
          </a:p>
          <a:p>
            <a:r>
              <a:rPr lang="en-US" sz="1800" dirty="0" err="1"/>
              <a:t>Attivita</a:t>
            </a:r>
            <a:r>
              <a:rPr lang="en-US" sz="1800" dirty="0"/>
              <a:t>’ EGI-</a:t>
            </a:r>
            <a:r>
              <a:rPr lang="en-US" sz="1800" dirty="0" err="1"/>
              <a:t>InSpire</a:t>
            </a:r>
            <a:r>
              <a:rPr lang="en-US" sz="1800" dirty="0"/>
              <a:t> - </a:t>
            </a:r>
            <a:r>
              <a:rPr lang="en-US" sz="1800" b="1" dirty="0"/>
              <a:t>Operations</a:t>
            </a:r>
            <a:r>
              <a:rPr lang="en-US" sz="1800" dirty="0"/>
              <a:t> (SA1</a:t>
            </a:r>
            <a:r>
              <a:rPr lang="en-US" sz="1800" dirty="0" smtClean="0"/>
              <a:t>.*)</a:t>
            </a:r>
          </a:p>
          <a:p>
            <a:r>
              <a:rPr lang="it-IT" sz="1800" dirty="0" err="1" smtClean="0"/>
              <a:t>Attivita’</a:t>
            </a:r>
            <a:r>
              <a:rPr lang="it-IT" sz="1800" dirty="0" smtClean="0"/>
              <a:t> EGI-</a:t>
            </a:r>
            <a:r>
              <a:rPr lang="it-IT" sz="1800" dirty="0" err="1" smtClean="0"/>
              <a:t>InSpire</a:t>
            </a:r>
            <a:r>
              <a:rPr lang="it-IT" sz="1800" dirty="0" smtClean="0"/>
              <a:t> - </a:t>
            </a:r>
            <a:r>
              <a:rPr lang="it-IT" sz="1800" b="1" dirty="0" err="1"/>
              <a:t>Provisioning</a:t>
            </a:r>
            <a:r>
              <a:rPr lang="it-IT" sz="1800" b="1" dirty="0"/>
              <a:t> the Software </a:t>
            </a:r>
            <a:r>
              <a:rPr lang="it-IT" sz="1800" b="1" dirty="0" smtClean="0"/>
              <a:t>Infrastructure </a:t>
            </a:r>
            <a:r>
              <a:rPr lang="it-IT" sz="1800" dirty="0" smtClean="0"/>
              <a:t>(SA2</a:t>
            </a:r>
            <a:r>
              <a:rPr lang="it-IT" sz="1800" dirty="0" smtClean="0"/>
              <a:t>.*)</a:t>
            </a:r>
          </a:p>
          <a:p>
            <a:pPr lvl="1"/>
            <a:r>
              <a:rPr lang="en-US" sz="1400" u="sng" dirty="0" err="1" smtClean="0">
                <a:solidFill>
                  <a:srgbClr val="FF0000"/>
                </a:solidFill>
              </a:rPr>
              <a:t>Coordinamento</a:t>
            </a:r>
            <a:r>
              <a:rPr lang="en-US" sz="1400" u="sng" dirty="0" smtClean="0">
                <a:solidFill>
                  <a:srgbClr val="FF0000"/>
                </a:solidFill>
              </a:rPr>
              <a:t> staged rollout;</a:t>
            </a:r>
          </a:p>
          <a:p>
            <a:pPr lvl="1"/>
            <a:r>
              <a:rPr lang="en-US" sz="1400" dirty="0" smtClean="0"/>
              <a:t>Release UMD</a:t>
            </a:r>
          </a:p>
          <a:p>
            <a:pPr lvl="1"/>
            <a:r>
              <a:rPr lang="en-US" sz="1400" u="sng" dirty="0" err="1" smtClean="0"/>
              <a:t>Supporto</a:t>
            </a:r>
            <a:r>
              <a:rPr lang="en-US" sz="1400" u="sng" dirty="0" smtClean="0"/>
              <a:t> </a:t>
            </a:r>
            <a:r>
              <a:rPr lang="en-US" sz="1400" u="sng" dirty="0" err="1" smtClean="0"/>
              <a:t>specialisticio</a:t>
            </a:r>
            <a:r>
              <a:rPr lang="en-US" sz="1400" u="sng" dirty="0" smtClean="0"/>
              <a:t> </a:t>
            </a:r>
            <a:r>
              <a:rPr lang="en-US" sz="1400" u="sng" dirty="0" err="1" smtClean="0"/>
              <a:t>migrato</a:t>
            </a:r>
            <a:r>
              <a:rPr lang="en-US" sz="1400" u="sng" dirty="0" smtClean="0"/>
              <a:t> in SA1</a:t>
            </a:r>
            <a:endParaRPr lang="it-IT" sz="1400" u="sng" dirty="0" smtClean="0"/>
          </a:p>
          <a:p>
            <a:r>
              <a:rPr lang="it-IT" sz="1800" dirty="0" err="1"/>
              <a:t>Attivita’</a:t>
            </a:r>
            <a:r>
              <a:rPr lang="it-IT" sz="1800" dirty="0"/>
              <a:t> EGI-</a:t>
            </a:r>
            <a:r>
              <a:rPr lang="it-IT" sz="1800" dirty="0" err="1"/>
              <a:t>InSpire</a:t>
            </a:r>
            <a:r>
              <a:rPr lang="it-IT" sz="1800" dirty="0"/>
              <a:t> - </a:t>
            </a:r>
            <a:r>
              <a:rPr lang="en-US" sz="1800" b="1" dirty="0" smtClean="0"/>
              <a:t>Services </a:t>
            </a:r>
            <a:r>
              <a:rPr lang="en-US" sz="1800" b="1" dirty="0"/>
              <a:t>for the Heavy User </a:t>
            </a:r>
            <a:r>
              <a:rPr lang="en-US" sz="1800" b="1" dirty="0" smtClean="0"/>
              <a:t>Communities</a:t>
            </a:r>
            <a:r>
              <a:rPr lang="en-US" sz="1800" dirty="0" smtClean="0"/>
              <a:t> (SA3.*)</a:t>
            </a:r>
          </a:p>
          <a:p>
            <a:endParaRPr lang="en-US" sz="2400" dirty="0" smtClean="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a:t>
            </a:fld>
            <a:endParaRPr lang="en-US" dirty="0"/>
          </a:p>
        </p:txBody>
      </p:sp>
    </p:spTree>
    <p:extLst>
      <p:ext uri="{BB962C8B-B14F-4D97-AF65-F5344CB8AC3E}">
        <p14:creationId xmlns:p14="http://schemas.microsoft.com/office/powerpoint/2010/main" val="14558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3200" dirty="0"/>
              <a:t>TSA1.5N</a:t>
            </a:r>
            <a:br>
              <a:rPr lang="it-IT" sz="3200" dirty="0"/>
            </a:br>
            <a:r>
              <a:rPr lang="it-IT" sz="3200" dirty="0" smtClean="0"/>
              <a:t>Accounting</a:t>
            </a:r>
            <a:endParaRPr lang="it-IT" sz="3200" dirty="0"/>
          </a:p>
        </p:txBody>
      </p:sp>
      <p:sp>
        <p:nvSpPr>
          <p:cNvPr id="3" name="Segnaposto contenuto 2"/>
          <p:cNvSpPr>
            <a:spLocks noGrp="1"/>
          </p:cNvSpPr>
          <p:nvPr>
            <p:ph idx="1"/>
          </p:nvPr>
        </p:nvSpPr>
        <p:spPr>
          <a:xfrm>
            <a:off x="0" y="1196752"/>
            <a:ext cx="9036496" cy="4968552"/>
          </a:xfrm>
        </p:spPr>
        <p:txBody>
          <a:bodyPr/>
          <a:lstStyle/>
          <a:p>
            <a:r>
              <a:rPr lang="en-US" sz="2400" dirty="0"/>
              <a:t>Deployment (system management and validation) of regional instance of accounting infrastructure</a:t>
            </a:r>
            <a:r>
              <a:rPr lang="en-US" sz="2400" dirty="0" smtClean="0"/>
              <a:t>:</a:t>
            </a:r>
          </a:p>
          <a:p>
            <a:pPr lvl="1"/>
            <a:r>
              <a:rPr lang="en-US" sz="2000" dirty="0" smtClean="0"/>
              <a:t>Regional </a:t>
            </a:r>
            <a:r>
              <a:rPr lang="en-US" sz="2000" dirty="0"/>
              <a:t>accounting portal</a:t>
            </a:r>
          </a:p>
          <a:p>
            <a:pPr lvl="1"/>
            <a:r>
              <a:rPr lang="en-US" sz="2000" dirty="0"/>
              <a:t>Regional accounting repository</a:t>
            </a:r>
          </a:p>
          <a:p>
            <a:pPr lvl="1"/>
            <a:r>
              <a:rPr lang="en-US" sz="2000" dirty="0"/>
              <a:t>Check for correctness and completeness of accounting information</a:t>
            </a:r>
          </a:p>
          <a:p>
            <a:pPr lvl="1"/>
            <a:r>
              <a:rPr lang="en-US" sz="2000" dirty="0"/>
              <a:t>Chaise sites not publishing accounting records</a:t>
            </a:r>
          </a:p>
          <a:p>
            <a:pPr lvl="1"/>
            <a:r>
              <a:rPr lang="en-US" sz="2000" dirty="0"/>
              <a:t>Provide feedback on accounting requirements</a:t>
            </a:r>
          </a:p>
          <a:p>
            <a:r>
              <a:rPr lang="en-US" sz="2400" dirty="0" smtClean="0">
                <a:solidFill>
                  <a:srgbClr val="FF0000"/>
                </a:solidFill>
              </a:rPr>
              <a:t>EGI </a:t>
            </a:r>
            <a:r>
              <a:rPr lang="en-US" sz="2400" dirty="0">
                <a:solidFill>
                  <a:srgbClr val="FF0000"/>
                </a:solidFill>
              </a:rPr>
              <a:t>Global </a:t>
            </a:r>
            <a:r>
              <a:rPr lang="en-US" sz="2400" dirty="0" smtClean="0">
                <a:solidFill>
                  <a:srgbClr val="FF0000"/>
                </a:solidFill>
              </a:rPr>
              <a:t>task</a:t>
            </a:r>
          </a:p>
          <a:p>
            <a:pPr lvl="1"/>
            <a:r>
              <a:rPr lang="en-US" sz="2000" dirty="0" smtClean="0">
                <a:solidFill>
                  <a:srgbClr val="FF0000"/>
                </a:solidFill>
              </a:rPr>
              <a:t>Central </a:t>
            </a:r>
            <a:r>
              <a:rPr lang="en-US" sz="2000" dirty="0">
                <a:solidFill>
                  <a:srgbClr val="FF0000"/>
                </a:solidFill>
              </a:rPr>
              <a:t>accounting repository - </a:t>
            </a:r>
            <a:r>
              <a:rPr lang="en-US" sz="2000" dirty="0" smtClean="0">
                <a:solidFill>
                  <a:srgbClr val="FF0000"/>
                </a:solidFill>
              </a:rPr>
              <a:t>(</a:t>
            </a:r>
            <a:r>
              <a:rPr lang="en-US" sz="2000" dirty="0">
                <a:solidFill>
                  <a:srgbClr val="FF0000"/>
                </a:solidFill>
              </a:rPr>
              <a:t>STFC)</a:t>
            </a:r>
          </a:p>
          <a:p>
            <a:pPr lvl="1"/>
            <a:r>
              <a:rPr lang="en-US" sz="2000" dirty="0">
                <a:solidFill>
                  <a:srgbClr val="FF0000"/>
                </a:solidFill>
              </a:rPr>
              <a:t>Central accounting portal - </a:t>
            </a:r>
            <a:r>
              <a:rPr lang="en-US" sz="2000" dirty="0" smtClean="0">
                <a:solidFill>
                  <a:srgbClr val="FF0000"/>
                </a:solidFill>
              </a:rPr>
              <a:t>(</a:t>
            </a:r>
            <a:r>
              <a:rPr lang="en-US" sz="2000" dirty="0">
                <a:solidFill>
                  <a:srgbClr val="FF0000"/>
                </a:solidFill>
              </a:rPr>
              <a:t>CESGA)</a:t>
            </a:r>
          </a:p>
          <a:p>
            <a:pPr lvl="1"/>
            <a:r>
              <a:rPr lang="en-US" sz="2000" dirty="0">
                <a:solidFill>
                  <a:srgbClr val="FF0000"/>
                </a:solidFill>
              </a:rPr>
              <a:t>Gathering new accounting requirements</a:t>
            </a:r>
          </a:p>
          <a:p>
            <a:pPr marL="0" indent="0">
              <a:buNone/>
            </a:pPr>
            <a:endParaRPr lang="it-IT" sz="24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20</a:t>
            </a:fld>
            <a:endParaRPr lang="en-US" dirty="0"/>
          </a:p>
        </p:txBody>
      </p:sp>
    </p:spTree>
    <p:extLst>
      <p:ext uri="{BB962C8B-B14F-4D97-AF65-F5344CB8AC3E}">
        <p14:creationId xmlns:p14="http://schemas.microsoft.com/office/powerpoint/2010/main" val="3492053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2800" dirty="0"/>
              <a:t>TSA1.6N</a:t>
            </a:r>
            <a:br>
              <a:rPr lang="it-IT" sz="2800" dirty="0"/>
            </a:br>
            <a:r>
              <a:rPr lang="it-IT" sz="2800" dirty="0"/>
              <a:t>Helpdesk </a:t>
            </a:r>
            <a:r>
              <a:rPr lang="it-IT" sz="2800" dirty="0" smtClean="0"/>
              <a:t>Infrastructure - NGI</a:t>
            </a:r>
            <a:endParaRPr lang="it-IT" sz="2800" dirty="0"/>
          </a:p>
        </p:txBody>
      </p:sp>
      <p:sp>
        <p:nvSpPr>
          <p:cNvPr id="3" name="Segnaposto contenuto 2"/>
          <p:cNvSpPr>
            <a:spLocks noGrp="1"/>
          </p:cNvSpPr>
          <p:nvPr>
            <p:ph idx="1"/>
          </p:nvPr>
        </p:nvSpPr>
        <p:spPr>
          <a:xfrm>
            <a:off x="107504" y="1196752"/>
            <a:ext cx="8928992" cy="5040560"/>
          </a:xfrm>
        </p:spPr>
        <p:txBody>
          <a:bodyPr/>
          <a:lstStyle/>
          <a:p>
            <a:r>
              <a:rPr lang="en-US" sz="2400" dirty="0"/>
              <a:t>Regional </a:t>
            </a:r>
            <a:r>
              <a:rPr lang="en-US" sz="2400" dirty="0" smtClean="0"/>
              <a:t>helpdesk</a:t>
            </a:r>
          </a:p>
          <a:p>
            <a:pPr lvl="1"/>
            <a:r>
              <a:rPr lang="en-US" sz="1800" b="1" dirty="0" smtClean="0"/>
              <a:t>Deployment </a:t>
            </a:r>
            <a:r>
              <a:rPr lang="en-US" sz="1800" b="1" dirty="0"/>
              <a:t>of regional helpdesk </a:t>
            </a:r>
            <a:r>
              <a:rPr lang="en-US" sz="1800" dirty="0"/>
              <a:t>interworking with GGUS </a:t>
            </a:r>
            <a:endParaRPr lang="en-US" sz="1800" dirty="0" smtClean="0"/>
          </a:p>
          <a:p>
            <a:pPr lvl="2"/>
            <a:r>
              <a:rPr lang="en-US" sz="1600" dirty="0" smtClean="0"/>
              <a:t>set </a:t>
            </a:r>
            <a:r>
              <a:rPr lang="en-US" sz="1600" dirty="0"/>
              <a:t>up a regional ticketing system, make use of a </a:t>
            </a:r>
            <a:r>
              <a:rPr lang="en-US" sz="1600" dirty="0" err="1"/>
              <a:t>xGUS</a:t>
            </a:r>
            <a:r>
              <a:rPr lang="en-US" sz="1600" dirty="0"/>
              <a:t> regional, instance or use GGUS directly</a:t>
            </a:r>
          </a:p>
          <a:p>
            <a:pPr lvl="2"/>
            <a:r>
              <a:rPr lang="en-US" sz="1600" dirty="0"/>
              <a:t>ensure the stable operation of the regional ticketing system, if applicable</a:t>
            </a:r>
          </a:p>
          <a:p>
            <a:pPr lvl="2"/>
            <a:r>
              <a:rPr lang="en-US" sz="1600" dirty="0"/>
              <a:t>get in contact with GGUS staff support at ggus.org to clarify the specification of the interface with GGUS or your </a:t>
            </a:r>
            <a:r>
              <a:rPr lang="en-US" sz="1600" dirty="0" err="1"/>
              <a:t>xGUS</a:t>
            </a:r>
            <a:r>
              <a:rPr lang="en-US" sz="1600" dirty="0"/>
              <a:t> </a:t>
            </a:r>
            <a:r>
              <a:rPr lang="en-US" sz="1600" dirty="0" err="1"/>
              <a:t>customisation</a:t>
            </a:r>
            <a:endParaRPr lang="en-US" sz="1600" dirty="0"/>
          </a:p>
          <a:p>
            <a:pPr lvl="2"/>
            <a:r>
              <a:rPr lang="en-US" sz="1600" dirty="0"/>
              <a:t>register your NGI as a new SU at the </a:t>
            </a:r>
            <a:r>
              <a:rPr lang="en-US" sz="1600" dirty="0">
                <a:hlinkClick r:id="rId2"/>
              </a:rPr>
              <a:t>GGUS Savannah</a:t>
            </a:r>
            <a:r>
              <a:rPr lang="en-US" sz="1600" dirty="0"/>
              <a:t> or </a:t>
            </a:r>
            <a:r>
              <a:rPr lang="en-US" sz="1600" dirty="0">
                <a:hlinkClick r:id="rId3"/>
              </a:rPr>
              <a:t>open a GGUS ticket</a:t>
            </a:r>
            <a:r>
              <a:rPr lang="en-US" sz="1600" dirty="0"/>
              <a:t> for this</a:t>
            </a:r>
          </a:p>
          <a:p>
            <a:pPr lvl="2"/>
            <a:r>
              <a:rPr lang="en-US" sz="1600" dirty="0"/>
              <a:t>provide an FAQ based on a template provided by GGS which describes your NGI support infrastructure, a contact email address</a:t>
            </a:r>
          </a:p>
          <a:p>
            <a:r>
              <a:rPr lang="en-US" sz="2400" dirty="0" smtClean="0"/>
              <a:t>Provide </a:t>
            </a:r>
            <a:r>
              <a:rPr lang="en-US" sz="2400" dirty="0"/>
              <a:t>feedback about helpdesk requirements in the framework of the </a:t>
            </a:r>
            <a:r>
              <a:rPr lang="en-US" sz="2400" dirty="0">
                <a:hlinkClick r:id="rId4" tooltip="USAG"/>
              </a:rPr>
              <a:t>USAG</a:t>
            </a:r>
            <a:r>
              <a:rPr lang="en-US" sz="2400" dirty="0"/>
              <a:t> group</a:t>
            </a:r>
          </a:p>
          <a:p>
            <a:endParaRPr lang="it-IT" sz="24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21</a:t>
            </a:fld>
            <a:endParaRPr lang="en-US" dirty="0"/>
          </a:p>
        </p:txBody>
      </p:sp>
    </p:spTree>
    <p:extLst>
      <p:ext uri="{BB962C8B-B14F-4D97-AF65-F5344CB8AC3E}">
        <p14:creationId xmlns:p14="http://schemas.microsoft.com/office/powerpoint/2010/main" val="87563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TSA1.6N</a:t>
            </a:r>
            <a:br>
              <a:rPr lang="it-IT" sz="2800" dirty="0"/>
            </a:br>
            <a:r>
              <a:rPr lang="it-IT" sz="2800" dirty="0"/>
              <a:t>Helpdesk Infrastructure </a:t>
            </a:r>
            <a:r>
              <a:rPr lang="it-IT" sz="2800" dirty="0" smtClean="0"/>
              <a:t>- EGI</a:t>
            </a:r>
            <a:endParaRPr lang="it-IT" sz="2800" dirty="0"/>
          </a:p>
        </p:txBody>
      </p:sp>
      <p:sp>
        <p:nvSpPr>
          <p:cNvPr id="3" name="Segnaposto contenuto 2"/>
          <p:cNvSpPr>
            <a:spLocks noGrp="1"/>
          </p:cNvSpPr>
          <p:nvPr>
            <p:ph idx="1"/>
          </p:nvPr>
        </p:nvSpPr>
        <p:spPr>
          <a:xfrm>
            <a:off x="179512" y="1412776"/>
            <a:ext cx="8712968" cy="4525963"/>
          </a:xfrm>
        </p:spPr>
        <p:txBody>
          <a:bodyPr/>
          <a:lstStyle/>
          <a:p>
            <a:r>
              <a:rPr lang="en-US" dirty="0" smtClean="0">
                <a:solidFill>
                  <a:srgbClr val="FF0000"/>
                </a:solidFill>
              </a:rPr>
              <a:t>EGI </a:t>
            </a:r>
            <a:r>
              <a:rPr lang="en-US" dirty="0">
                <a:solidFill>
                  <a:srgbClr val="FF0000"/>
                </a:solidFill>
              </a:rPr>
              <a:t>Global </a:t>
            </a:r>
            <a:r>
              <a:rPr lang="en-US" dirty="0" smtClean="0">
                <a:solidFill>
                  <a:srgbClr val="FF0000"/>
                </a:solidFill>
              </a:rPr>
              <a:t>task </a:t>
            </a:r>
          </a:p>
          <a:p>
            <a:pPr lvl="1"/>
            <a:r>
              <a:rPr lang="en-US" dirty="0" smtClean="0">
                <a:solidFill>
                  <a:srgbClr val="FF0000"/>
                </a:solidFill>
              </a:rPr>
              <a:t>Deployment </a:t>
            </a:r>
            <a:r>
              <a:rPr lang="en-US" dirty="0">
                <a:solidFill>
                  <a:srgbClr val="FF0000"/>
                </a:solidFill>
              </a:rPr>
              <a:t>of central EGI helpdesk (GGUS</a:t>
            </a:r>
            <a:r>
              <a:rPr lang="en-US" dirty="0" smtClean="0">
                <a:solidFill>
                  <a:srgbClr val="FF0000"/>
                </a:solidFill>
              </a:rPr>
              <a:t>):</a:t>
            </a:r>
          </a:p>
          <a:p>
            <a:pPr lvl="2"/>
            <a:r>
              <a:rPr lang="en-US" dirty="0" smtClean="0">
                <a:solidFill>
                  <a:srgbClr val="FF0000"/>
                </a:solidFill>
              </a:rPr>
              <a:t>System </a:t>
            </a:r>
            <a:r>
              <a:rPr lang="en-US" dirty="0">
                <a:solidFill>
                  <a:srgbClr val="FF0000"/>
                </a:solidFill>
              </a:rPr>
              <a:t>management of the tool and deployment of new releases</a:t>
            </a:r>
          </a:p>
          <a:p>
            <a:pPr lvl="2"/>
            <a:r>
              <a:rPr lang="en-US" dirty="0">
                <a:solidFill>
                  <a:srgbClr val="FF0000"/>
                </a:solidFill>
              </a:rPr>
              <a:t>Implementation of failover configurations</a:t>
            </a:r>
          </a:p>
          <a:p>
            <a:pPr lvl="2"/>
            <a:r>
              <a:rPr lang="en-US" dirty="0">
                <a:solidFill>
                  <a:srgbClr val="FF0000"/>
                </a:solidFill>
              </a:rPr>
              <a:t>Maintenance of GGUS Support Units</a:t>
            </a:r>
          </a:p>
          <a:p>
            <a:pPr lvl="2"/>
            <a:r>
              <a:rPr lang="en-US" dirty="0">
                <a:solidFill>
                  <a:srgbClr val="FF0000"/>
                </a:solidFill>
              </a:rPr>
              <a:t>Validation of GGUS ticket reports</a:t>
            </a:r>
          </a:p>
          <a:p>
            <a:endParaRPr lang="it-IT" dirty="0">
              <a:solidFill>
                <a:srgbClr val="FF0000"/>
              </a:solidFill>
            </a:endParaRPr>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22</a:t>
            </a:fld>
            <a:endParaRPr lang="en-US" dirty="0"/>
          </a:p>
        </p:txBody>
      </p:sp>
    </p:spTree>
    <p:extLst>
      <p:ext uri="{BB962C8B-B14F-4D97-AF65-F5344CB8AC3E}">
        <p14:creationId xmlns:p14="http://schemas.microsoft.com/office/powerpoint/2010/main" val="2815499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2800" dirty="0" smtClean="0"/>
              <a:t>TSA1.7 (N+E)</a:t>
            </a:r>
            <a:r>
              <a:rPr lang="it-IT" sz="2800" dirty="0"/>
              <a:t/>
            </a:r>
            <a:br>
              <a:rPr lang="it-IT" sz="2800" dirty="0"/>
            </a:br>
            <a:r>
              <a:rPr lang="it-IT" sz="2800" dirty="0"/>
              <a:t>Support </a:t>
            </a:r>
            <a:r>
              <a:rPr lang="it-IT" sz="2800" dirty="0" smtClean="0"/>
              <a:t>Teams</a:t>
            </a:r>
            <a:endParaRPr lang="it-IT" sz="2800" dirty="0"/>
          </a:p>
        </p:txBody>
      </p:sp>
      <p:sp>
        <p:nvSpPr>
          <p:cNvPr id="3" name="Segnaposto contenuto 2"/>
          <p:cNvSpPr>
            <a:spLocks noGrp="1"/>
          </p:cNvSpPr>
          <p:nvPr>
            <p:ph idx="1"/>
          </p:nvPr>
        </p:nvSpPr>
        <p:spPr>
          <a:xfrm>
            <a:off x="0" y="1124744"/>
            <a:ext cx="9036496" cy="4813995"/>
          </a:xfrm>
        </p:spPr>
        <p:txBody>
          <a:bodyPr/>
          <a:lstStyle/>
          <a:p>
            <a:r>
              <a:rPr lang="it-IT" sz="2400" dirty="0" smtClean="0"/>
              <a:t>NGI</a:t>
            </a:r>
          </a:p>
          <a:p>
            <a:pPr lvl="1"/>
            <a:r>
              <a:rPr lang="it-IT" sz="2000" dirty="0" err="1" smtClean="0"/>
              <a:t>Regional</a:t>
            </a:r>
            <a:r>
              <a:rPr lang="it-IT" sz="2000" dirty="0" smtClean="0"/>
              <a:t> </a:t>
            </a:r>
            <a:r>
              <a:rPr lang="it-IT" sz="2000" dirty="0"/>
              <a:t>support</a:t>
            </a:r>
          </a:p>
          <a:p>
            <a:pPr lvl="2"/>
            <a:r>
              <a:rPr lang="it-IT" sz="1600" dirty="0"/>
              <a:t>1st and 2nd line support to </a:t>
            </a:r>
            <a:r>
              <a:rPr lang="it-IT" sz="1600" dirty="0" err="1"/>
              <a:t>national</a:t>
            </a:r>
            <a:r>
              <a:rPr lang="it-IT" sz="1600" dirty="0"/>
              <a:t> </a:t>
            </a:r>
            <a:r>
              <a:rPr lang="it-IT" sz="1600" dirty="0" err="1"/>
              <a:t>users</a:t>
            </a:r>
            <a:r>
              <a:rPr lang="it-IT" sz="1600" dirty="0"/>
              <a:t> and NGI </a:t>
            </a:r>
            <a:r>
              <a:rPr lang="it-IT" sz="1600" dirty="0" err="1"/>
              <a:t>sites</a:t>
            </a:r>
            <a:endParaRPr lang="it-IT" sz="1600" dirty="0"/>
          </a:p>
          <a:p>
            <a:pPr lvl="2"/>
            <a:r>
              <a:rPr lang="it-IT" sz="1600" dirty="0"/>
              <a:t>Grid </a:t>
            </a:r>
            <a:r>
              <a:rPr lang="it-IT" sz="1600" dirty="0" err="1"/>
              <a:t>oversight</a:t>
            </a:r>
            <a:r>
              <a:rPr lang="it-IT" sz="1600" dirty="0"/>
              <a:t> of an NGI (</a:t>
            </a:r>
            <a:r>
              <a:rPr lang="it-IT" sz="1600" dirty="0" err="1"/>
              <a:t>aka</a:t>
            </a:r>
            <a:r>
              <a:rPr lang="it-IT" sz="1600" dirty="0"/>
              <a:t> </a:t>
            </a:r>
            <a:r>
              <a:rPr lang="it-IT" sz="1600" dirty="0">
                <a:hlinkClick r:id="rId2" tooltip="Grid operations oversight"/>
              </a:rPr>
              <a:t>ROD</a:t>
            </a:r>
            <a:r>
              <a:rPr lang="it-IT" sz="1600" dirty="0"/>
              <a:t>)</a:t>
            </a:r>
          </a:p>
          <a:p>
            <a:pPr lvl="2"/>
            <a:r>
              <a:rPr lang="it-IT" sz="1600" dirty="0"/>
              <a:t>NGI network </a:t>
            </a:r>
            <a:r>
              <a:rPr lang="it-IT" sz="1600" dirty="0" smtClean="0"/>
              <a:t>support</a:t>
            </a:r>
          </a:p>
          <a:p>
            <a:pPr lvl="2"/>
            <a:r>
              <a:rPr lang="en-US" sz="1600" dirty="0" smtClean="0"/>
              <a:t>Communities Support (non WLCG)</a:t>
            </a:r>
            <a:endParaRPr lang="it-IT" sz="1600" dirty="0"/>
          </a:p>
          <a:p>
            <a:r>
              <a:rPr lang="it-IT" sz="2400" dirty="0" smtClean="0">
                <a:solidFill>
                  <a:srgbClr val="FF0000"/>
                </a:solidFill>
              </a:rPr>
              <a:t>EGI </a:t>
            </a:r>
            <a:r>
              <a:rPr lang="it-IT" sz="2400" dirty="0">
                <a:solidFill>
                  <a:srgbClr val="FF0000"/>
                </a:solidFill>
              </a:rPr>
              <a:t>Global </a:t>
            </a:r>
            <a:r>
              <a:rPr lang="it-IT" sz="2400" dirty="0" smtClean="0">
                <a:solidFill>
                  <a:srgbClr val="FF0000"/>
                </a:solidFill>
              </a:rPr>
              <a:t>task </a:t>
            </a:r>
          </a:p>
          <a:p>
            <a:pPr lvl="1"/>
            <a:r>
              <a:rPr lang="it-IT" sz="2000" dirty="0" smtClean="0">
                <a:solidFill>
                  <a:srgbClr val="FF0000"/>
                </a:solidFill>
              </a:rPr>
              <a:t>Central </a:t>
            </a:r>
            <a:r>
              <a:rPr lang="it-IT" sz="2000" dirty="0">
                <a:solidFill>
                  <a:srgbClr val="FF0000"/>
                </a:solidFill>
              </a:rPr>
              <a:t>support</a:t>
            </a:r>
          </a:p>
          <a:p>
            <a:pPr lvl="2"/>
            <a:r>
              <a:rPr lang="it-IT" sz="1600" dirty="0">
                <a:solidFill>
                  <a:srgbClr val="FF0000"/>
                </a:solidFill>
              </a:rPr>
              <a:t>Grid </a:t>
            </a:r>
            <a:r>
              <a:rPr lang="it-IT" sz="1600" dirty="0" err="1">
                <a:solidFill>
                  <a:srgbClr val="FF0000"/>
                </a:solidFill>
              </a:rPr>
              <a:t>oversight</a:t>
            </a:r>
            <a:r>
              <a:rPr lang="it-IT" sz="1600" dirty="0">
                <a:solidFill>
                  <a:srgbClr val="FF0000"/>
                </a:solidFill>
              </a:rPr>
              <a:t> (</a:t>
            </a:r>
            <a:r>
              <a:rPr lang="it-IT" sz="1600" dirty="0">
                <a:solidFill>
                  <a:srgbClr val="FF0000"/>
                </a:solidFill>
                <a:hlinkClick r:id="rId2" tooltip="Grid operations oversight"/>
              </a:rPr>
              <a:t>COD</a:t>
            </a:r>
            <a:r>
              <a:rPr lang="it-IT" sz="1600" dirty="0">
                <a:solidFill>
                  <a:srgbClr val="FF0000"/>
                </a:solidFill>
              </a:rPr>
              <a:t>) – Netherlands, Poland </a:t>
            </a:r>
            <a:r>
              <a:rPr lang="it-IT" sz="1600" dirty="0" err="1">
                <a:solidFill>
                  <a:srgbClr val="FF0000"/>
                </a:solidFill>
              </a:rPr>
              <a:t>following</a:t>
            </a:r>
            <a:r>
              <a:rPr lang="it-IT" sz="1600" dirty="0">
                <a:solidFill>
                  <a:srgbClr val="FF0000"/>
                </a:solidFill>
              </a:rPr>
              <a:t> up of </a:t>
            </a:r>
            <a:r>
              <a:rPr lang="it-IT" sz="1600" dirty="0" err="1">
                <a:solidFill>
                  <a:srgbClr val="FF0000"/>
                </a:solidFill>
              </a:rPr>
              <a:t>escalated</a:t>
            </a:r>
            <a:r>
              <a:rPr lang="it-IT" sz="1600" dirty="0">
                <a:solidFill>
                  <a:srgbClr val="FF0000"/>
                </a:solidFill>
              </a:rPr>
              <a:t> </a:t>
            </a:r>
            <a:r>
              <a:rPr lang="it-IT" sz="1600" dirty="0" err="1">
                <a:solidFill>
                  <a:srgbClr val="FF0000"/>
                </a:solidFill>
              </a:rPr>
              <a:t>operational</a:t>
            </a:r>
            <a:r>
              <a:rPr lang="it-IT" sz="1600" dirty="0">
                <a:solidFill>
                  <a:srgbClr val="FF0000"/>
                </a:solidFill>
              </a:rPr>
              <a:t> </a:t>
            </a:r>
            <a:r>
              <a:rPr lang="it-IT" sz="1600" dirty="0" err="1">
                <a:solidFill>
                  <a:srgbClr val="FF0000"/>
                </a:solidFill>
              </a:rPr>
              <a:t>issues</a:t>
            </a:r>
            <a:endParaRPr lang="it-IT" sz="1600" dirty="0">
              <a:solidFill>
                <a:srgbClr val="FF0000"/>
              </a:solidFill>
            </a:endParaRPr>
          </a:p>
          <a:p>
            <a:pPr lvl="2"/>
            <a:r>
              <a:rPr lang="it-IT" sz="1600" dirty="0">
                <a:solidFill>
                  <a:srgbClr val="FF0000"/>
                </a:solidFill>
              </a:rPr>
              <a:t>Site </a:t>
            </a:r>
            <a:r>
              <a:rPr lang="it-IT" sz="1600" dirty="0" err="1">
                <a:solidFill>
                  <a:srgbClr val="FF0000"/>
                </a:solidFill>
              </a:rPr>
              <a:t>suspension</a:t>
            </a:r>
            <a:endParaRPr lang="it-IT" sz="1600" dirty="0">
              <a:solidFill>
                <a:srgbClr val="FF0000"/>
              </a:solidFill>
            </a:endParaRPr>
          </a:p>
          <a:p>
            <a:pPr lvl="2"/>
            <a:r>
              <a:rPr lang="it-IT" sz="1600" dirty="0" err="1">
                <a:solidFill>
                  <a:srgbClr val="FF0000"/>
                </a:solidFill>
              </a:rPr>
              <a:t>Follow</a:t>
            </a:r>
            <a:r>
              <a:rPr lang="it-IT" sz="1600" dirty="0">
                <a:solidFill>
                  <a:srgbClr val="FF0000"/>
                </a:solidFill>
              </a:rPr>
              <a:t> up of </a:t>
            </a:r>
            <a:r>
              <a:rPr lang="it-IT" sz="1600" dirty="0" err="1">
                <a:solidFill>
                  <a:srgbClr val="FF0000"/>
                </a:solidFill>
              </a:rPr>
              <a:t>sites</a:t>
            </a:r>
            <a:r>
              <a:rPr lang="it-IT" sz="1600" dirty="0">
                <a:solidFill>
                  <a:srgbClr val="FF0000"/>
                </a:solidFill>
              </a:rPr>
              <a:t> </a:t>
            </a:r>
            <a:r>
              <a:rPr lang="it-IT" sz="1600" dirty="0" err="1">
                <a:solidFill>
                  <a:srgbClr val="FF0000"/>
                </a:solidFill>
              </a:rPr>
              <a:t>failing</a:t>
            </a:r>
            <a:r>
              <a:rPr lang="it-IT" sz="1600" dirty="0">
                <a:solidFill>
                  <a:srgbClr val="FF0000"/>
                </a:solidFill>
              </a:rPr>
              <a:t> to </a:t>
            </a:r>
            <a:r>
              <a:rPr lang="it-IT" sz="1600" dirty="0" err="1">
                <a:solidFill>
                  <a:srgbClr val="FF0000"/>
                </a:solidFill>
              </a:rPr>
              <a:t>provide</a:t>
            </a:r>
            <a:r>
              <a:rPr lang="it-IT" sz="1600" dirty="0">
                <a:solidFill>
                  <a:srgbClr val="FF0000"/>
                </a:solidFill>
              </a:rPr>
              <a:t> 70%/75% </a:t>
            </a:r>
            <a:r>
              <a:rPr lang="it-IT" sz="1600" dirty="0" err="1">
                <a:solidFill>
                  <a:srgbClr val="FF0000"/>
                </a:solidFill>
              </a:rPr>
              <a:t>monthly</a:t>
            </a:r>
            <a:r>
              <a:rPr lang="it-IT" sz="1600" dirty="0">
                <a:solidFill>
                  <a:srgbClr val="FF0000"/>
                </a:solidFill>
              </a:rPr>
              <a:t> </a:t>
            </a:r>
            <a:r>
              <a:rPr lang="it-IT" sz="1600" dirty="0" err="1">
                <a:solidFill>
                  <a:srgbClr val="FF0000"/>
                </a:solidFill>
              </a:rPr>
              <a:t>availability</a:t>
            </a:r>
            <a:r>
              <a:rPr lang="it-IT" sz="1600" dirty="0">
                <a:solidFill>
                  <a:srgbClr val="FF0000"/>
                </a:solidFill>
              </a:rPr>
              <a:t>/reliability</a:t>
            </a:r>
          </a:p>
          <a:p>
            <a:pPr lvl="2"/>
            <a:r>
              <a:rPr lang="it-IT" sz="1600" b="1" dirty="0">
                <a:solidFill>
                  <a:srgbClr val="FF0000"/>
                </a:solidFill>
              </a:rPr>
              <a:t>Ticket Processing Management (TPM) – first line support, </a:t>
            </a:r>
            <a:r>
              <a:rPr lang="it-IT" sz="1600" b="1" dirty="0" err="1">
                <a:solidFill>
                  <a:srgbClr val="FF0000"/>
                </a:solidFill>
              </a:rPr>
              <a:t>coord</a:t>
            </a:r>
            <a:r>
              <a:rPr lang="it-IT" sz="1600" b="1" dirty="0">
                <a:solidFill>
                  <a:srgbClr val="FF0000"/>
                </a:solidFill>
              </a:rPr>
              <a:t>: H. Dres (KIT), A. Paolini (INFN</a:t>
            </a:r>
            <a:r>
              <a:rPr lang="it-IT" sz="1600" dirty="0">
                <a:solidFill>
                  <a:srgbClr val="FF0000"/>
                </a:solidFill>
              </a:rPr>
              <a:t>)</a:t>
            </a:r>
          </a:p>
          <a:p>
            <a:pPr lvl="2"/>
            <a:r>
              <a:rPr lang="it-IT" sz="1600" dirty="0" err="1">
                <a:solidFill>
                  <a:srgbClr val="FF0000"/>
                </a:solidFill>
              </a:rPr>
              <a:t>Coordination</a:t>
            </a:r>
            <a:r>
              <a:rPr lang="it-IT" sz="1600" dirty="0">
                <a:solidFill>
                  <a:srgbClr val="FF0000"/>
                </a:solidFill>
              </a:rPr>
              <a:t> of network support - M. Reale (GARR)</a:t>
            </a:r>
          </a:p>
          <a:p>
            <a:pPr lvl="1"/>
            <a:r>
              <a:rPr lang="it-IT" sz="2000" dirty="0" smtClean="0">
                <a:solidFill>
                  <a:srgbClr val="FF0000"/>
                </a:solidFill>
              </a:rPr>
              <a:t>Software </a:t>
            </a:r>
            <a:r>
              <a:rPr lang="it-IT" sz="2000" dirty="0">
                <a:solidFill>
                  <a:srgbClr val="FF0000"/>
                </a:solidFill>
              </a:rPr>
              <a:t>support</a:t>
            </a:r>
          </a:p>
          <a:p>
            <a:endParaRPr lang="it-IT" sz="24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23</a:t>
            </a:fld>
            <a:endParaRPr lang="en-US" dirty="0"/>
          </a:p>
        </p:txBody>
      </p:sp>
    </p:spTree>
    <p:extLst>
      <p:ext uri="{BB962C8B-B14F-4D97-AF65-F5344CB8AC3E}">
        <p14:creationId xmlns:p14="http://schemas.microsoft.com/office/powerpoint/2010/main" val="3142298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2800" dirty="0"/>
              <a:t>TSA1.8N</a:t>
            </a:r>
            <a:br>
              <a:rPr lang="it-IT" sz="2800" dirty="0"/>
            </a:br>
            <a:r>
              <a:rPr lang="it-IT" sz="2800" dirty="0" err="1"/>
              <a:t>Providing</a:t>
            </a:r>
            <a:r>
              <a:rPr lang="it-IT" sz="2800" dirty="0"/>
              <a:t> a </a:t>
            </a:r>
            <a:r>
              <a:rPr lang="it-IT" sz="2800" dirty="0" err="1"/>
              <a:t>Reliable</a:t>
            </a:r>
            <a:r>
              <a:rPr lang="it-IT" sz="2800" dirty="0"/>
              <a:t> </a:t>
            </a:r>
            <a:r>
              <a:rPr lang="it-IT" sz="2800" dirty="0" smtClean="0"/>
              <a:t>Grid - NGI</a:t>
            </a:r>
            <a:endParaRPr lang="it-IT" sz="2800" dirty="0"/>
          </a:p>
        </p:txBody>
      </p:sp>
      <p:sp>
        <p:nvSpPr>
          <p:cNvPr id="3" name="Segnaposto contenuto 2"/>
          <p:cNvSpPr>
            <a:spLocks noGrp="1"/>
          </p:cNvSpPr>
          <p:nvPr>
            <p:ph idx="1"/>
          </p:nvPr>
        </p:nvSpPr>
        <p:spPr>
          <a:xfrm>
            <a:off x="0" y="1052736"/>
            <a:ext cx="9144000" cy="5040560"/>
          </a:xfrm>
        </p:spPr>
        <p:txBody>
          <a:bodyPr/>
          <a:lstStyle/>
          <a:p>
            <a:r>
              <a:rPr lang="en-US" sz="2400" dirty="0"/>
              <a:t>NGI:</a:t>
            </a:r>
          </a:p>
          <a:p>
            <a:pPr lvl="1"/>
            <a:r>
              <a:rPr lang="en-US" sz="2000" dirty="0"/>
              <a:t>Deployment of NGI core middleware services (top-BDII, FTS, WMS/LB, central LFC, VOMS)</a:t>
            </a:r>
          </a:p>
          <a:p>
            <a:pPr lvl="1"/>
            <a:r>
              <a:rPr lang="en-US" sz="2000" dirty="0"/>
              <a:t>Operation of national CA</a:t>
            </a:r>
          </a:p>
          <a:p>
            <a:pPr lvl="1"/>
            <a:r>
              <a:rPr lang="en-US" sz="2000" dirty="0">
                <a:hlinkClick r:id="rId2" tooltip="Performance"/>
              </a:rPr>
              <a:t>Follow up of availability issues</a:t>
            </a:r>
            <a:r>
              <a:rPr lang="en-US" sz="2000" dirty="0"/>
              <a:t> in the country</a:t>
            </a:r>
          </a:p>
          <a:p>
            <a:pPr lvl="1"/>
            <a:r>
              <a:rPr lang="en-US" sz="2000" dirty="0"/>
              <a:t>Contribute to the maintenance and development of documentation, procedures and best practices</a:t>
            </a:r>
          </a:p>
          <a:p>
            <a:pPr lvl="1"/>
            <a:r>
              <a:rPr lang="en-US" sz="2000" dirty="0"/>
              <a:t>Site </a:t>
            </a:r>
            <a:r>
              <a:rPr lang="en-US" sz="2000" dirty="0" smtClean="0"/>
              <a:t>certification</a:t>
            </a:r>
            <a:endParaRPr lang="en-US" sz="20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24</a:t>
            </a:fld>
            <a:endParaRPr lang="en-US" dirty="0"/>
          </a:p>
        </p:txBody>
      </p:sp>
    </p:spTree>
    <p:extLst>
      <p:ext uri="{BB962C8B-B14F-4D97-AF65-F5344CB8AC3E}">
        <p14:creationId xmlns:p14="http://schemas.microsoft.com/office/powerpoint/2010/main" val="1232344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b"/>
            <a:r>
              <a:rPr lang="it-IT" sz="2400" dirty="0"/>
              <a:t>TSA1.8N</a:t>
            </a:r>
            <a:br>
              <a:rPr lang="it-IT" sz="2400" dirty="0"/>
            </a:br>
            <a:r>
              <a:rPr lang="it-IT" sz="2400" dirty="0" err="1"/>
              <a:t>Providing</a:t>
            </a:r>
            <a:r>
              <a:rPr lang="it-IT" sz="2400" dirty="0"/>
              <a:t> a </a:t>
            </a:r>
            <a:r>
              <a:rPr lang="it-IT" sz="2400" dirty="0" err="1"/>
              <a:t>Reliable</a:t>
            </a:r>
            <a:r>
              <a:rPr lang="it-IT" sz="2400" dirty="0"/>
              <a:t> </a:t>
            </a:r>
            <a:r>
              <a:rPr lang="it-IT" sz="2400" dirty="0" smtClean="0"/>
              <a:t>Grid - </a:t>
            </a:r>
            <a:r>
              <a:rPr lang="en-US" sz="2400" dirty="0"/>
              <a:t>EGI Global Task </a:t>
            </a:r>
            <a:endParaRPr lang="it-IT" sz="2400" dirty="0"/>
          </a:p>
        </p:txBody>
      </p:sp>
      <p:sp>
        <p:nvSpPr>
          <p:cNvPr id="3" name="Segnaposto contenuto 2"/>
          <p:cNvSpPr>
            <a:spLocks noGrp="1"/>
          </p:cNvSpPr>
          <p:nvPr>
            <p:ph idx="1"/>
          </p:nvPr>
        </p:nvSpPr>
        <p:spPr>
          <a:xfrm>
            <a:off x="0" y="1052736"/>
            <a:ext cx="9144000" cy="5040560"/>
          </a:xfrm>
        </p:spPr>
        <p:txBody>
          <a:bodyPr/>
          <a:lstStyle/>
          <a:p>
            <a:r>
              <a:rPr lang="en-US" sz="2400" dirty="0" smtClean="0">
                <a:solidFill>
                  <a:srgbClr val="FF0000"/>
                </a:solidFill>
              </a:rPr>
              <a:t>EGI </a:t>
            </a:r>
            <a:r>
              <a:rPr lang="en-US" sz="2400" dirty="0">
                <a:solidFill>
                  <a:srgbClr val="FF0000"/>
                </a:solidFill>
              </a:rPr>
              <a:t>Global Task - Catch-all </a:t>
            </a:r>
            <a:r>
              <a:rPr lang="en-US" sz="2400" dirty="0" smtClean="0">
                <a:solidFill>
                  <a:srgbClr val="FF0000"/>
                </a:solidFill>
              </a:rPr>
              <a:t>Services</a:t>
            </a:r>
            <a:endParaRPr lang="en-US" sz="2400" dirty="0">
              <a:solidFill>
                <a:srgbClr val="FF0000"/>
              </a:solidFill>
            </a:endParaRPr>
          </a:p>
          <a:p>
            <a:pPr lvl="1"/>
            <a:r>
              <a:rPr lang="en-US" sz="2000" dirty="0">
                <a:solidFill>
                  <a:srgbClr val="FF0000"/>
                </a:solidFill>
              </a:rPr>
              <a:t>Deployment of central grid middleware services (aka catch-all) - (AUTH)</a:t>
            </a:r>
          </a:p>
          <a:p>
            <a:pPr lvl="1"/>
            <a:r>
              <a:rPr lang="en-US" sz="2000" dirty="0">
                <a:solidFill>
                  <a:srgbClr val="FF0000"/>
                </a:solidFill>
              </a:rPr>
              <a:t>Dteam VOMS (AUTH)</a:t>
            </a:r>
          </a:p>
          <a:p>
            <a:pPr lvl="1"/>
            <a:r>
              <a:rPr lang="en-US" sz="2000" dirty="0">
                <a:solidFill>
                  <a:srgbClr val="FF0000"/>
                </a:solidFill>
              </a:rPr>
              <a:t>VOMS service for VOs requesting it (AUTH)</a:t>
            </a:r>
          </a:p>
          <a:p>
            <a:pPr lvl="1"/>
            <a:r>
              <a:rPr lang="en-US" sz="2000" b="1" dirty="0">
                <a:solidFill>
                  <a:srgbClr val="FF0000"/>
                </a:solidFill>
              </a:rPr>
              <a:t>Central Nagios infrastructure for security monitoring</a:t>
            </a:r>
          </a:p>
          <a:p>
            <a:pPr lvl="1"/>
            <a:r>
              <a:rPr lang="en-US" sz="2000" dirty="0">
                <a:solidFill>
                  <a:srgbClr val="FF0000"/>
                </a:solidFill>
              </a:rPr>
              <a:t>Catch all CA</a:t>
            </a:r>
          </a:p>
          <a:p>
            <a:pPr lvl="1"/>
            <a:r>
              <a:rPr lang="en-US" sz="2000" b="1" dirty="0">
                <a:solidFill>
                  <a:srgbClr val="FF0000"/>
                </a:solidFill>
              </a:rPr>
              <a:t>Validation and distribution of monthly availability/reliability statistics</a:t>
            </a:r>
          </a:p>
          <a:p>
            <a:pPr lvl="1"/>
            <a:r>
              <a:rPr lang="en-US" sz="2000" dirty="0">
                <a:solidFill>
                  <a:srgbClr val="FF0000"/>
                </a:solidFill>
              </a:rPr>
              <a:t>Enhancement/extensions of Operational Level Agreements</a:t>
            </a:r>
          </a:p>
          <a:p>
            <a:pPr lvl="1"/>
            <a:r>
              <a:rPr lang="en-US" sz="2000" dirty="0">
                <a:solidFill>
                  <a:srgbClr val="FF0000"/>
                </a:solidFill>
              </a:rPr>
              <a:t>Maintenance and development (coordination of) operational documentation, procedures, best practices </a:t>
            </a:r>
            <a:r>
              <a:rPr lang="en-US" sz="2000" dirty="0" smtClean="0">
                <a:solidFill>
                  <a:srgbClr val="FF0000"/>
                </a:solidFill>
              </a:rPr>
              <a:t>(</a:t>
            </a:r>
            <a:r>
              <a:rPr lang="en-US" sz="2000" dirty="0">
                <a:solidFill>
                  <a:srgbClr val="FF0000"/>
                </a:solidFill>
              </a:rPr>
              <a:t>EGI.eu)</a:t>
            </a:r>
          </a:p>
          <a:p>
            <a:endParaRPr lang="it-IT" sz="24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25</a:t>
            </a:fld>
            <a:endParaRPr lang="en-US" dirty="0"/>
          </a:p>
        </p:txBody>
      </p:sp>
    </p:spTree>
    <p:extLst>
      <p:ext uri="{BB962C8B-B14F-4D97-AF65-F5344CB8AC3E}">
        <p14:creationId xmlns:p14="http://schemas.microsoft.com/office/powerpoint/2010/main" val="29465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sz="3200" dirty="0" smtClean="0">
                <a:ea typeface="ＭＳ Ｐゴシック" pitchFamily="34" charset="-128"/>
              </a:rPr>
              <a:t>Le e-</a:t>
            </a:r>
            <a:r>
              <a:rPr lang="en-GB" sz="3200" dirty="0" err="1" smtClean="0">
                <a:ea typeface="ＭＳ Ｐゴシック" pitchFamily="34" charset="-128"/>
              </a:rPr>
              <a:t>Infrastrutture</a:t>
            </a:r>
            <a:r>
              <a:rPr lang="en-GB" sz="3200" dirty="0" smtClean="0">
                <a:ea typeface="ＭＳ Ｐゴシック" pitchFamily="34" charset="-128"/>
              </a:rPr>
              <a:t> a </a:t>
            </a:r>
            <a:r>
              <a:rPr lang="en-GB" sz="3200" dirty="0" err="1" smtClean="0">
                <a:ea typeface="ＭＳ Ｐゴシック" pitchFamily="34" charset="-128"/>
              </a:rPr>
              <a:t>livello</a:t>
            </a:r>
            <a:r>
              <a:rPr lang="en-GB" sz="3200" dirty="0" smtClean="0">
                <a:ea typeface="ＭＳ Ｐゴシック" pitchFamily="34" charset="-128"/>
              </a:rPr>
              <a:t> </a:t>
            </a:r>
            <a:r>
              <a:rPr lang="en-GB" sz="3200" dirty="0" err="1" smtClean="0">
                <a:ea typeface="ＭＳ Ｐゴシック" pitchFamily="34" charset="-128"/>
              </a:rPr>
              <a:t>europeo</a:t>
            </a:r>
            <a:endParaRPr lang="en-GB" sz="3200" dirty="0" smtClean="0">
              <a:ea typeface="ＭＳ Ｐゴシック" pitchFamily="34" charset="-128"/>
            </a:endParaRPr>
          </a:p>
        </p:txBody>
      </p:sp>
      <p:sp>
        <p:nvSpPr>
          <p:cNvPr id="6147" name="Content Placeholder 2"/>
          <p:cNvSpPr>
            <a:spLocks noGrp="1"/>
          </p:cNvSpPr>
          <p:nvPr>
            <p:ph idx="1"/>
          </p:nvPr>
        </p:nvSpPr>
        <p:spPr>
          <a:xfrm>
            <a:off x="539552" y="1340768"/>
            <a:ext cx="8229600" cy="2971800"/>
          </a:xfrm>
        </p:spPr>
        <p:txBody>
          <a:bodyPr/>
          <a:lstStyle/>
          <a:p>
            <a:pPr eaLnBrk="1" hangingPunct="1"/>
            <a:r>
              <a:rPr lang="en-GB" sz="2400" dirty="0" smtClean="0">
                <a:ea typeface="ＭＳ Ｐゴシック" pitchFamily="34" charset="-128"/>
              </a:rPr>
              <a:t>European Data Grid (EDG)</a:t>
            </a:r>
            <a:endParaRPr lang="en-GB" sz="2400" dirty="0" smtClean="0">
              <a:solidFill>
                <a:srgbClr val="C00000"/>
              </a:solidFill>
              <a:ea typeface="ＭＳ Ｐゴシック" pitchFamily="34" charset="-128"/>
            </a:endParaRPr>
          </a:p>
          <a:p>
            <a:pPr lvl="1" eaLnBrk="1" hangingPunct="1"/>
            <a:r>
              <a:rPr lang="en-GB" sz="2400" dirty="0" smtClean="0">
                <a:ea typeface="ＭＳ Ｐゴシック" pitchFamily="34" charset="-128"/>
              </a:rPr>
              <a:t>Primo </a:t>
            </a:r>
            <a:r>
              <a:rPr lang="en-GB" sz="2400" dirty="0" err="1" smtClean="0">
                <a:ea typeface="ＭＳ Ｐゴシック" pitchFamily="34" charset="-128"/>
              </a:rPr>
              <a:t>sviluppo</a:t>
            </a:r>
            <a:r>
              <a:rPr lang="en-GB" sz="2400" dirty="0" smtClean="0">
                <a:ea typeface="ＭＳ Ｐゴシック" pitchFamily="34" charset="-128"/>
              </a:rPr>
              <a:t> middleware e </a:t>
            </a:r>
            <a:r>
              <a:rPr lang="en-GB" sz="2400" dirty="0" err="1" smtClean="0">
                <a:ea typeface="ＭＳ Ｐゴシック" pitchFamily="34" charset="-128"/>
              </a:rPr>
              <a:t>realizzazione</a:t>
            </a:r>
            <a:r>
              <a:rPr lang="en-GB" sz="2400" dirty="0" smtClean="0">
                <a:ea typeface="ＭＳ Ｐゴシック" pitchFamily="34" charset="-128"/>
              </a:rPr>
              <a:t> </a:t>
            </a:r>
            <a:r>
              <a:rPr lang="en-GB" sz="2400" dirty="0" err="1" smtClean="0">
                <a:ea typeface="ＭＳ Ｐゴシック" pitchFamily="34" charset="-128"/>
              </a:rPr>
              <a:t>di</a:t>
            </a:r>
            <a:r>
              <a:rPr lang="en-GB" sz="2400" dirty="0" smtClean="0">
                <a:ea typeface="ＭＳ Ｐゴシック" pitchFamily="34" charset="-128"/>
              </a:rPr>
              <a:t> </a:t>
            </a:r>
            <a:r>
              <a:rPr lang="en-GB" sz="2400" dirty="0" err="1" smtClean="0">
                <a:ea typeface="ＭＳ Ｐゴシック" pitchFamily="34" charset="-128"/>
              </a:rPr>
              <a:t>testbed</a:t>
            </a:r>
            <a:endParaRPr lang="en-GB" sz="2400" dirty="0" smtClean="0">
              <a:ea typeface="ＭＳ Ｐゴシック" pitchFamily="34" charset="-128"/>
            </a:endParaRPr>
          </a:p>
          <a:p>
            <a:pPr eaLnBrk="1" hangingPunct="1"/>
            <a:r>
              <a:rPr lang="en-GB" sz="2400" dirty="0" smtClean="0">
                <a:ea typeface="ＭＳ Ｐゴシック" pitchFamily="34" charset="-128"/>
              </a:rPr>
              <a:t>Enabling Grid for E-</a:t>
            </a:r>
            <a:r>
              <a:rPr lang="en-GB" sz="2400" dirty="0" err="1" smtClean="0">
                <a:ea typeface="ＭＳ Ｐゴシック" pitchFamily="34" charset="-128"/>
              </a:rPr>
              <a:t>sciencE</a:t>
            </a:r>
            <a:r>
              <a:rPr lang="en-GB" sz="2400" dirty="0" smtClean="0">
                <a:ea typeface="ＭＳ Ｐゴシック" pitchFamily="34" charset="-128"/>
              </a:rPr>
              <a:t> (EGEE) I-II-III</a:t>
            </a:r>
            <a:endParaRPr lang="en-GB" sz="2400" dirty="0" smtClean="0">
              <a:solidFill>
                <a:srgbClr val="C00000"/>
              </a:solidFill>
              <a:ea typeface="ＭＳ Ｐゴシック" pitchFamily="34" charset="-128"/>
            </a:endParaRPr>
          </a:p>
          <a:p>
            <a:pPr lvl="1" eaLnBrk="1" hangingPunct="1"/>
            <a:r>
              <a:rPr lang="en-GB" sz="2400" dirty="0" err="1" smtClean="0">
                <a:ea typeface="ＭＳ Ｐゴシック" pitchFamily="34" charset="-128"/>
              </a:rPr>
              <a:t>Dal</a:t>
            </a:r>
            <a:r>
              <a:rPr lang="en-GB" sz="2400" dirty="0" smtClean="0">
                <a:ea typeface="ＭＳ Ｐゴシック" pitchFamily="34" charset="-128"/>
              </a:rPr>
              <a:t> </a:t>
            </a:r>
            <a:r>
              <a:rPr lang="en-GB" sz="2400" dirty="0" err="1" smtClean="0">
                <a:ea typeface="ＭＳ Ｐゴシック" pitchFamily="34" charset="-128"/>
              </a:rPr>
              <a:t>prototipo</a:t>
            </a:r>
            <a:r>
              <a:rPr lang="en-GB" sz="2400" dirty="0" smtClean="0">
                <a:ea typeface="ＭＳ Ｐゴシック" pitchFamily="34" charset="-128"/>
              </a:rPr>
              <a:t> </a:t>
            </a:r>
            <a:r>
              <a:rPr lang="en-GB" sz="2400" dirty="0" err="1" smtClean="0">
                <a:ea typeface="ＭＳ Ｐゴシック" pitchFamily="34" charset="-128"/>
              </a:rPr>
              <a:t>all’infrastruttura</a:t>
            </a:r>
            <a:r>
              <a:rPr lang="en-GB" sz="2400" dirty="0" smtClean="0">
                <a:ea typeface="ＭＳ Ｐゴシック" pitchFamily="34" charset="-128"/>
              </a:rPr>
              <a:t> </a:t>
            </a:r>
            <a:r>
              <a:rPr lang="en-GB" sz="2400" dirty="0" err="1" smtClean="0">
                <a:ea typeface="ＭＳ Ｐゴシック" pitchFamily="34" charset="-128"/>
              </a:rPr>
              <a:t>di</a:t>
            </a:r>
            <a:r>
              <a:rPr lang="en-GB" sz="2400" dirty="0" smtClean="0">
                <a:ea typeface="ＭＳ Ｐゴシック" pitchFamily="34" charset="-128"/>
              </a:rPr>
              <a:t> </a:t>
            </a:r>
            <a:r>
              <a:rPr lang="en-GB" sz="2400" dirty="0" err="1" smtClean="0">
                <a:ea typeface="ＭＳ Ｐゴシック" pitchFamily="34" charset="-128"/>
              </a:rPr>
              <a:t>produzione</a:t>
            </a:r>
            <a:endParaRPr lang="en-GB" sz="2400" dirty="0" smtClean="0">
              <a:ea typeface="ＭＳ Ｐゴシック" pitchFamily="34" charset="-128"/>
            </a:endParaRPr>
          </a:p>
          <a:p>
            <a:pPr eaLnBrk="1" hangingPunct="1"/>
            <a:r>
              <a:rPr lang="en-GB" sz="2400" dirty="0" smtClean="0">
                <a:ea typeface="ＭＳ Ｐゴシック" pitchFamily="34" charset="-128"/>
              </a:rPr>
              <a:t>European Grid Infrastructure (EGI)</a:t>
            </a:r>
            <a:endParaRPr lang="en-GB" sz="2400" dirty="0" smtClean="0">
              <a:solidFill>
                <a:srgbClr val="C00000"/>
              </a:solidFill>
              <a:ea typeface="ＭＳ Ｐゴシック" pitchFamily="34" charset="-128"/>
            </a:endParaRPr>
          </a:p>
          <a:p>
            <a:pPr lvl="1" eaLnBrk="1" hangingPunct="1"/>
            <a:r>
              <a:rPr lang="en-GB" sz="2400" dirty="0" err="1" smtClean="0">
                <a:ea typeface="ＭＳ Ｐゴシック" pitchFamily="34" charset="-128"/>
              </a:rPr>
              <a:t>L’infrastruttura</a:t>
            </a:r>
            <a:r>
              <a:rPr lang="en-GB" sz="2400" dirty="0" smtClean="0">
                <a:ea typeface="ＭＳ Ｐゴシック" pitchFamily="34" charset="-128"/>
              </a:rPr>
              <a:t> Grid verso la </a:t>
            </a:r>
            <a:r>
              <a:rPr lang="en-GB" sz="2400" dirty="0" err="1" smtClean="0">
                <a:ea typeface="ＭＳ Ｐゴシック" pitchFamily="34" charset="-128"/>
              </a:rPr>
              <a:t>sostenibilità</a:t>
            </a:r>
            <a:r>
              <a:rPr lang="en-GB" sz="2400" dirty="0" smtClean="0">
                <a:ea typeface="ＭＳ Ｐゴシック" pitchFamily="34" charset="-128"/>
              </a:rPr>
              <a:t> </a:t>
            </a:r>
            <a:r>
              <a:rPr lang="en-GB" sz="2400" dirty="0" smtClean="0">
                <a:ea typeface="ＭＳ Ｐゴシック" pitchFamily="34" charset="-128"/>
                <a:sym typeface="Wingdings" pitchFamily="2" charset="2"/>
              </a:rPr>
              <a:t> </a:t>
            </a:r>
            <a:r>
              <a:rPr lang="en-GB" sz="2400" b="1" dirty="0" err="1" smtClean="0">
                <a:solidFill>
                  <a:srgbClr val="C00000"/>
                </a:solidFill>
                <a:ea typeface="ＭＳ Ｐゴシック" pitchFamily="34" charset="-128"/>
                <a:sym typeface="Wingdings" pitchFamily="2" charset="2"/>
              </a:rPr>
              <a:t>ruolo</a:t>
            </a:r>
            <a:r>
              <a:rPr lang="en-GB" sz="2400" b="1" dirty="0" smtClean="0">
                <a:solidFill>
                  <a:srgbClr val="C00000"/>
                </a:solidFill>
                <a:ea typeface="ＭＳ Ｐゴシック" pitchFamily="34" charset="-128"/>
                <a:sym typeface="Wingdings" pitchFamily="2" charset="2"/>
              </a:rPr>
              <a:t> </a:t>
            </a:r>
            <a:r>
              <a:rPr lang="en-GB" sz="2400" b="1" dirty="0" err="1" smtClean="0">
                <a:solidFill>
                  <a:srgbClr val="C00000"/>
                </a:solidFill>
                <a:ea typeface="ＭＳ Ｐゴシック" pitchFamily="34" charset="-128"/>
                <a:sym typeface="Wingdings" pitchFamily="2" charset="2"/>
              </a:rPr>
              <a:t>chiave</a:t>
            </a:r>
            <a:r>
              <a:rPr lang="en-GB" sz="2400" b="1" dirty="0" smtClean="0">
                <a:solidFill>
                  <a:srgbClr val="C00000"/>
                </a:solidFill>
                <a:ea typeface="ＭＳ Ｐゴシック" pitchFamily="34" charset="-128"/>
                <a:sym typeface="Wingdings" pitchFamily="2" charset="2"/>
              </a:rPr>
              <a:t> </a:t>
            </a:r>
            <a:r>
              <a:rPr lang="en-GB" sz="2400" b="1" dirty="0" err="1" smtClean="0">
                <a:solidFill>
                  <a:srgbClr val="C00000"/>
                </a:solidFill>
                <a:ea typeface="ＭＳ Ｐゴシック" pitchFamily="34" charset="-128"/>
                <a:sym typeface="Wingdings" pitchFamily="2" charset="2"/>
              </a:rPr>
              <a:t>delle</a:t>
            </a:r>
            <a:r>
              <a:rPr lang="en-GB" sz="2400" b="1" dirty="0" smtClean="0">
                <a:solidFill>
                  <a:srgbClr val="C00000"/>
                </a:solidFill>
                <a:ea typeface="ＭＳ Ｐゴシック" pitchFamily="34" charset="-128"/>
                <a:sym typeface="Wingdings" pitchFamily="2" charset="2"/>
              </a:rPr>
              <a:t> National Grid Initiative (NGI)</a:t>
            </a:r>
            <a:endParaRPr lang="en-GB" sz="2400" b="1" dirty="0" smtClean="0">
              <a:solidFill>
                <a:srgbClr val="C00000"/>
              </a:solidFill>
              <a:ea typeface="ＭＳ Ｐゴシック" pitchFamily="34" charset="-128"/>
            </a:endParaRPr>
          </a:p>
        </p:txBody>
      </p:sp>
      <p:sp>
        <p:nvSpPr>
          <p:cNvPr id="6148" name="Slide Number Placeholder 4"/>
          <p:cNvSpPr>
            <a:spLocks noGrp="1"/>
          </p:cNvSpPr>
          <p:nvPr>
            <p:ph type="sldNum" sz="quarter" idx="12"/>
          </p:nvPr>
        </p:nvSpPr>
        <p:spPr>
          <a:xfrm>
            <a:off x="3124200" y="6245225"/>
            <a:ext cx="2895600" cy="476250"/>
          </a:xfrm>
          <a:noFill/>
        </p:spPr>
        <p:txBody>
          <a:bodyPr/>
          <a:lstStyle/>
          <a:p>
            <a:pPr algn="ctr"/>
            <a:fld id="{17F8F9C0-3038-4956-A3A8-D74C5DC7873A}" type="slidenum">
              <a:rPr lang="en-GB" smtClean="0"/>
              <a:pPr algn="ctr"/>
              <a:t>3</a:t>
            </a:fld>
            <a:endParaRPr lang="en-GB" smtClean="0"/>
          </a:p>
        </p:txBody>
      </p:sp>
      <p:pic>
        <p:nvPicPr>
          <p:cNvPr id="6149" name="Picture 4"/>
          <p:cNvPicPr>
            <a:picLocks noChangeAspect="1" noChangeArrowheads="1"/>
          </p:cNvPicPr>
          <p:nvPr/>
        </p:nvPicPr>
        <p:blipFill>
          <a:blip r:embed="rId3" cstate="print"/>
          <a:srcRect t="7494" b="9723"/>
          <a:stretch>
            <a:fillRect/>
          </a:stretch>
        </p:blipFill>
        <p:spPr bwMode="auto">
          <a:xfrm>
            <a:off x="0" y="4365104"/>
            <a:ext cx="9144000" cy="2307756"/>
          </a:xfrm>
          <a:prstGeom prst="rect">
            <a:avLst/>
          </a:prstGeom>
          <a:noFill/>
          <a:ln w="9525">
            <a:noFill/>
            <a:miter lim="800000"/>
            <a:headEnd/>
            <a:tailEnd/>
          </a:ln>
        </p:spPr>
      </p:pic>
      <p:sp>
        <p:nvSpPr>
          <p:cNvPr id="6" name="CasellaDiTesto 5"/>
          <p:cNvSpPr txBox="1"/>
          <p:nvPr/>
        </p:nvSpPr>
        <p:spPr>
          <a:xfrm>
            <a:off x="35496" y="1052736"/>
            <a:ext cx="5808000" cy="253916"/>
          </a:xfrm>
          <a:prstGeom prst="rect">
            <a:avLst/>
          </a:prstGeom>
          <a:noFill/>
        </p:spPr>
        <p:txBody>
          <a:bodyPr wrap="none" rtlCol="0">
            <a:spAutoFit/>
          </a:bodyPr>
          <a:lstStyle/>
          <a:p>
            <a:r>
              <a:rPr lang="en-US" sz="1050" dirty="0"/>
              <a:t>Credits: https://agenda.infn.it/materialDisplay.py?contribId=16&amp;materialId=slides&amp;confId=5455</a:t>
            </a:r>
            <a:endParaRPr lang="it-IT" sz="1050" dirty="0"/>
          </a:p>
        </p:txBody>
      </p:sp>
    </p:spTree>
    <p:extLst>
      <p:ext uri="{BB962C8B-B14F-4D97-AF65-F5344CB8AC3E}">
        <p14:creationId xmlns:p14="http://schemas.microsoft.com/office/powerpoint/2010/main" val="3512074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pPr eaLnBrk="1" hangingPunct="1"/>
            <a:r>
              <a:rPr lang="en-GB" sz="3200" smtClean="0">
                <a:ea typeface="ＭＳ Ｐゴシック" pitchFamily="34" charset="-128"/>
              </a:rPr>
              <a:t>The EGI-InSPIRE Project</a:t>
            </a:r>
          </a:p>
        </p:txBody>
      </p:sp>
      <p:sp>
        <p:nvSpPr>
          <p:cNvPr id="7171" name="Content Placeholder 4"/>
          <p:cNvSpPr>
            <a:spLocks noGrp="1"/>
          </p:cNvSpPr>
          <p:nvPr>
            <p:ph idx="1"/>
          </p:nvPr>
        </p:nvSpPr>
        <p:spPr>
          <a:xfrm>
            <a:off x="0" y="1230313"/>
            <a:ext cx="9144000" cy="4902200"/>
          </a:xfrm>
        </p:spPr>
        <p:txBody>
          <a:bodyPr/>
          <a:lstStyle/>
          <a:p>
            <a:pPr algn="ctr" eaLnBrk="1" hangingPunct="1">
              <a:buFontTx/>
              <a:buNone/>
            </a:pPr>
            <a:r>
              <a:rPr lang="en-GB" smtClean="0">
                <a:solidFill>
                  <a:srgbClr val="FF0000"/>
                </a:solidFill>
                <a:ea typeface="ＭＳ Ｐゴシック" pitchFamily="34" charset="-128"/>
              </a:rPr>
              <a:t>   </a:t>
            </a:r>
            <a:r>
              <a:rPr lang="en-GB" sz="2400" smtClean="0">
                <a:solidFill>
                  <a:srgbClr val="FF0000"/>
                </a:solidFill>
                <a:ea typeface="ＭＳ Ｐゴシック" pitchFamily="34" charset="-128"/>
              </a:rPr>
              <a:t>In</a:t>
            </a:r>
            <a:r>
              <a:rPr lang="en-GB" sz="2400" smtClean="0">
                <a:ea typeface="ＭＳ Ｐゴシック" pitchFamily="34" charset="-128"/>
              </a:rPr>
              <a:t>tegrated </a:t>
            </a:r>
            <a:r>
              <a:rPr lang="en-GB" sz="2400" smtClean="0">
                <a:solidFill>
                  <a:srgbClr val="FF0000"/>
                </a:solidFill>
                <a:ea typeface="ＭＳ Ｐゴシック" pitchFamily="34" charset="-128"/>
              </a:rPr>
              <a:t>S</a:t>
            </a:r>
            <a:r>
              <a:rPr lang="en-GB" sz="2400" smtClean="0">
                <a:ea typeface="ＭＳ Ｐゴシック" pitchFamily="34" charset="-128"/>
              </a:rPr>
              <a:t>ustainable </a:t>
            </a:r>
            <a:r>
              <a:rPr lang="en-GB" sz="2400" smtClean="0">
                <a:solidFill>
                  <a:srgbClr val="FF0000"/>
                </a:solidFill>
                <a:ea typeface="ＭＳ Ｐゴシック" pitchFamily="34" charset="-128"/>
              </a:rPr>
              <a:t>P</a:t>
            </a:r>
            <a:r>
              <a:rPr lang="en-GB" sz="2400" smtClean="0">
                <a:ea typeface="ＭＳ Ｐゴシック" pitchFamily="34" charset="-128"/>
              </a:rPr>
              <a:t>an-European </a:t>
            </a:r>
            <a:r>
              <a:rPr lang="en-GB" sz="2400" smtClean="0">
                <a:solidFill>
                  <a:srgbClr val="FF0000"/>
                </a:solidFill>
                <a:ea typeface="ＭＳ Ｐゴシック" pitchFamily="34" charset="-128"/>
              </a:rPr>
              <a:t>I</a:t>
            </a:r>
            <a:r>
              <a:rPr lang="en-GB" sz="2400" smtClean="0">
                <a:ea typeface="ＭＳ Ｐゴシック" pitchFamily="34" charset="-128"/>
              </a:rPr>
              <a:t>nfrastructure for </a:t>
            </a:r>
            <a:r>
              <a:rPr lang="en-GB" sz="2400" smtClean="0">
                <a:solidFill>
                  <a:srgbClr val="FF0000"/>
                </a:solidFill>
                <a:ea typeface="ＭＳ Ｐゴシック" pitchFamily="34" charset="-128"/>
              </a:rPr>
              <a:t>R</a:t>
            </a:r>
            <a:r>
              <a:rPr lang="en-GB" sz="2400" smtClean="0">
                <a:ea typeface="ＭＳ Ｐゴシック" pitchFamily="34" charset="-128"/>
              </a:rPr>
              <a:t>esearchers in </a:t>
            </a:r>
            <a:r>
              <a:rPr lang="en-GB" sz="2400" smtClean="0">
                <a:solidFill>
                  <a:srgbClr val="FF0000"/>
                </a:solidFill>
                <a:ea typeface="ＭＳ Ｐゴシック" pitchFamily="34" charset="-128"/>
              </a:rPr>
              <a:t>E</a:t>
            </a:r>
            <a:r>
              <a:rPr lang="en-GB" sz="2400" smtClean="0">
                <a:ea typeface="ＭＳ Ｐゴシック" pitchFamily="34" charset="-128"/>
              </a:rPr>
              <a:t>urope</a:t>
            </a:r>
          </a:p>
          <a:p>
            <a:pPr eaLnBrk="1" hangingPunct="1"/>
            <a:r>
              <a:rPr lang="en-GB" sz="2400" smtClean="0">
                <a:ea typeface="ＭＳ Ｐゴシック" pitchFamily="34" charset="-128"/>
              </a:rPr>
              <a:t>A 4 year project with €25M EC contribution</a:t>
            </a:r>
          </a:p>
          <a:p>
            <a:pPr lvl="1" eaLnBrk="1" hangingPunct="1"/>
            <a:r>
              <a:rPr lang="en-GB" sz="2400" smtClean="0">
                <a:ea typeface="ＭＳ Ｐゴシック" pitchFamily="34" charset="-128"/>
              </a:rPr>
              <a:t>Project cost €69M</a:t>
            </a:r>
          </a:p>
          <a:p>
            <a:pPr lvl="1" eaLnBrk="1" hangingPunct="1"/>
            <a:r>
              <a:rPr lang="en-GB" sz="2400" smtClean="0">
                <a:ea typeface="ＭＳ Ｐゴシック" pitchFamily="34" charset="-128"/>
              </a:rPr>
              <a:t>Total Effort ~€330M</a:t>
            </a:r>
          </a:p>
          <a:p>
            <a:pPr lvl="1" eaLnBrk="1" hangingPunct="1"/>
            <a:r>
              <a:rPr lang="en-GB" sz="2400" smtClean="0">
                <a:ea typeface="ＭＳ Ｐゴシック" pitchFamily="34" charset="-128"/>
              </a:rPr>
              <a:t>Staff ~ 170FTE</a:t>
            </a:r>
          </a:p>
          <a:p>
            <a:pPr eaLnBrk="1" hangingPunct="1">
              <a:buFontTx/>
              <a:buNone/>
            </a:pPr>
            <a:endParaRPr lang="en-GB" smtClean="0">
              <a:ea typeface="ＭＳ Ｐゴシック" pitchFamily="34" charset="-128"/>
            </a:endParaRPr>
          </a:p>
          <a:p>
            <a:pPr eaLnBrk="1" hangingPunct="1"/>
            <a:endParaRPr lang="en-GB" smtClean="0">
              <a:ea typeface="ＭＳ Ｐゴシック" pitchFamily="34" charset="-128"/>
            </a:endParaRPr>
          </a:p>
          <a:p>
            <a:pPr eaLnBrk="1" hangingPunct="1">
              <a:buFontTx/>
              <a:buNone/>
            </a:pPr>
            <a:endParaRPr lang="en-GB" smtClean="0">
              <a:ea typeface="ＭＳ Ｐゴシック" pitchFamily="34" charset="-128"/>
            </a:endParaRPr>
          </a:p>
        </p:txBody>
      </p:sp>
      <p:pic>
        <p:nvPicPr>
          <p:cNvPr id="7172" name="Picture 3"/>
          <p:cNvPicPr>
            <a:picLocks noChangeAspect="1" noChangeArrowheads="1"/>
          </p:cNvPicPr>
          <p:nvPr/>
        </p:nvPicPr>
        <p:blipFill>
          <a:blip r:embed="rId3" cstate="print"/>
          <a:srcRect b="14903"/>
          <a:stretch>
            <a:fillRect/>
          </a:stretch>
        </p:blipFill>
        <p:spPr bwMode="auto">
          <a:xfrm>
            <a:off x="4157663" y="3352800"/>
            <a:ext cx="4906962" cy="3222625"/>
          </a:xfrm>
          <a:prstGeom prst="rect">
            <a:avLst/>
          </a:prstGeom>
          <a:noFill/>
          <a:ln w="38100">
            <a:solidFill>
              <a:schemeClr val="tx1"/>
            </a:solidFill>
            <a:miter lim="800000"/>
            <a:headEnd/>
            <a:tailEnd/>
          </a:ln>
        </p:spPr>
      </p:pic>
      <p:sp>
        <p:nvSpPr>
          <p:cNvPr id="7173" name="TextBox 7"/>
          <p:cNvSpPr txBox="1">
            <a:spLocks noChangeArrowheads="1"/>
          </p:cNvSpPr>
          <p:nvPr/>
        </p:nvSpPr>
        <p:spPr bwMode="auto">
          <a:xfrm>
            <a:off x="214313" y="4937125"/>
            <a:ext cx="3857625" cy="646113"/>
          </a:xfrm>
          <a:prstGeom prst="rect">
            <a:avLst/>
          </a:prstGeom>
          <a:solidFill>
            <a:schemeClr val="bg1"/>
          </a:solidFill>
          <a:ln w="38100">
            <a:solidFill>
              <a:srgbClr val="FF0000"/>
            </a:solidFill>
            <a:miter lim="800000"/>
            <a:headEnd/>
            <a:tailEnd/>
          </a:ln>
        </p:spPr>
        <p:txBody>
          <a:bodyPr>
            <a:spAutoFit/>
          </a:bodyPr>
          <a:lstStyle/>
          <a:p>
            <a:pPr algn="ctr"/>
            <a:r>
              <a:rPr lang="en-GB">
                <a:solidFill>
                  <a:schemeClr val="accent2"/>
                </a:solidFill>
              </a:rPr>
              <a:t>Project Partners (48)</a:t>
            </a:r>
          </a:p>
          <a:p>
            <a:pPr algn="ctr"/>
            <a:r>
              <a:rPr lang="en-GB">
                <a:solidFill>
                  <a:schemeClr val="accent2"/>
                </a:solidFill>
              </a:rPr>
              <a:t> EGI.eu, 37 NGIs, 2 EIROs, 8 AP</a:t>
            </a:r>
          </a:p>
        </p:txBody>
      </p:sp>
      <p:sp>
        <p:nvSpPr>
          <p:cNvPr id="7174" name="TextBox 9"/>
          <p:cNvSpPr txBox="1">
            <a:spLocks noChangeArrowheads="1"/>
          </p:cNvSpPr>
          <p:nvPr/>
        </p:nvSpPr>
        <p:spPr bwMode="auto">
          <a:xfrm>
            <a:off x="7386638" y="3714750"/>
            <a:ext cx="781050" cy="276225"/>
          </a:xfrm>
          <a:prstGeom prst="rect">
            <a:avLst/>
          </a:prstGeom>
          <a:solidFill>
            <a:schemeClr val="bg1"/>
          </a:solidFill>
          <a:ln w="38100">
            <a:solidFill>
              <a:srgbClr val="FF0000"/>
            </a:solidFill>
            <a:miter lim="800000"/>
            <a:headEnd/>
            <a:tailEnd/>
          </a:ln>
        </p:spPr>
        <p:txBody>
          <a:bodyPr>
            <a:spAutoFit/>
          </a:bodyPr>
          <a:lstStyle/>
          <a:p>
            <a:r>
              <a:rPr lang="en-GB" sz="1200">
                <a:solidFill>
                  <a:schemeClr val="accent2"/>
                </a:solidFill>
              </a:rPr>
              <a:t>Funded</a:t>
            </a:r>
          </a:p>
        </p:txBody>
      </p:sp>
      <p:sp>
        <p:nvSpPr>
          <p:cNvPr id="7175" name="TextBox 10"/>
          <p:cNvSpPr txBox="1">
            <a:spLocks noChangeArrowheads="1"/>
          </p:cNvSpPr>
          <p:nvPr/>
        </p:nvSpPr>
        <p:spPr bwMode="auto">
          <a:xfrm>
            <a:off x="4591050" y="3948113"/>
            <a:ext cx="957263" cy="276225"/>
          </a:xfrm>
          <a:prstGeom prst="rect">
            <a:avLst/>
          </a:prstGeom>
          <a:solidFill>
            <a:schemeClr val="bg1"/>
          </a:solidFill>
          <a:ln w="38100">
            <a:solidFill>
              <a:srgbClr val="FF0000"/>
            </a:solidFill>
            <a:miter lim="800000"/>
            <a:headEnd/>
            <a:tailEnd/>
          </a:ln>
        </p:spPr>
        <p:txBody>
          <a:bodyPr>
            <a:spAutoFit/>
          </a:bodyPr>
          <a:lstStyle/>
          <a:p>
            <a:r>
              <a:rPr lang="en-GB" sz="1200">
                <a:solidFill>
                  <a:schemeClr val="accent2"/>
                </a:solidFill>
              </a:rPr>
              <a:t>Un-Funded</a:t>
            </a:r>
          </a:p>
        </p:txBody>
      </p:sp>
      <p:sp>
        <p:nvSpPr>
          <p:cNvPr id="7176" name="Slide Number Placeholder 2"/>
          <p:cNvSpPr>
            <a:spLocks noGrp="1"/>
          </p:cNvSpPr>
          <p:nvPr>
            <p:ph type="sldNum" sz="quarter" idx="12"/>
          </p:nvPr>
        </p:nvSpPr>
        <p:spPr>
          <a:noFill/>
        </p:spPr>
        <p:txBody>
          <a:bodyPr/>
          <a:lstStyle/>
          <a:p>
            <a:fld id="{BE0B0D44-B02E-4946-991F-D04E73C77A91}" type="slidenum">
              <a:rPr lang="en-GB" smtClean="0"/>
              <a:pPr/>
              <a:t>4</a:t>
            </a:fld>
            <a:endParaRPr lang="en-GB" smtClean="0"/>
          </a:p>
        </p:txBody>
      </p:sp>
      <p:sp>
        <p:nvSpPr>
          <p:cNvPr id="9" name="CasellaDiTesto 8"/>
          <p:cNvSpPr txBox="1"/>
          <p:nvPr/>
        </p:nvSpPr>
        <p:spPr>
          <a:xfrm>
            <a:off x="35496" y="1052736"/>
            <a:ext cx="5808000" cy="253916"/>
          </a:xfrm>
          <a:prstGeom prst="rect">
            <a:avLst/>
          </a:prstGeom>
          <a:noFill/>
        </p:spPr>
        <p:txBody>
          <a:bodyPr wrap="none" rtlCol="0">
            <a:spAutoFit/>
          </a:bodyPr>
          <a:lstStyle/>
          <a:p>
            <a:r>
              <a:rPr lang="en-US" sz="1050" dirty="0"/>
              <a:t>Credits: https://agenda.infn.it/materialDisplay.py?contribId=16&amp;materialId=slides&amp;confId=5455</a:t>
            </a:r>
            <a:endParaRPr lang="it-IT" sz="1050" dirty="0"/>
          </a:p>
        </p:txBody>
      </p:sp>
    </p:spTree>
    <p:extLst>
      <p:ext uri="{BB962C8B-B14F-4D97-AF65-F5344CB8AC3E}">
        <p14:creationId xmlns:p14="http://schemas.microsoft.com/office/powerpoint/2010/main" val="1075480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Operations Sustainability</a:t>
            </a:r>
            <a:br>
              <a:rPr lang="en-US" dirty="0" smtClean="0"/>
            </a:br>
            <a:r>
              <a:rPr lang="it-IT" sz="1600" dirty="0" smtClean="0"/>
              <a:t>Dalle raccomandazioni del TEG </a:t>
            </a:r>
            <a:r>
              <a:rPr lang="it-IT" sz="1600" dirty="0" err="1" smtClean="0"/>
              <a:t>Ops</a:t>
            </a:r>
            <a:endParaRPr lang="en-US" sz="1600" dirty="0"/>
          </a:p>
        </p:txBody>
      </p:sp>
      <p:sp>
        <p:nvSpPr>
          <p:cNvPr id="2" name="Content Placeholder 1"/>
          <p:cNvSpPr>
            <a:spLocks noGrp="1"/>
          </p:cNvSpPr>
          <p:nvPr>
            <p:ph idx="1"/>
          </p:nvPr>
        </p:nvSpPr>
        <p:spPr>
          <a:xfrm>
            <a:off x="0" y="1124744"/>
            <a:ext cx="9144000" cy="4968552"/>
          </a:xfrm>
        </p:spPr>
        <p:txBody>
          <a:bodyPr>
            <a:normAutofit fontScale="70000" lnSpcReduction="20000"/>
          </a:bodyPr>
          <a:lstStyle/>
          <a:p>
            <a:r>
              <a:rPr lang="en-US" dirty="0"/>
              <a:t>Reduce o</a:t>
            </a:r>
            <a:r>
              <a:rPr lang="en-US" dirty="0" smtClean="0"/>
              <a:t>perations </a:t>
            </a:r>
            <a:r>
              <a:rPr lang="en-US" dirty="0"/>
              <a:t>effort</a:t>
            </a:r>
          </a:p>
          <a:p>
            <a:pPr lvl="1"/>
            <a:r>
              <a:rPr lang="en-US" dirty="0" smtClean="0"/>
              <a:t>Service </a:t>
            </a:r>
            <a:r>
              <a:rPr lang="en-US" dirty="0"/>
              <a:t>C</a:t>
            </a:r>
            <a:r>
              <a:rPr lang="en-US" dirty="0" smtClean="0"/>
              <a:t>oordination and Commissioning,  Site and Network Monitoring, Software  deployment, Middleware Services                                                                                                                      </a:t>
            </a:r>
          </a:p>
          <a:p>
            <a:r>
              <a:rPr lang="en-US" dirty="0" smtClean="0"/>
              <a:t>Reduce </a:t>
            </a:r>
            <a:r>
              <a:rPr lang="en-US" dirty="0"/>
              <a:t>complexity </a:t>
            </a:r>
          </a:p>
          <a:p>
            <a:pPr lvl="1"/>
            <a:r>
              <a:rPr lang="en-US" dirty="0" smtClean="0"/>
              <a:t>Software deployment, Middleware </a:t>
            </a:r>
            <a:r>
              <a:rPr lang="en-US" dirty="0"/>
              <a:t>S</a:t>
            </a:r>
            <a:r>
              <a:rPr lang="en-US" dirty="0" smtClean="0"/>
              <a:t>ervices and </a:t>
            </a:r>
            <a:r>
              <a:rPr lang="en-US" dirty="0"/>
              <a:t>D</a:t>
            </a:r>
            <a:r>
              <a:rPr lang="en-US" dirty="0" smtClean="0"/>
              <a:t>eployment</a:t>
            </a:r>
            <a:endParaRPr lang="en-US" dirty="0"/>
          </a:p>
          <a:p>
            <a:r>
              <a:rPr lang="en-US" dirty="0" smtClean="0"/>
              <a:t>Minimize inter-dependencies (sites, experiments, services) </a:t>
            </a:r>
            <a:endParaRPr lang="en-US" dirty="0"/>
          </a:p>
          <a:p>
            <a:pPr lvl="1"/>
            <a:r>
              <a:rPr lang="en-US" dirty="0" smtClean="0"/>
              <a:t>Software deployment, Information System </a:t>
            </a:r>
            <a:endParaRPr lang="en-US" dirty="0"/>
          </a:p>
          <a:p>
            <a:r>
              <a:rPr lang="en-US" dirty="0"/>
              <a:t>Reduce effort to upgrade and reconfiguration</a:t>
            </a:r>
          </a:p>
          <a:p>
            <a:pPr lvl="1"/>
            <a:r>
              <a:rPr lang="en-US" dirty="0"/>
              <a:t>Middleware </a:t>
            </a:r>
            <a:r>
              <a:rPr lang="en-US" dirty="0" smtClean="0"/>
              <a:t>deployment </a:t>
            </a:r>
            <a:endParaRPr lang="en-US" dirty="0"/>
          </a:p>
          <a:p>
            <a:r>
              <a:rPr lang="en-US" dirty="0"/>
              <a:t>Improve access to information </a:t>
            </a:r>
          </a:p>
          <a:p>
            <a:pPr lvl="1"/>
            <a:r>
              <a:rPr lang="en-US" dirty="0" smtClean="0"/>
              <a:t>Information System, Availability, Site </a:t>
            </a:r>
            <a:r>
              <a:rPr lang="en-US" dirty="0"/>
              <a:t>and </a:t>
            </a:r>
            <a:r>
              <a:rPr lang="en-US" dirty="0" smtClean="0"/>
              <a:t>Network </a:t>
            </a:r>
            <a:r>
              <a:rPr lang="en-US" dirty="0"/>
              <a:t>monitoring </a:t>
            </a:r>
          </a:p>
          <a:p>
            <a:r>
              <a:rPr lang="en-US" dirty="0"/>
              <a:t>Improve reaction to service/hardware </a:t>
            </a:r>
            <a:r>
              <a:rPr lang="en-US" dirty="0" smtClean="0"/>
              <a:t>failures</a:t>
            </a:r>
          </a:p>
          <a:p>
            <a:pPr lvl="1"/>
            <a:r>
              <a:rPr lang="en-US" dirty="0" smtClean="0"/>
              <a:t>Site Monitoring </a:t>
            </a:r>
            <a:endParaRPr lang="en-US" dirty="0"/>
          </a:p>
          <a:p>
            <a:r>
              <a:rPr lang="en-US" dirty="0"/>
              <a:t>Deploy scalable services </a:t>
            </a:r>
            <a:r>
              <a:rPr lang="en-US" dirty="0" smtClean="0"/>
              <a:t>(2</a:t>
            </a:r>
            <a:r>
              <a:rPr lang="en-US" dirty="0"/>
              <a:t>-3 times above the average </a:t>
            </a:r>
            <a:r>
              <a:rPr lang="en-US" dirty="0" smtClean="0"/>
              <a:t>load)</a:t>
            </a:r>
          </a:p>
          <a:p>
            <a:pPr lvl="1"/>
            <a:r>
              <a:rPr lang="en-US" dirty="0" smtClean="0"/>
              <a:t>Middleware Services  </a:t>
            </a:r>
            <a:endParaRPr lang="en-US" dirty="0"/>
          </a:p>
          <a:p>
            <a:endParaRPr lang="en-US" dirty="0"/>
          </a:p>
        </p:txBody>
      </p:sp>
      <p:sp>
        <p:nvSpPr>
          <p:cNvPr id="6" name="Segnaposto data 3"/>
          <p:cNvSpPr>
            <a:spLocks noGrp="1"/>
          </p:cNvSpPr>
          <p:nvPr>
            <p:ph type="dt" sz="half" idx="10"/>
          </p:nvPr>
        </p:nvSpPr>
        <p:spPr>
          <a:xfrm>
            <a:off x="62136" y="6376670"/>
            <a:ext cx="2133600" cy="365125"/>
          </a:xfrm>
        </p:spPr>
        <p:txBody>
          <a:bodyPr/>
          <a:lstStyle/>
          <a:p>
            <a:pPr>
              <a:defRPr/>
            </a:pPr>
            <a:r>
              <a:rPr lang="en-US" smtClean="0"/>
              <a:t>17/01/2013</a:t>
            </a:r>
            <a:endParaRPr lang="en-US" dirty="0"/>
          </a:p>
        </p:txBody>
      </p:sp>
      <p:sp>
        <p:nvSpPr>
          <p:cNvPr id="7" name="Segnaposto piè di pagina 4"/>
          <p:cNvSpPr>
            <a:spLocks noGrp="1"/>
          </p:cNvSpPr>
          <p:nvPr>
            <p:ph type="ftr" sz="quarter" idx="11"/>
          </p:nvPr>
        </p:nvSpPr>
        <p:spPr>
          <a:xfrm>
            <a:off x="2699792" y="6356350"/>
            <a:ext cx="3600400" cy="388938"/>
          </a:xfrm>
        </p:spPr>
        <p:txBody>
          <a:bodyPr/>
          <a:lstStyle/>
          <a:p>
            <a:pPr>
              <a:defRPr/>
            </a:pPr>
            <a:r>
              <a:rPr lang="it-IT" smtClean="0"/>
              <a:t>EGI-Inspire: stato delle  attivita', dei risultati ottenuti e delle esigenze per il 2013</a:t>
            </a:r>
            <a:endParaRPr lang="en-US" dirty="0"/>
          </a:p>
        </p:txBody>
      </p:sp>
      <p:sp>
        <p:nvSpPr>
          <p:cNvPr id="8" name="Segnaposto numero diapositiva 5"/>
          <p:cNvSpPr>
            <a:spLocks noGrp="1"/>
          </p:cNvSpPr>
          <p:nvPr>
            <p:ph type="sldNum" sz="quarter" idx="12"/>
          </p:nvPr>
        </p:nvSpPr>
        <p:spPr>
          <a:xfrm>
            <a:off x="6975475" y="6356350"/>
            <a:ext cx="2133600" cy="365125"/>
          </a:xfrm>
        </p:spPr>
        <p:txBody>
          <a:bodyPr/>
          <a:lstStyle/>
          <a:p>
            <a:pPr>
              <a:defRPr/>
            </a:pPr>
            <a:fld id="{A53E93C7-7FA6-4B67-89AC-03CBAB78CC39}" type="slidenum">
              <a:rPr lang="en-US" smtClean="0"/>
              <a:pPr>
                <a:defRPr/>
              </a:pPr>
              <a:t>5</a:t>
            </a:fld>
            <a:endParaRPr lang="en-US" dirty="0"/>
          </a:p>
        </p:txBody>
      </p:sp>
      <p:sp>
        <p:nvSpPr>
          <p:cNvPr id="9" name="Rettangolo 8"/>
          <p:cNvSpPr/>
          <p:nvPr/>
        </p:nvSpPr>
        <p:spPr>
          <a:xfrm>
            <a:off x="827584" y="5877272"/>
            <a:ext cx="7992888" cy="4320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Focus </a:t>
            </a:r>
            <a:r>
              <a:rPr lang="en-US" sz="2000" b="1" dirty="0" err="1" smtClean="0">
                <a:solidFill>
                  <a:schemeClr val="tx1"/>
                </a:solidFill>
              </a:rPr>
              <a:t>su</a:t>
            </a:r>
            <a:r>
              <a:rPr lang="en-US" sz="2000" b="1" dirty="0" smtClean="0">
                <a:solidFill>
                  <a:schemeClr val="tx1"/>
                </a:solidFill>
              </a:rPr>
              <a:t> </a:t>
            </a:r>
            <a:r>
              <a:rPr lang="en-US" sz="2000" b="1" dirty="0" err="1" smtClean="0">
                <a:solidFill>
                  <a:schemeClr val="tx1"/>
                </a:solidFill>
              </a:rPr>
              <a:t>attivita</a:t>
            </a:r>
            <a:r>
              <a:rPr lang="en-US" sz="2000" b="1" dirty="0" smtClean="0">
                <a:solidFill>
                  <a:schemeClr val="tx1"/>
                </a:solidFill>
              </a:rPr>
              <a:t>’ </a:t>
            </a:r>
            <a:r>
              <a:rPr lang="en-US" sz="2000" b="1" dirty="0" err="1" smtClean="0">
                <a:solidFill>
                  <a:schemeClr val="tx1"/>
                </a:solidFill>
              </a:rPr>
              <a:t>sistemistica</a:t>
            </a:r>
            <a:r>
              <a:rPr lang="en-US" sz="2000" b="1" dirty="0" smtClean="0">
                <a:solidFill>
                  <a:schemeClr val="tx1"/>
                </a:solidFill>
              </a:rPr>
              <a:t>, </a:t>
            </a:r>
            <a:r>
              <a:rPr lang="en-US" sz="2000" b="1" dirty="0" err="1" smtClean="0">
                <a:solidFill>
                  <a:schemeClr val="tx1"/>
                </a:solidFill>
              </a:rPr>
              <a:t>manca</a:t>
            </a:r>
            <a:r>
              <a:rPr lang="en-US" sz="2000" b="1" dirty="0" smtClean="0">
                <a:solidFill>
                  <a:schemeClr val="tx1"/>
                </a:solidFill>
              </a:rPr>
              <a:t> </a:t>
            </a:r>
            <a:r>
              <a:rPr lang="en-US" sz="2000" b="1" dirty="0" err="1" smtClean="0">
                <a:solidFill>
                  <a:schemeClr val="tx1"/>
                </a:solidFill>
              </a:rPr>
              <a:t>il</a:t>
            </a:r>
            <a:r>
              <a:rPr lang="en-US" sz="2000" b="1" dirty="0" smtClean="0">
                <a:solidFill>
                  <a:schemeClr val="tx1"/>
                </a:solidFill>
              </a:rPr>
              <a:t> </a:t>
            </a:r>
            <a:r>
              <a:rPr lang="en-US" sz="2000" b="1" dirty="0" err="1" smtClean="0">
                <a:solidFill>
                  <a:schemeClr val="tx1"/>
                </a:solidFill>
              </a:rPr>
              <a:t>supporto</a:t>
            </a:r>
            <a:r>
              <a:rPr lang="en-US" sz="2000" b="1" dirty="0" smtClean="0">
                <a:solidFill>
                  <a:schemeClr val="tx1"/>
                </a:solidFill>
              </a:rPr>
              <a:t> </a:t>
            </a:r>
            <a:r>
              <a:rPr lang="en-US" sz="2000" b="1" dirty="0" err="1" smtClean="0">
                <a:solidFill>
                  <a:schemeClr val="tx1"/>
                </a:solidFill>
              </a:rPr>
              <a:t>agli</a:t>
            </a:r>
            <a:r>
              <a:rPr lang="en-US" sz="2000" b="1" dirty="0" smtClean="0">
                <a:solidFill>
                  <a:schemeClr val="tx1"/>
                </a:solidFill>
              </a:rPr>
              <a:t> </a:t>
            </a:r>
            <a:r>
              <a:rPr lang="en-US" sz="2000" b="1" dirty="0" err="1" smtClean="0">
                <a:solidFill>
                  <a:schemeClr val="tx1"/>
                </a:solidFill>
              </a:rPr>
              <a:t>utenti</a:t>
            </a:r>
            <a:r>
              <a:rPr lang="en-US" sz="2000" b="1" dirty="0" smtClean="0">
                <a:solidFill>
                  <a:schemeClr val="tx1"/>
                </a:solidFill>
              </a:rPr>
              <a:t>/</a:t>
            </a:r>
            <a:r>
              <a:rPr lang="en-US" sz="2000" b="1" dirty="0" err="1" smtClean="0">
                <a:solidFill>
                  <a:schemeClr val="tx1"/>
                </a:solidFill>
              </a:rPr>
              <a:t>comunita</a:t>
            </a:r>
            <a:r>
              <a:rPr lang="en-US" sz="2000" b="1" dirty="0" smtClean="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3170205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3600" dirty="0" smtClean="0"/>
              <a:t>Necessita’ </a:t>
            </a:r>
            <a:r>
              <a:rPr lang="en-US" sz="3600" dirty="0" err="1" smtClean="0"/>
              <a:t>comuni</a:t>
            </a:r>
            <a:r>
              <a:rPr lang="en-US" sz="3600" dirty="0" smtClean="0"/>
              <a:t> in </a:t>
            </a:r>
            <a:r>
              <a:rPr lang="en-US" sz="3600" dirty="0" err="1" smtClean="0"/>
              <a:t>ambito</a:t>
            </a:r>
            <a:r>
              <a:rPr lang="en-US" sz="3600" dirty="0" smtClean="0"/>
              <a:t> INFRA (?)</a:t>
            </a:r>
            <a:endParaRPr lang="it-IT" sz="3600" dirty="0"/>
          </a:p>
        </p:txBody>
      </p:sp>
      <p:sp>
        <p:nvSpPr>
          <p:cNvPr id="3" name="Segnaposto contenuto 2"/>
          <p:cNvSpPr>
            <a:spLocks noGrp="1"/>
          </p:cNvSpPr>
          <p:nvPr>
            <p:ph idx="1"/>
          </p:nvPr>
        </p:nvSpPr>
        <p:spPr>
          <a:xfrm>
            <a:off x="0" y="980728"/>
            <a:ext cx="9144000" cy="5328592"/>
          </a:xfrm>
        </p:spPr>
        <p:txBody>
          <a:bodyPr/>
          <a:lstStyle/>
          <a:p>
            <a:r>
              <a:rPr lang="en-US" sz="2000" dirty="0" err="1" smtClean="0"/>
              <a:t>Collezione</a:t>
            </a:r>
            <a:r>
              <a:rPr lang="en-US" sz="2000" dirty="0" smtClean="0"/>
              <a:t> requirement per lo </a:t>
            </a:r>
            <a:r>
              <a:rPr lang="en-US" sz="2000" dirty="0" err="1" smtClean="0"/>
              <a:t>sviluppo</a:t>
            </a:r>
            <a:endParaRPr lang="en-US" sz="2000" dirty="0" smtClean="0"/>
          </a:p>
          <a:p>
            <a:r>
              <a:rPr lang="en-US" sz="2000" dirty="0" smtClean="0"/>
              <a:t>Middleware</a:t>
            </a:r>
          </a:p>
          <a:p>
            <a:pPr lvl="1"/>
            <a:r>
              <a:rPr lang="en-US" sz="1800" dirty="0" smtClean="0"/>
              <a:t>Repository, </a:t>
            </a:r>
            <a:r>
              <a:rPr lang="en-US" sz="1800" b="1" dirty="0" smtClean="0"/>
              <a:t>staged rollout</a:t>
            </a:r>
            <a:r>
              <a:rPr lang="en-US" sz="1800" dirty="0" smtClean="0"/>
              <a:t>, Release (?)</a:t>
            </a:r>
          </a:p>
          <a:p>
            <a:r>
              <a:rPr lang="en-US" sz="2000" b="1" dirty="0" smtClean="0"/>
              <a:t>Monitoring, </a:t>
            </a:r>
            <a:r>
              <a:rPr lang="en-US" sz="2000" b="1" dirty="0" err="1" smtClean="0"/>
              <a:t>allarmistica</a:t>
            </a:r>
            <a:r>
              <a:rPr lang="en-US" sz="2000" b="1" dirty="0" smtClean="0"/>
              <a:t>, accounting</a:t>
            </a:r>
          </a:p>
          <a:p>
            <a:pPr lvl="1"/>
            <a:r>
              <a:rPr lang="en-US" sz="1800" dirty="0" smtClean="0">
                <a:solidFill>
                  <a:srgbClr val="FF0000"/>
                </a:solidFill>
              </a:rPr>
              <a:t>Nagios, GOCDB, dashboard</a:t>
            </a:r>
            <a:r>
              <a:rPr lang="en-US" sz="1800" dirty="0" smtClean="0"/>
              <a:t>, </a:t>
            </a:r>
            <a:r>
              <a:rPr lang="en-US" sz="1800" dirty="0" err="1" smtClean="0">
                <a:solidFill>
                  <a:srgbClr val="FF0000"/>
                </a:solidFill>
              </a:rPr>
              <a:t>reportistica</a:t>
            </a:r>
            <a:r>
              <a:rPr lang="en-US" sz="1800" dirty="0" smtClean="0">
                <a:solidFill>
                  <a:srgbClr val="FF0000"/>
                </a:solidFill>
              </a:rPr>
              <a:t>,</a:t>
            </a:r>
            <a:r>
              <a:rPr lang="en-US" sz="1800" dirty="0" smtClean="0"/>
              <a:t> accounting, </a:t>
            </a:r>
            <a:r>
              <a:rPr lang="en-US" sz="1800" dirty="0" err="1" smtClean="0"/>
              <a:t>HLRMon</a:t>
            </a:r>
            <a:r>
              <a:rPr lang="en-US" sz="1800" dirty="0" smtClean="0"/>
              <a:t>, </a:t>
            </a:r>
            <a:r>
              <a:rPr lang="en-US" sz="1800" dirty="0" err="1" smtClean="0"/>
              <a:t>WMSMon</a:t>
            </a:r>
            <a:endParaRPr lang="en-US" sz="1800" dirty="0" smtClean="0"/>
          </a:p>
          <a:p>
            <a:r>
              <a:rPr lang="en-US" sz="2000" dirty="0" err="1" smtClean="0"/>
              <a:t>Supporto</a:t>
            </a:r>
            <a:endParaRPr lang="en-US" sz="2000" dirty="0" smtClean="0"/>
          </a:p>
          <a:p>
            <a:pPr lvl="1"/>
            <a:r>
              <a:rPr lang="en-US" sz="1800" dirty="0" smtClean="0"/>
              <a:t>Site manager, </a:t>
            </a:r>
            <a:r>
              <a:rPr lang="en-US" sz="1800" u="sng" dirty="0" err="1" smtClean="0">
                <a:solidFill>
                  <a:srgbClr val="FF0000"/>
                </a:solidFill>
              </a:rPr>
              <a:t>comunita</a:t>
            </a:r>
            <a:r>
              <a:rPr lang="en-US" sz="1800" u="sng" dirty="0" smtClean="0">
                <a:solidFill>
                  <a:srgbClr val="FF0000"/>
                </a:solidFill>
              </a:rPr>
              <a:t>’, </a:t>
            </a:r>
            <a:r>
              <a:rPr lang="en-US" sz="1800" u="sng" dirty="0" err="1" smtClean="0">
                <a:solidFill>
                  <a:srgbClr val="FF0000"/>
                </a:solidFill>
              </a:rPr>
              <a:t>utenti</a:t>
            </a:r>
            <a:r>
              <a:rPr lang="en-US" sz="1800" dirty="0" smtClean="0"/>
              <a:t>, </a:t>
            </a:r>
            <a:r>
              <a:rPr lang="en-US" sz="1800" dirty="0" err="1" smtClean="0"/>
              <a:t>sistema</a:t>
            </a:r>
            <a:r>
              <a:rPr lang="en-US" sz="1800" dirty="0" smtClean="0"/>
              <a:t> di ticketing</a:t>
            </a:r>
          </a:p>
          <a:p>
            <a:r>
              <a:rPr lang="en-US" sz="2000" b="1" dirty="0" err="1" smtClean="0"/>
              <a:t>Servizi</a:t>
            </a:r>
            <a:r>
              <a:rPr lang="en-US" sz="2000" b="1" dirty="0" smtClean="0"/>
              <a:t> Core</a:t>
            </a:r>
          </a:p>
          <a:p>
            <a:pPr lvl="1"/>
            <a:r>
              <a:rPr lang="en-US" sz="1800" dirty="0" smtClean="0"/>
              <a:t>GRID: Top-</a:t>
            </a:r>
            <a:r>
              <a:rPr lang="en-US" sz="1800" dirty="0" err="1" smtClean="0"/>
              <a:t>bdii</a:t>
            </a:r>
            <a:r>
              <a:rPr lang="en-US" sz="1800" dirty="0" smtClean="0"/>
              <a:t>, WMS, </a:t>
            </a:r>
            <a:r>
              <a:rPr lang="en-US" sz="1800" dirty="0" err="1" smtClean="0"/>
              <a:t>Cataloghi</a:t>
            </a:r>
            <a:r>
              <a:rPr lang="en-US" sz="1800" dirty="0" smtClean="0"/>
              <a:t>, </a:t>
            </a:r>
            <a:r>
              <a:rPr lang="en-US" sz="1800" dirty="0" err="1" smtClean="0"/>
              <a:t>distribuzione</a:t>
            </a:r>
            <a:r>
              <a:rPr lang="en-US" sz="1800" dirty="0" smtClean="0"/>
              <a:t> software di </a:t>
            </a:r>
            <a:r>
              <a:rPr lang="en-US" sz="1800" dirty="0" err="1" smtClean="0"/>
              <a:t>esperimento</a:t>
            </a:r>
            <a:r>
              <a:rPr lang="en-US" sz="1800" dirty="0" smtClean="0"/>
              <a:t> (</a:t>
            </a:r>
            <a:r>
              <a:rPr lang="en-US" sz="1800" dirty="0" err="1" smtClean="0"/>
              <a:t>cvmfs</a:t>
            </a:r>
            <a:r>
              <a:rPr lang="en-US" sz="1800" dirty="0" smtClean="0"/>
              <a:t>), </a:t>
            </a:r>
            <a:r>
              <a:rPr lang="en-US" sz="1800" b="1" dirty="0" err="1" smtClean="0"/>
              <a:t>portale</a:t>
            </a:r>
            <a:r>
              <a:rPr lang="en-US" sz="1800" b="1" dirty="0" smtClean="0"/>
              <a:t>/</a:t>
            </a:r>
            <a:r>
              <a:rPr lang="en-US" sz="1800" b="1" dirty="0" err="1" smtClean="0"/>
              <a:t>i</a:t>
            </a:r>
            <a:r>
              <a:rPr lang="en-US" sz="1800" dirty="0" smtClean="0"/>
              <a:t>, CA Online, IDP</a:t>
            </a:r>
          </a:p>
          <a:p>
            <a:pPr marL="400050"/>
            <a:r>
              <a:rPr lang="en-US" sz="2000" dirty="0" smtClean="0"/>
              <a:t>Security</a:t>
            </a:r>
            <a:endParaRPr lang="en-US" sz="2000" dirty="0" smtClean="0"/>
          </a:p>
          <a:p>
            <a:pPr marL="800100" lvl="1"/>
            <a:r>
              <a:rPr lang="en-US" sz="1800" dirty="0" smtClean="0"/>
              <a:t>Monitoring, </a:t>
            </a:r>
            <a:r>
              <a:rPr lang="en-US" sz="1800" dirty="0" err="1" smtClean="0"/>
              <a:t>gestione</a:t>
            </a:r>
            <a:r>
              <a:rPr lang="en-US" sz="1800" dirty="0" smtClean="0"/>
              <a:t> </a:t>
            </a:r>
            <a:r>
              <a:rPr lang="en-US" sz="1800" dirty="0" err="1" smtClean="0"/>
              <a:t>incidenti</a:t>
            </a:r>
            <a:r>
              <a:rPr lang="en-US" sz="1800" dirty="0" smtClean="0"/>
              <a:t>, best practice</a:t>
            </a:r>
            <a:endParaRPr lang="en-US" sz="2000" dirty="0" smtClean="0"/>
          </a:p>
          <a:p>
            <a:r>
              <a:rPr lang="en-US" sz="2000" dirty="0" smtClean="0"/>
              <a:t>CLOUD</a:t>
            </a:r>
            <a:endParaRPr lang="en-US" sz="2000" dirty="0"/>
          </a:p>
          <a:p>
            <a:r>
              <a:rPr lang="en-US" sz="2000" dirty="0"/>
              <a:t>Data Center Automation?</a:t>
            </a:r>
          </a:p>
          <a:p>
            <a:pPr marL="57150" indent="0">
              <a:buNone/>
            </a:pPr>
            <a:endParaRPr lang="it-IT" sz="2200"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6</a:t>
            </a:fld>
            <a:endParaRPr lang="en-US" dirty="0"/>
          </a:p>
        </p:txBody>
      </p:sp>
    </p:spTree>
    <p:extLst>
      <p:ext uri="{BB962C8B-B14F-4D97-AF65-F5344CB8AC3E}">
        <p14:creationId xmlns:p14="http://schemas.microsoft.com/office/powerpoint/2010/main" val="56112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3600" dirty="0" err="1" smtClean="0"/>
              <a:t>Clouds@EGI</a:t>
            </a:r>
            <a:endParaRPr lang="en-GB" sz="3600" dirty="0"/>
          </a:p>
        </p:txBody>
      </p:sp>
      <p:sp>
        <p:nvSpPr>
          <p:cNvPr id="3" name="Content Placeholder 2"/>
          <p:cNvSpPr>
            <a:spLocks noGrp="1"/>
          </p:cNvSpPr>
          <p:nvPr>
            <p:ph idx="1"/>
          </p:nvPr>
        </p:nvSpPr>
        <p:spPr>
          <a:xfrm>
            <a:off x="467544" y="1412776"/>
            <a:ext cx="8229600" cy="4525963"/>
          </a:xfrm>
        </p:spPr>
        <p:txBody>
          <a:bodyPr/>
          <a:lstStyle/>
          <a:p>
            <a:r>
              <a:rPr lang="it-IT" sz="2400" dirty="0" smtClean="0">
                <a:solidFill>
                  <a:schemeClr val="tx1"/>
                </a:solidFill>
              </a:rPr>
              <a:t>Attività iniziate in una Task </a:t>
            </a:r>
            <a:r>
              <a:rPr lang="it-IT" sz="2400" dirty="0" err="1" smtClean="0">
                <a:solidFill>
                  <a:schemeClr val="tx1"/>
                </a:solidFill>
              </a:rPr>
              <a:t>Force</a:t>
            </a:r>
            <a:r>
              <a:rPr lang="it-IT" sz="2400" dirty="0" smtClean="0">
                <a:solidFill>
                  <a:schemeClr val="tx1"/>
                </a:solidFill>
              </a:rPr>
              <a:t> (partecipazione su base volontaria e in best </a:t>
            </a:r>
            <a:r>
              <a:rPr lang="it-IT" sz="2400" dirty="0" err="1" smtClean="0">
                <a:solidFill>
                  <a:schemeClr val="tx1"/>
                </a:solidFill>
              </a:rPr>
              <a:t>effort</a:t>
            </a:r>
            <a:r>
              <a:rPr lang="it-IT" sz="2400" dirty="0" smtClean="0">
                <a:solidFill>
                  <a:schemeClr val="tx1"/>
                </a:solidFill>
              </a:rPr>
              <a:t>)</a:t>
            </a:r>
          </a:p>
          <a:p>
            <a:r>
              <a:rPr lang="it-IT" sz="2400" dirty="0" smtClean="0">
                <a:solidFill>
                  <a:schemeClr val="tx1"/>
                </a:solidFill>
              </a:rPr>
              <a:t>Creato recentemente un nuovo Task:</a:t>
            </a:r>
          </a:p>
          <a:p>
            <a:pPr lvl="1"/>
            <a:r>
              <a:rPr lang="it-IT" sz="2400" dirty="0" smtClean="0"/>
              <a:t> TSA2.6: </a:t>
            </a:r>
            <a:r>
              <a:rPr lang="it-IT" sz="2400" dirty="0" err="1" smtClean="0"/>
              <a:t>Federating</a:t>
            </a:r>
            <a:r>
              <a:rPr lang="it-IT" sz="2400" dirty="0" smtClean="0"/>
              <a:t> Private </a:t>
            </a:r>
            <a:r>
              <a:rPr lang="it-IT" sz="2400" dirty="0" err="1" smtClean="0"/>
              <a:t>Clouds</a:t>
            </a:r>
            <a:endParaRPr lang="it-IT" sz="2400" dirty="0" smtClean="0"/>
          </a:p>
          <a:p>
            <a:pPr lvl="1"/>
            <a:r>
              <a:rPr lang="it-IT" sz="2400" dirty="0" smtClean="0"/>
              <a:t>confluisce il lavoro della TF</a:t>
            </a:r>
          </a:p>
          <a:p>
            <a:pPr lvl="1"/>
            <a:r>
              <a:rPr lang="it-IT" sz="2400" dirty="0" err="1" smtClean="0"/>
              <a:t>effort</a:t>
            </a:r>
            <a:r>
              <a:rPr lang="it-IT" sz="2400" dirty="0" smtClean="0"/>
              <a:t> finanziato dal progetto</a:t>
            </a:r>
          </a:p>
          <a:p>
            <a:pPr lvl="1"/>
            <a:endParaRPr lang="it-IT" sz="2400" dirty="0" smtClean="0"/>
          </a:p>
          <a:p>
            <a:pPr lvl="1"/>
            <a:r>
              <a:rPr lang="it-IT" sz="2400" dirty="0" smtClean="0"/>
              <a:t>Varie soluzioni </a:t>
            </a:r>
            <a:r>
              <a:rPr lang="it-IT" sz="2400" dirty="0" err="1" smtClean="0"/>
              <a:t>cloud</a:t>
            </a:r>
            <a:r>
              <a:rPr lang="it-IT" sz="2400" dirty="0" smtClean="0"/>
              <a:t>, interoperanti via OCCI</a:t>
            </a:r>
          </a:p>
          <a:p>
            <a:pPr lvl="1"/>
            <a:r>
              <a:rPr lang="it-IT" sz="2400" dirty="0" smtClean="0"/>
              <a:t>INFN/IGI partecipa </a:t>
            </a:r>
            <a:r>
              <a:rPr lang="it-IT" sz="2400" smtClean="0"/>
              <a:t>con </a:t>
            </a:r>
            <a:r>
              <a:rPr lang="it-IT" sz="2400" smtClean="0"/>
              <a:t>WNoDeS</a:t>
            </a:r>
          </a:p>
          <a:p>
            <a:pPr lvl="2"/>
            <a:r>
              <a:rPr lang="it-IT" sz="2000" smtClean="0"/>
              <a:t>in </a:t>
            </a:r>
            <a:r>
              <a:rPr lang="it-IT" sz="2000" dirty="0" smtClean="0"/>
              <a:t>ambito INFN ci sono esperienze di Cloud (</a:t>
            </a:r>
            <a:r>
              <a:rPr lang="it-IT" sz="2000" dirty="0" err="1" smtClean="0"/>
              <a:t>IaaS</a:t>
            </a:r>
            <a:r>
              <a:rPr lang="it-IT" sz="2000" dirty="0" smtClean="0"/>
              <a:t>) con </a:t>
            </a:r>
            <a:r>
              <a:rPr lang="it-IT" sz="2000" dirty="0" err="1" smtClean="0"/>
              <a:t>openstack</a:t>
            </a:r>
            <a:r>
              <a:rPr lang="it-IT" sz="2000" dirty="0" smtClean="0"/>
              <a:t> e </a:t>
            </a:r>
            <a:r>
              <a:rPr lang="it-IT" sz="2000" dirty="0" err="1" smtClean="0"/>
              <a:t>opennebula</a:t>
            </a:r>
            <a:r>
              <a:rPr lang="it-IT" sz="2000" dirty="0" smtClean="0"/>
              <a:t>.</a:t>
            </a:r>
            <a:endParaRPr lang="en-GB" sz="2000" dirty="0"/>
          </a:p>
        </p:txBody>
      </p:sp>
      <p:sp>
        <p:nvSpPr>
          <p:cNvPr id="5" name="Slide Number Placeholder 4"/>
          <p:cNvSpPr>
            <a:spLocks noGrp="1"/>
          </p:cNvSpPr>
          <p:nvPr>
            <p:ph type="sldNum" sz="quarter" idx="12"/>
          </p:nvPr>
        </p:nvSpPr>
        <p:spPr/>
        <p:txBody>
          <a:bodyPr/>
          <a:lstStyle/>
          <a:p>
            <a:pPr>
              <a:defRPr/>
            </a:pPr>
            <a:fld id="{FB2EEA33-3501-4B62-B4E8-6641111EFB49}" type="slidenum">
              <a:rPr lang="en-GB" smtClean="0"/>
              <a:pPr>
                <a:defRPr/>
              </a:pPr>
              <a:t>7</a:t>
            </a:fld>
            <a:endParaRPr lang="en-GB"/>
          </a:p>
        </p:txBody>
      </p:sp>
      <p:sp>
        <p:nvSpPr>
          <p:cNvPr id="6" name="CasellaDiTesto 5"/>
          <p:cNvSpPr txBox="1"/>
          <p:nvPr/>
        </p:nvSpPr>
        <p:spPr>
          <a:xfrm>
            <a:off x="35496" y="1052736"/>
            <a:ext cx="5808000" cy="253916"/>
          </a:xfrm>
          <a:prstGeom prst="rect">
            <a:avLst/>
          </a:prstGeom>
          <a:noFill/>
        </p:spPr>
        <p:txBody>
          <a:bodyPr wrap="none" rtlCol="0">
            <a:spAutoFit/>
          </a:bodyPr>
          <a:lstStyle/>
          <a:p>
            <a:r>
              <a:rPr lang="en-US" sz="1050" dirty="0"/>
              <a:t>Credits: https://agenda.infn.it/materialDisplay.py?contribId=16&amp;materialId=slides&amp;confId=5455</a:t>
            </a:r>
            <a:endParaRPr lang="it-IT" sz="1050" dirty="0"/>
          </a:p>
        </p:txBody>
      </p:sp>
    </p:spTree>
    <p:extLst>
      <p:ext uri="{BB962C8B-B14F-4D97-AF65-F5344CB8AC3E}">
        <p14:creationId xmlns:p14="http://schemas.microsoft.com/office/powerpoint/2010/main" val="1209633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Data center automation</a:t>
            </a:r>
            <a:endParaRPr lang="it-IT" dirty="0"/>
          </a:p>
        </p:txBody>
      </p:sp>
      <p:sp>
        <p:nvSpPr>
          <p:cNvPr id="3" name="Segnaposto contenuto 2"/>
          <p:cNvSpPr>
            <a:spLocks noGrp="1"/>
          </p:cNvSpPr>
          <p:nvPr>
            <p:ph idx="1"/>
          </p:nvPr>
        </p:nvSpPr>
        <p:spPr>
          <a:xfrm>
            <a:off x="0" y="1124744"/>
            <a:ext cx="9036496" cy="5040560"/>
          </a:xfrm>
        </p:spPr>
        <p:txBody>
          <a:bodyPr/>
          <a:lstStyle/>
          <a:p>
            <a:r>
              <a:rPr lang="en-US" sz="2800" dirty="0" smtClean="0"/>
              <a:t>In </a:t>
            </a:r>
            <a:r>
              <a:rPr lang="en-US" sz="2800" dirty="0" err="1" smtClean="0"/>
              <a:t>ambito</a:t>
            </a:r>
            <a:r>
              <a:rPr lang="en-US" sz="2800" dirty="0" smtClean="0"/>
              <a:t> Operations </a:t>
            </a:r>
            <a:r>
              <a:rPr lang="en-US" sz="2800" dirty="0" err="1" smtClean="0"/>
              <a:t>abbiamo</a:t>
            </a:r>
            <a:r>
              <a:rPr lang="en-US" sz="2800" dirty="0" smtClean="0"/>
              <a:t> </a:t>
            </a:r>
            <a:r>
              <a:rPr lang="en-US" sz="2800" dirty="0" err="1" smtClean="0"/>
              <a:t>acquisito</a:t>
            </a:r>
            <a:r>
              <a:rPr lang="en-US" sz="2800" dirty="0" smtClean="0"/>
              <a:t> </a:t>
            </a:r>
            <a:r>
              <a:rPr lang="en-US" sz="2800" dirty="0" err="1" smtClean="0"/>
              <a:t>esperienza</a:t>
            </a:r>
            <a:r>
              <a:rPr lang="en-US" sz="2800" dirty="0" smtClean="0"/>
              <a:t> </a:t>
            </a:r>
            <a:r>
              <a:rPr lang="en-US" sz="2800" dirty="0" err="1" smtClean="0"/>
              <a:t>sulla</a:t>
            </a:r>
            <a:r>
              <a:rPr lang="en-US" sz="2800" dirty="0" smtClean="0"/>
              <a:t> </a:t>
            </a:r>
            <a:r>
              <a:rPr lang="en-US" sz="2800" dirty="0" err="1" smtClean="0"/>
              <a:t>gestione</a:t>
            </a:r>
            <a:r>
              <a:rPr lang="en-US" sz="2800" dirty="0" smtClean="0"/>
              <a:t> </a:t>
            </a:r>
            <a:r>
              <a:rPr lang="en-US" sz="2800" dirty="0" err="1" smtClean="0"/>
              <a:t>automatizzata</a:t>
            </a:r>
            <a:r>
              <a:rPr lang="en-US" sz="2800" dirty="0" smtClean="0"/>
              <a:t> di data center.</a:t>
            </a:r>
          </a:p>
          <a:p>
            <a:pPr lvl="1"/>
            <a:r>
              <a:rPr lang="en-US" sz="2400" dirty="0" err="1" smtClean="0"/>
              <a:t>Prodotti</a:t>
            </a:r>
            <a:r>
              <a:rPr lang="en-US" sz="2400" dirty="0" smtClean="0"/>
              <a:t> </a:t>
            </a:r>
            <a:r>
              <a:rPr lang="en-US" sz="2400" dirty="0" err="1" smtClean="0"/>
              <a:t>OpenSource</a:t>
            </a:r>
            <a:r>
              <a:rPr lang="en-US" sz="2400" dirty="0" smtClean="0"/>
              <a:t>: The Foreman, </a:t>
            </a:r>
            <a:r>
              <a:rPr lang="en-US" sz="2400" dirty="0" err="1" smtClean="0"/>
              <a:t>Mcollective</a:t>
            </a:r>
            <a:r>
              <a:rPr lang="en-US" sz="2400" dirty="0" smtClean="0"/>
              <a:t>, Puppet</a:t>
            </a:r>
          </a:p>
          <a:p>
            <a:r>
              <a:rPr lang="en-US" sz="2800" dirty="0" err="1" smtClean="0"/>
              <a:t>L’adozione</a:t>
            </a:r>
            <a:r>
              <a:rPr lang="en-US" sz="2800" dirty="0" smtClean="0"/>
              <a:t> di procedure e </a:t>
            </a:r>
            <a:r>
              <a:rPr lang="en-US" sz="2800" dirty="0" err="1" smtClean="0"/>
              <a:t>strumenti</a:t>
            </a:r>
            <a:r>
              <a:rPr lang="en-US" sz="2800" dirty="0" smtClean="0"/>
              <a:t> </a:t>
            </a:r>
            <a:r>
              <a:rPr lang="en-US" sz="2800" dirty="0" err="1" smtClean="0"/>
              <a:t>comuni</a:t>
            </a:r>
            <a:r>
              <a:rPr lang="en-US" sz="2800" dirty="0" smtClean="0"/>
              <a:t> in </a:t>
            </a:r>
            <a:r>
              <a:rPr lang="en-US" sz="2800" dirty="0" err="1" smtClean="0"/>
              <a:t>questo</a:t>
            </a:r>
            <a:r>
              <a:rPr lang="en-US" sz="2800" dirty="0" smtClean="0"/>
              <a:t> </a:t>
            </a:r>
            <a:r>
              <a:rPr lang="en-US" sz="2800" dirty="0" err="1" smtClean="0"/>
              <a:t>ambito</a:t>
            </a:r>
            <a:r>
              <a:rPr lang="en-US" sz="2800" dirty="0" smtClean="0"/>
              <a:t> </a:t>
            </a:r>
            <a:r>
              <a:rPr lang="en-US" sz="2800" dirty="0" err="1" smtClean="0"/>
              <a:t>puo</a:t>
            </a:r>
            <a:r>
              <a:rPr lang="en-US" sz="2800" dirty="0" smtClean="0"/>
              <a:t>’ </a:t>
            </a:r>
            <a:r>
              <a:rPr lang="en-US" sz="2800" dirty="0" err="1" smtClean="0"/>
              <a:t>incidere</a:t>
            </a:r>
            <a:r>
              <a:rPr lang="en-US" sz="2800" dirty="0" smtClean="0"/>
              <a:t> molto </a:t>
            </a:r>
            <a:r>
              <a:rPr lang="en-US" sz="2800" dirty="0" err="1" smtClean="0"/>
              <a:t>sulla</a:t>
            </a:r>
            <a:r>
              <a:rPr lang="en-US" sz="2800" dirty="0" smtClean="0"/>
              <a:t> </a:t>
            </a:r>
            <a:r>
              <a:rPr lang="en-US" sz="2800" dirty="0" err="1" smtClean="0"/>
              <a:t>sostenibilita</a:t>
            </a:r>
            <a:r>
              <a:rPr lang="en-US" sz="2800" dirty="0" smtClean="0"/>
              <a:t>’ </a:t>
            </a:r>
            <a:r>
              <a:rPr lang="en-US" sz="2800" dirty="0" err="1" smtClean="0"/>
              <a:t>delle</a:t>
            </a:r>
            <a:r>
              <a:rPr lang="en-US" sz="2800" dirty="0" smtClean="0"/>
              <a:t> operations.</a:t>
            </a:r>
          </a:p>
          <a:p>
            <a:pPr lvl="1"/>
            <a:r>
              <a:rPr lang="en-US" sz="2400" dirty="0" smtClean="0"/>
              <a:t>Il CERN </a:t>
            </a:r>
            <a:r>
              <a:rPr lang="en-US" sz="2400" dirty="0" err="1" smtClean="0"/>
              <a:t>sta</a:t>
            </a:r>
            <a:r>
              <a:rPr lang="en-US" sz="2400" dirty="0" smtClean="0"/>
              <a:t> </a:t>
            </a:r>
            <a:r>
              <a:rPr lang="en-US" sz="2400" dirty="0" err="1" smtClean="0"/>
              <a:t>portando</a:t>
            </a:r>
            <a:r>
              <a:rPr lang="en-US" sz="2400" dirty="0" smtClean="0"/>
              <a:t> </a:t>
            </a:r>
            <a:r>
              <a:rPr lang="en-US" sz="2400" dirty="0" err="1" smtClean="0"/>
              <a:t>avanti</a:t>
            </a:r>
            <a:r>
              <a:rPr lang="en-US" sz="2400" dirty="0" smtClean="0"/>
              <a:t> un </a:t>
            </a:r>
            <a:r>
              <a:rPr lang="en-US" sz="2400" dirty="0" err="1" smtClean="0"/>
              <a:t>progetto</a:t>
            </a:r>
            <a:r>
              <a:rPr lang="en-US" sz="2400" dirty="0" smtClean="0"/>
              <a:t> </a:t>
            </a:r>
            <a:r>
              <a:rPr lang="en-US" sz="2400" dirty="0" err="1" smtClean="0"/>
              <a:t>analogo</a:t>
            </a:r>
            <a:r>
              <a:rPr lang="en-US" sz="2400" dirty="0" smtClean="0"/>
              <a:t> con </a:t>
            </a:r>
            <a:r>
              <a:rPr lang="en-US" sz="2400" dirty="0" err="1" smtClean="0"/>
              <a:t>gli</a:t>
            </a:r>
            <a:r>
              <a:rPr lang="en-US" sz="2400" dirty="0" smtClean="0"/>
              <a:t> </a:t>
            </a:r>
            <a:r>
              <a:rPr lang="en-US" sz="2400" dirty="0" err="1" smtClean="0"/>
              <a:t>stessi</a:t>
            </a:r>
            <a:r>
              <a:rPr lang="en-US" sz="2400" dirty="0" smtClean="0"/>
              <a:t> tool per la </a:t>
            </a:r>
            <a:r>
              <a:rPr lang="en-US" sz="2400" dirty="0" err="1" smtClean="0"/>
              <a:t>gestione</a:t>
            </a:r>
            <a:r>
              <a:rPr lang="en-US" sz="2400" dirty="0" smtClean="0"/>
              <a:t> del data center del CERN e di </a:t>
            </a:r>
            <a:r>
              <a:rPr lang="en-US" sz="2400" dirty="0" err="1" smtClean="0"/>
              <a:t>quello</a:t>
            </a:r>
            <a:r>
              <a:rPr lang="en-US" sz="2400" dirty="0" smtClean="0"/>
              <a:t> </a:t>
            </a:r>
            <a:r>
              <a:rPr lang="en-US" sz="2400" dirty="0" err="1" smtClean="0"/>
              <a:t>Ungherese</a:t>
            </a:r>
            <a:r>
              <a:rPr lang="en-US" sz="2400" dirty="0" smtClean="0"/>
              <a:t>, </a:t>
            </a:r>
            <a:r>
              <a:rPr lang="en-US" sz="2400" dirty="0" err="1" smtClean="0"/>
              <a:t>sia</a:t>
            </a:r>
            <a:r>
              <a:rPr lang="en-US" sz="2400" dirty="0" smtClean="0"/>
              <a:t> per la parte Grid </a:t>
            </a:r>
            <a:r>
              <a:rPr lang="en-US" sz="2400" dirty="0" err="1" smtClean="0"/>
              <a:t>che</a:t>
            </a:r>
            <a:r>
              <a:rPr lang="en-US" sz="2400" dirty="0" smtClean="0"/>
              <a:t> per la parte Cloud (</a:t>
            </a:r>
            <a:r>
              <a:rPr lang="en-US" sz="2400" dirty="0" err="1" smtClean="0"/>
              <a:t>openstack</a:t>
            </a:r>
            <a:r>
              <a:rPr lang="en-US" sz="2400" dirty="0" smtClean="0"/>
              <a:t>)</a:t>
            </a:r>
          </a:p>
          <a:p>
            <a:pPr lvl="1"/>
            <a:endParaRPr lang="en-US" sz="2400" dirty="0"/>
          </a:p>
          <a:p>
            <a:pPr marL="514350" indent="-457200"/>
            <a:r>
              <a:rPr lang="en-US" sz="1800" dirty="0" err="1" smtClean="0">
                <a:solidFill>
                  <a:srgbClr val="00B050"/>
                </a:solidFill>
              </a:rPr>
              <a:t>Pochi</a:t>
            </a:r>
            <a:r>
              <a:rPr lang="en-US" sz="1800" dirty="0" smtClean="0">
                <a:solidFill>
                  <a:srgbClr val="00B050"/>
                </a:solidFill>
              </a:rPr>
              <a:t> e </a:t>
            </a:r>
            <a:r>
              <a:rPr lang="en-US" sz="1800" dirty="0" err="1" smtClean="0">
                <a:solidFill>
                  <a:srgbClr val="00B050"/>
                </a:solidFill>
              </a:rPr>
              <a:t>grandi</a:t>
            </a:r>
            <a:r>
              <a:rPr lang="en-US" sz="1800" dirty="0" smtClean="0">
                <a:solidFill>
                  <a:srgbClr val="00B050"/>
                </a:solidFill>
              </a:rPr>
              <a:t> datacenter </a:t>
            </a:r>
            <a:r>
              <a:rPr lang="en-US" sz="1800" dirty="0" err="1" smtClean="0">
                <a:solidFill>
                  <a:srgbClr val="00B050"/>
                </a:solidFill>
              </a:rPr>
              <a:t>automatizzati</a:t>
            </a:r>
            <a:r>
              <a:rPr lang="en-US" sz="1800" dirty="0" smtClean="0">
                <a:solidFill>
                  <a:srgbClr val="00B050"/>
                </a:solidFill>
              </a:rPr>
              <a:t> </a:t>
            </a:r>
            <a:r>
              <a:rPr lang="en-US" sz="1800" dirty="0" err="1" smtClean="0"/>
              <a:t>vs</a:t>
            </a:r>
            <a:r>
              <a:rPr lang="en-US" sz="1800" dirty="0" smtClean="0"/>
              <a:t> </a:t>
            </a:r>
            <a:r>
              <a:rPr lang="en-US" sz="1800" dirty="0" err="1" smtClean="0">
                <a:solidFill>
                  <a:srgbClr val="FF0000"/>
                </a:solidFill>
              </a:rPr>
              <a:t>tanti</a:t>
            </a:r>
            <a:r>
              <a:rPr lang="en-US" sz="1800" dirty="0" smtClean="0">
                <a:solidFill>
                  <a:srgbClr val="FF0000"/>
                </a:solidFill>
              </a:rPr>
              <a:t> e </a:t>
            </a:r>
            <a:r>
              <a:rPr lang="en-US" sz="1800" dirty="0" err="1" smtClean="0">
                <a:solidFill>
                  <a:srgbClr val="FF0000"/>
                </a:solidFill>
              </a:rPr>
              <a:t>piccoli</a:t>
            </a:r>
            <a:r>
              <a:rPr lang="en-US" sz="1800" dirty="0" smtClean="0">
                <a:solidFill>
                  <a:srgbClr val="FF0000"/>
                </a:solidFill>
              </a:rPr>
              <a:t>, </a:t>
            </a:r>
            <a:r>
              <a:rPr lang="en-US" sz="1800" dirty="0" err="1" smtClean="0">
                <a:solidFill>
                  <a:srgbClr val="FF0000"/>
                </a:solidFill>
              </a:rPr>
              <a:t>gestiti</a:t>
            </a:r>
            <a:r>
              <a:rPr lang="en-US" sz="1800" dirty="0" smtClean="0">
                <a:solidFill>
                  <a:srgbClr val="FF0000"/>
                </a:solidFill>
              </a:rPr>
              <a:t> </a:t>
            </a:r>
            <a:r>
              <a:rPr lang="en-US" sz="1800" dirty="0" err="1" smtClean="0">
                <a:solidFill>
                  <a:srgbClr val="FF0000"/>
                </a:solidFill>
              </a:rPr>
              <a:t>manualmente</a:t>
            </a:r>
            <a:endParaRPr lang="en-US" sz="1800" dirty="0" smtClean="0">
              <a:solidFill>
                <a:srgbClr val="FF0000"/>
              </a:solidFill>
            </a:endParaRPr>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dirty="0" smtClean="0"/>
              <a:t>EGI-Inspire: stato delle  </a:t>
            </a:r>
            <a:r>
              <a:rPr lang="it-IT" dirty="0" err="1" smtClean="0"/>
              <a:t>attivita'</a:t>
            </a:r>
            <a:r>
              <a:rPr lang="it-IT" dirty="0" smtClean="0"/>
              <a:t>,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8</a:t>
            </a:fld>
            <a:endParaRPr lang="en-US" dirty="0"/>
          </a:p>
        </p:txBody>
      </p:sp>
    </p:spTree>
    <p:extLst>
      <p:ext uri="{BB962C8B-B14F-4D97-AF65-F5344CB8AC3E}">
        <p14:creationId xmlns:p14="http://schemas.microsoft.com/office/powerpoint/2010/main" val="372237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Macro </a:t>
            </a:r>
            <a:r>
              <a:rPr lang="en-US" dirty="0" err="1" smtClean="0"/>
              <a:t>Attivita</a:t>
            </a:r>
            <a:r>
              <a:rPr lang="en-US" dirty="0" smtClean="0"/>
              <a:t>’ EGI-</a:t>
            </a:r>
            <a:r>
              <a:rPr lang="en-US" dirty="0" err="1" smtClean="0"/>
              <a:t>InSpire</a:t>
            </a:r>
            <a:endParaRPr lang="it-IT" dirty="0"/>
          </a:p>
        </p:txBody>
      </p:sp>
      <p:sp>
        <p:nvSpPr>
          <p:cNvPr id="3" name="Segnaposto contenuto 2"/>
          <p:cNvSpPr>
            <a:spLocks noGrp="1"/>
          </p:cNvSpPr>
          <p:nvPr>
            <p:ph idx="1"/>
          </p:nvPr>
        </p:nvSpPr>
        <p:spPr/>
        <p:txBody>
          <a:bodyPr/>
          <a:lstStyle/>
          <a:p>
            <a:pPr marL="0" indent="0" algn="ctr">
              <a:buNone/>
            </a:pPr>
            <a:r>
              <a:rPr lang="en-US" dirty="0" smtClean="0"/>
              <a:t>BACKUP</a:t>
            </a:r>
            <a:endParaRPr lang="it-IT" dirty="0"/>
          </a:p>
        </p:txBody>
      </p:sp>
      <p:sp>
        <p:nvSpPr>
          <p:cNvPr id="4" name="Segnaposto data 3"/>
          <p:cNvSpPr>
            <a:spLocks noGrp="1"/>
          </p:cNvSpPr>
          <p:nvPr>
            <p:ph type="dt" sz="half" idx="10"/>
          </p:nvPr>
        </p:nvSpPr>
        <p:spPr/>
        <p:txBody>
          <a:bodyPr/>
          <a:lstStyle/>
          <a:p>
            <a:pPr>
              <a:defRPr/>
            </a:pPr>
            <a:r>
              <a:rPr lang="en-US" smtClean="0"/>
              <a:t>17/01/2013</a:t>
            </a:r>
            <a:endParaRPr lang="en-US" dirty="0"/>
          </a:p>
        </p:txBody>
      </p:sp>
      <p:sp>
        <p:nvSpPr>
          <p:cNvPr id="5" name="Segnaposto piè di pagina 4"/>
          <p:cNvSpPr>
            <a:spLocks noGrp="1"/>
          </p:cNvSpPr>
          <p:nvPr>
            <p:ph type="ftr" sz="quarter" idx="11"/>
          </p:nvPr>
        </p:nvSpPr>
        <p:spPr/>
        <p:txBody>
          <a:bodyPr/>
          <a:lstStyle/>
          <a:p>
            <a:pPr>
              <a:defRPr/>
            </a:pPr>
            <a:r>
              <a:rPr lang="it-IT" smtClean="0"/>
              <a:t>EGI-Inspire: stato delle  attivita', dei risultati ottenuti e delle esigenze per il 2013</a:t>
            </a:r>
            <a:endParaRPr lang="en-US" dirty="0"/>
          </a:p>
        </p:txBody>
      </p:sp>
      <p:sp>
        <p:nvSpPr>
          <p:cNvPr id="6" name="Segnaposto numero diapositiva 5"/>
          <p:cNvSpPr>
            <a:spLocks noGrp="1"/>
          </p:cNvSpPr>
          <p:nvPr>
            <p:ph type="sldNum" sz="quarter" idx="12"/>
          </p:nvPr>
        </p:nvSpPr>
        <p:spPr/>
        <p:txBody>
          <a:bodyPr/>
          <a:lstStyle/>
          <a:p>
            <a:pPr>
              <a:defRPr/>
            </a:pPr>
            <a:fld id="{A53E93C7-7FA6-4B67-89AC-03CBAB78CC39}" type="slidenum">
              <a:rPr lang="en-US" smtClean="0"/>
              <a:pPr>
                <a:defRPr/>
              </a:pPr>
              <a:t>9</a:t>
            </a:fld>
            <a:endParaRPr lang="en-US" dirty="0"/>
          </a:p>
        </p:txBody>
      </p:sp>
    </p:spTree>
    <p:extLst>
      <p:ext uri="{BB962C8B-B14F-4D97-AF65-F5344CB8AC3E}">
        <p14:creationId xmlns:p14="http://schemas.microsoft.com/office/powerpoint/2010/main" val="2248281620"/>
      </p:ext>
    </p:extLst>
  </p:cSld>
  <p:clrMapOvr>
    <a:masterClrMapping/>
  </p:clrMapOvr>
</p:sld>
</file>

<file path=ppt/theme/theme1.xml><?xml version="1.0" encoding="utf-8"?>
<a:theme xmlns:a="http://schemas.openxmlformats.org/drawingml/2006/main" name="EGI-InSPIRE-Slide-Template_v4-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EGI-InSPIRE-Slide-Template_v4-8</Template>
  <TotalTime>1336</TotalTime>
  <Words>1697</Words>
  <Application>Microsoft Office PowerPoint</Application>
  <PresentationFormat>Presentazione su schermo (4:3)</PresentationFormat>
  <Paragraphs>315</Paragraphs>
  <Slides>25</Slides>
  <Notes>3</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EGI-InSPIRE-Slide-Template_v4-8</vt:lpstr>
      <vt:lpstr>EGI-Inspire: stato delle  attivita', dei risultati ottenuti e delle esigenze per il 2013</vt:lpstr>
      <vt:lpstr>agenda</vt:lpstr>
      <vt:lpstr>Le e-Infrastrutture a livello europeo</vt:lpstr>
      <vt:lpstr>The EGI-InSPIRE Project</vt:lpstr>
      <vt:lpstr>Operations Sustainability Dalle raccomandazioni del TEG Ops</vt:lpstr>
      <vt:lpstr>Necessita’ comuni in ambito INFRA (?)</vt:lpstr>
      <vt:lpstr>Clouds@EGI</vt:lpstr>
      <vt:lpstr>Data center automation</vt:lpstr>
      <vt:lpstr>Macro Attivita’ EGI-InSpire</vt:lpstr>
      <vt:lpstr>NA - Networking Activities</vt:lpstr>
      <vt:lpstr>JRA1 - Joint Research Activities</vt:lpstr>
      <vt:lpstr>Provisioning the Software Infrastructure (SA2.*)</vt:lpstr>
      <vt:lpstr>Services for the Heavy User Communities - SA3.*</vt:lpstr>
      <vt:lpstr>Presentazione standard di PowerPoint</vt:lpstr>
      <vt:lpstr>TSA1.1N Activity Management</vt:lpstr>
      <vt:lpstr>TSA1.2N A Secure Infrastructure - NGI</vt:lpstr>
      <vt:lpstr>TSA1.2N A Secure Infrastructure - EGI</vt:lpstr>
      <vt:lpstr>TSA1.3N Service Deployment</vt:lpstr>
      <vt:lpstr>TSA1.4N Infrastructure for Grid</vt:lpstr>
      <vt:lpstr>TSA1.5N Accounting</vt:lpstr>
      <vt:lpstr>TSA1.6N Helpdesk Infrastructure - NGI</vt:lpstr>
      <vt:lpstr>TSA1.6N Helpdesk Infrastructure - EGI</vt:lpstr>
      <vt:lpstr>TSA1.7 (N+E) Support Teams</vt:lpstr>
      <vt:lpstr>TSA1.8N Providing a Reliable Grid - NGI</vt:lpstr>
      <vt:lpstr>TSA1.8N Providing a Reliable Grid - EGI Global Task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Tiziana Ferrari</dc:creator>
  <cp:lastModifiedBy>Paolo Veronesi</cp:lastModifiedBy>
  <cp:revision>52</cp:revision>
  <dcterms:created xsi:type="dcterms:W3CDTF">2012-12-17T23:34:03Z</dcterms:created>
  <dcterms:modified xsi:type="dcterms:W3CDTF">2013-01-16T10:58:03Z</dcterms:modified>
</cp:coreProperties>
</file>