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99FF99"/>
    <a:srgbClr val="CCFFFF"/>
    <a:srgbClr val="FFCC99"/>
    <a:srgbClr val="FFCCFF"/>
    <a:srgbClr val="FDEADA"/>
    <a:srgbClr val="EBF1DE"/>
    <a:srgbClr val="EEECE1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2" autoAdjust="0"/>
    <p:restoredTop sz="92007" autoAdjust="0"/>
  </p:normalViewPr>
  <p:slideViewPr>
    <p:cSldViewPr>
      <p:cViewPr>
        <p:scale>
          <a:sx n="100" d="100"/>
          <a:sy n="100" d="100"/>
        </p:scale>
        <p:origin x="33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1ECA3-0F03-4A38-A576-D806605FAA6D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F990A-FE29-4C04-B496-C51761396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38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F990A-FE29-4C04-B496-C5176139604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19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04800" y="6356349"/>
            <a:ext cx="2133600" cy="365125"/>
          </a:xfrm>
        </p:spPr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508" y="332656"/>
            <a:ext cx="13669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88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46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11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92211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6856" y="1412776"/>
            <a:ext cx="8229600" cy="482453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915000" cy="365125"/>
          </a:xfrm>
        </p:spPr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484" y="332656"/>
            <a:ext cx="13669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435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7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48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93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43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9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9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8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4056-FD04-43B1-A83C-833512C7B1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73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chemeClr val="tx2"/>
                </a:solidFill>
              </a:rPr>
              <a:t/>
            </a:r>
            <a:br>
              <a:rPr lang="it-IT" sz="3200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CNAF e Nuvole</a:t>
            </a:r>
            <a:r>
              <a:rPr lang="it-IT" dirty="0">
                <a:solidFill>
                  <a:schemeClr val="tx2"/>
                </a:solidFill>
              </a:rPr>
              <a:t/>
            </a:r>
            <a:br>
              <a:rPr lang="it-IT" dirty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>Comitato Tecnico del CNAF</a:t>
            </a:r>
            <a:br>
              <a:rPr lang="it-IT" sz="3100" dirty="0" smtClean="0">
                <a:solidFill>
                  <a:schemeClr val="tx2"/>
                </a:solidFill>
              </a:rPr>
            </a:br>
            <a:r>
              <a:rPr lang="it-IT" sz="3100" dirty="0" smtClean="0">
                <a:solidFill>
                  <a:schemeClr val="tx2"/>
                </a:solidFill>
              </a:rPr>
              <a:t/>
            </a:r>
            <a:br>
              <a:rPr lang="it-IT" sz="3100" dirty="0" smtClean="0">
                <a:solidFill>
                  <a:schemeClr val="tx2"/>
                </a:solidFill>
              </a:rPr>
            </a:br>
            <a:endParaRPr lang="it-IT" sz="31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416824" cy="122413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CNAF, Bologna, </a:t>
            </a:r>
            <a:r>
              <a:rPr lang="it-IT" sz="2400" dirty="0"/>
              <a:t>3</a:t>
            </a:r>
            <a:r>
              <a:rPr lang="it-IT" sz="2400" dirty="0" smtClean="0"/>
              <a:t> aprile  </a:t>
            </a:r>
            <a:r>
              <a:rPr lang="it-IT" sz="2400" dirty="0" smtClean="0"/>
              <a:t>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04800" y="6356349"/>
            <a:ext cx="2539008" cy="365125"/>
          </a:xfrm>
        </p:spPr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3317" y="1016732"/>
            <a:ext cx="8229600" cy="4824536"/>
          </a:xfrm>
        </p:spPr>
        <p:txBody>
          <a:bodyPr>
            <a:noAutofit/>
          </a:bodyPr>
          <a:lstStyle/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2000" dirty="0" smtClean="0">
              <a:latin typeface="Arial" panose="020B0604020202020204" pitchFamily="34" charset="0"/>
            </a:endParaRPr>
          </a:p>
          <a:p>
            <a:r>
              <a:rPr lang="it-IT" sz="2000" dirty="0"/>
              <a:t>vecchie e nuove esigenze (</a:t>
            </a:r>
            <a:r>
              <a:rPr lang="it-IT" sz="2000" dirty="0" err="1"/>
              <a:t>gaetano</a:t>
            </a:r>
            <a:r>
              <a:rPr lang="it-IT" sz="2000" dirty="0"/>
              <a:t>)  5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altLang="it-IT" sz="2000" dirty="0"/>
              <a:t>infrastruttura </a:t>
            </a:r>
            <a:r>
              <a:rPr lang="it-IT" altLang="it-IT" sz="2000" dirty="0" err="1"/>
              <a:t>cloud</a:t>
            </a:r>
            <a:r>
              <a:rPr lang="it-IT" altLang="it-IT" sz="2000" dirty="0"/>
              <a:t> per servizi ad alta affidabilità (Stefano Longo) </a:t>
            </a:r>
            <a:r>
              <a:rPr lang="it-IT" altLang="it-IT" sz="2000" dirty="0" smtClean="0"/>
              <a:t>20</a:t>
            </a:r>
          </a:p>
          <a:p>
            <a:endParaRPr lang="it-IT" altLang="it-IT" sz="2000" dirty="0"/>
          </a:p>
          <a:p>
            <a:r>
              <a:rPr lang="it-IT" altLang="it-IT" sz="2000" dirty="0" smtClean="0"/>
              <a:t>CPU </a:t>
            </a:r>
            <a:r>
              <a:rPr lang="it-IT" altLang="it-IT" sz="2000" dirty="0"/>
              <a:t>on </a:t>
            </a:r>
            <a:r>
              <a:rPr lang="it-IT" altLang="it-IT" sz="2000" dirty="0" err="1"/>
              <a:t>demand</a:t>
            </a:r>
            <a:r>
              <a:rPr lang="it-IT" altLang="it-IT" sz="2000" dirty="0"/>
              <a:t>, </a:t>
            </a:r>
            <a:r>
              <a:rPr lang="it-IT" altLang="it-IT" sz="2000" dirty="0" smtClean="0"/>
              <a:t>CLOUD@CNAF </a:t>
            </a:r>
            <a:r>
              <a:rPr lang="it-IT" altLang="it-IT" sz="2000" dirty="0"/>
              <a:t>(Cristina </a:t>
            </a:r>
            <a:r>
              <a:rPr lang="it-IT" altLang="it-IT" sz="2000" dirty="0" err="1"/>
              <a:t>Aiftimiei</a:t>
            </a:r>
            <a:r>
              <a:rPr lang="it-IT" altLang="it-IT" sz="2000" dirty="0"/>
              <a:t>) </a:t>
            </a:r>
            <a:r>
              <a:rPr lang="it-IT" altLang="it-IT" sz="2000" dirty="0" smtClean="0"/>
              <a:t>20</a:t>
            </a:r>
          </a:p>
          <a:p>
            <a:endParaRPr lang="it-IT" altLang="it-IT" sz="2000" dirty="0" smtClean="0"/>
          </a:p>
          <a:p>
            <a:r>
              <a:rPr lang="it-IT" altLang="it-IT" sz="2000" dirty="0" err="1" smtClean="0"/>
              <a:t>remotizzazione</a:t>
            </a:r>
            <a:r>
              <a:rPr lang="it-IT" altLang="it-IT" sz="2000" dirty="0" smtClean="0"/>
              <a:t> </a:t>
            </a:r>
            <a:r>
              <a:rPr lang="it-IT" altLang="it-IT" sz="2000" dirty="0"/>
              <a:t>dei data center, cosa serve e cosa offre la </a:t>
            </a:r>
            <a:r>
              <a:rPr lang="it-IT" altLang="it-IT" sz="2000" dirty="0" err="1"/>
              <a:t>cloud</a:t>
            </a:r>
            <a:r>
              <a:rPr lang="it-IT" altLang="it-IT" sz="2000" dirty="0"/>
              <a:t> ? (Luca) </a:t>
            </a:r>
            <a:r>
              <a:rPr lang="it-IT" altLang="it-IT" sz="2000" dirty="0" smtClean="0"/>
              <a:t>20</a:t>
            </a:r>
          </a:p>
          <a:p>
            <a:r>
              <a:rPr lang="it-IT" altLang="it-IT" sz="2000" dirty="0"/>
              <a:t> </a:t>
            </a:r>
            <a:endParaRPr lang="it-IT" altLang="it-IT" sz="2000" dirty="0" smtClean="0"/>
          </a:p>
          <a:p>
            <a:r>
              <a:rPr lang="it-IT" altLang="it-IT" sz="2000" dirty="0" smtClean="0"/>
              <a:t>impatto </a:t>
            </a:r>
            <a:r>
              <a:rPr lang="it-IT" altLang="it-IT" sz="2000" dirty="0"/>
              <a:t>di INDIGO al CNAF, coinvolgimento dei servizi, progetti pilota. (Davide) </a:t>
            </a:r>
            <a:r>
              <a:rPr lang="it-IT" altLang="it-IT" sz="2000" dirty="0" smtClean="0"/>
              <a:t>20</a:t>
            </a:r>
          </a:p>
          <a:p>
            <a:endParaRPr lang="it-IT" altLang="it-IT" sz="2000" dirty="0" smtClean="0"/>
          </a:p>
          <a:p>
            <a:r>
              <a:rPr lang="it-IT" altLang="it-IT" sz="2000" dirty="0" smtClean="0"/>
              <a:t>container </a:t>
            </a:r>
            <a:r>
              <a:rPr lang="it-IT" altLang="it-IT" sz="2000" dirty="0"/>
              <a:t>e </a:t>
            </a:r>
            <a:r>
              <a:rPr lang="it-IT" altLang="it-IT" sz="2000" dirty="0" err="1"/>
              <a:t>docker</a:t>
            </a:r>
            <a:r>
              <a:rPr lang="it-IT" altLang="it-IT" sz="2000" dirty="0"/>
              <a:t> (Andrea </a:t>
            </a:r>
            <a:r>
              <a:rPr lang="it-IT" altLang="it-IT" sz="2000" dirty="0" err="1"/>
              <a:t>Ceccanti</a:t>
            </a:r>
            <a:r>
              <a:rPr lang="it-IT" altLang="it-IT" sz="2000" dirty="0"/>
              <a:t>) </a:t>
            </a:r>
            <a:r>
              <a:rPr lang="it-IT" altLang="it-IT" sz="2000" dirty="0" smtClean="0"/>
              <a:t>10</a:t>
            </a:r>
          </a:p>
          <a:p>
            <a:endParaRPr lang="it-IT" altLang="it-IT" sz="2000" dirty="0" smtClean="0"/>
          </a:p>
          <a:p>
            <a:r>
              <a:rPr lang="it-IT" altLang="it-IT" sz="2000" dirty="0" smtClean="0"/>
              <a:t>discussione </a:t>
            </a:r>
            <a:endParaRPr lang="it-IT" altLang="it-IT" sz="2000" dirty="0"/>
          </a:p>
          <a:p>
            <a:endParaRPr lang="it-IT" altLang="it-IT" sz="2000" dirty="0" smtClean="0">
              <a:latin typeface="Arial" panose="020B0604020202020204" pitchFamily="34" charset="0"/>
            </a:endParaRPr>
          </a:p>
          <a:p>
            <a:endParaRPr lang="it-IT" altLang="it-IT" sz="2000" dirty="0" smtClean="0">
              <a:latin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</a:endParaRPr>
          </a:p>
          <a:p>
            <a:endParaRPr lang="it-IT" sz="2000" dirty="0" smtClean="0">
              <a:latin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2</a:t>
            </a:fld>
            <a:endParaRPr lang="it-IT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-53786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</a:t>
            </a:r>
            <a:r>
              <a:rPr lang="it-IT" dirty="0" smtClean="0"/>
              <a:t>ecchie e nuove esigenze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Gestione Data Center - IAAS</a:t>
            </a:r>
          </a:p>
          <a:p>
            <a:pPr lvl="1"/>
            <a:r>
              <a:rPr lang="it-IT" sz="2000" dirty="0" smtClean="0"/>
              <a:t>CERN Agile </a:t>
            </a:r>
            <a:r>
              <a:rPr lang="it-IT" sz="2000" dirty="0" err="1" smtClean="0"/>
              <a:t>Infrastructure</a:t>
            </a:r>
            <a:r>
              <a:rPr lang="it-IT" sz="2000" dirty="0" smtClean="0"/>
              <a:t> (70 </a:t>
            </a:r>
            <a:r>
              <a:rPr lang="it-IT" sz="2000" dirty="0" err="1" smtClean="0"/>
              <a:t>Kcore</a:t>
            </a:r>
            <a:r>
              <a:rPr lang="it-IT" sz="2000" dirty="0" smtClean="0"/>
              <a:t>, 3 K </a:t>
            </a:r>
            <a:r>
              <a:rPr lang="it-IT" sz="2000" dirty="0" err="1" smtClean="0"/>
              <a:t>nodes</a:t>
            </a:r>
            <a:r>
              <a:rPr lang="it-IT" sz="2000" dirty="0" smtClean="0"/>
              <a:t>, </a:t>
            </a:r>
            <a:r>
              <a:rPr lang="it-IT" sz="2000" dirty="0" err="1" smtClean="0"/>
              <a:t>puppet</a:t>
            </a:r>
            <a:r>
              <a:rPr lang="it-IT" sz="2000" dirty="0" smtClean="0"/>
              <a:t>, OS Havana, 3 PB CEPH)</a:t>
            </a:r>
          </a:p>
          <a:p>
            <a:pPr lvl="2"/>
            <a:r>
              <a:rPr lang="it-IT" sz="2000" dirty="0" smtClean="0"/>
              <a:t>Collaborazione con: BNL, IN2P3, </a:t>
            </a:r>
            <a:r>
              <a:rPr lang="it-IT" sz="2000" dirty="0" err="1" smtClean="0"/>
              <a:t>NECTar</a:t>
            </a:r>
            <a:r>
              <a:rPr lang="it-IT" sz="2000" dirty="0" smtClean="0"/>
              <a:t> (</a:t>
            </a:r>
            <a:r>
              <a:rPr lang="it-IT" sz="2000" dirty="0"/>
              <a:t>A</a:t>
            </a:r>
            <a:r>
              <a:rPr lang="it-IT" sz="2000" dirty="0" smtClean="0"/>
              <a:t>ustralia), IHEP (Cina), Atlas/CMS Trigger teams</a:t>
            </a:r>
          </a:p>
          <a:p>
            <a:pPr lvl="1"/>
            <a:r>
              <a:rPr lang="it-IT" sz="2000" dirty="0" smtClean="0"/>
              <a:t>Multi Site Data Center, Remote Management</a:t>
            </a:r>
          </a:p>
          <a:p>
            <a:pPr lvl="1"/>
            <a:r>
              <a:rPr lang="it-IT" sz="2000" dirty="0" err="1" smtClean="0"/>
              <a:t>Cloud</a:t>
            </a:r>
            <a:r>
              <a:rPr lang="it-IT" sz="2000" dirty="0" smtClean="0"/>
              <a:t> commerciali</a:t>
            </a:r>
          </a:p>
          <a:p>
            <a:r>
              <a:rPr lang="it-IT" sz="2000" dirty="0" smtClean="0"/>
              <a:t>Tecnologia </a:t>
            </a:r>
            <a:r>
              <a:rPr lang="it-IT" sz="2000" dirty="0" err="1" smtClean="0"/>
              <a:t>Cloud</a:t>
            </a:r>
            <a:r>
              <a:rPr lang="it-IT" sz="2000" dirty="0" smtClean="0"/>
              <a:t> per gli esperimenti</a:t>
            </a:r>
          </a:p>
          <a:p>
            <a:pPr lvl="1"/>
            <a:r>
              <a:rPr lang="it-IT" sz="2000" dirty="0" smtClean="0"/>
              <a:t>CMS High Level Trigger Farm (online </a:t>
            </a:r>
            <a:r>
              <a:rPr lang="it-IT" sz="2000" dirty="0" err="1" smtClean="0"/>
              <a:t>filter</a:t>
            </a:r>
            <a:r>
              <a:rPr lang="it-IT" sz="2000" dirty="0" smtClean="0"/>
              <a:t> / private </a:t>
            </a:r>
            <a:r>
              <a:rPr lang="it-IT" sz="2000" dirty="0" err="1" smtClean="0"/>
              <a:t>cloud</a:t>
            </a:r>
            <a:r>
              <a:rPr lang="it-IT" sz="2000" dirty="0"/>
              <a:t> 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smtClean="0"/>
              <a:t>Job </a:t>
            </a:r>
            <a:r>
              <a:rPr lang="it-IT" sz="2000" dirty="0" err="1" smtClean="0"/>
              <a:t>submission</a:t>
            </a:r>
            <a:r>
              <a:rPr lang="it-IT" sz="2000" dirty="0" smtClean="0"/>
              <a:t> (</a:t>
            </a:r>
            <a:r>
              <a:rPr lang="it-IT" sz="2000" dirty="0" err="1" smtClean="0"/>
              <a:t>HTCondor</a:t>
            </a:r>
            <a:r>
              <a:rPr lang="it-IT" sz="2000" dirty="0" smtClean="0"/>
              <a:t> + </a:t>
            </a:r>
            <a:r>
              <a:rPr lang="it-IT" sz="2000" dirty="0" err="1" smtClean="0"/>
              <a:t>GlideinWMS</a:t>
            </a:r>
            <a:r>
              <a:rPr lang="it-IT" sz="2000" dirty="0" smtClean="0"/>
              <a:t>, fair share management ?, che fine ha fatto WACK (+</a:t>
            </a:r>
            <a:r>
              <a:rPr lang="it-IT" sz="2000" dirty="0" err="1" smtClean="0"/>
              <a:t>Wnodes</a:t>
            </a:r>
            <a:r>
              <a:rPr lang="it-IT" sz="2000" dirty="0" smtClean="0"/>
              <a:t>) ? )</a:t>
            </a:r>
          </a:p>
          <a:p>
            <a:r>
              <a:rPr lang="it-IT" sz="2000" dirty="0" smtClean="0"/>
              <a:t>CPU on </a:t>
            </a:r>
            <a:r>
              <a:rPr lang="it-IT" sz="2000" dirty="0" err="1" smtClean="0"/>
              <a:t>demand</a:t>
            </a:r>
            <a:r>
              <a:rPr lang="it-IT" sz="2000" dirty="0" smtClean="0"/>
              <a:t> </a:t>
            </a:r>
          </a:p>
          <a:p>
            <a:pPr lvl="1"/>
            <a:r>
              <a:rPr lang="it-IT" sz="2000" dirty="0" smtClean="0"/>
              <a:t>Interattivo per uso interno</a:t>
            </a:r>
          </a:p>
          <a:p>
            <a:pPr lvl="1"/>
            <a:r>
              <a:rPr lang="it-IT" sz="2000" dirty="0" smtClean="0"/>
              <a:t>Interattivo per esperimenti</a:t>
            </a:r>
          </a:p>
          <a:p>
            <a:pPr lvl="1"/>
            <a:r>
              <a:rPr lang="it-IT" sz="2000" dirty="0" smtClean="0"/>
              <a:t>Interattivo per general use</a:t>
            </a:r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7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CTC, 3 aprile 2015, CNAF, GM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056-FD04-43B1-A83C-833512C7B1C0}" type="slidenum">
              <a:rPr lang="it-IT" smtClean="0"/>
              <a:t>4</a:t>
            </a:fld>
            <a:endParaRPr lang="it-IT" dirty="0"/>
          </a:p>
        </p:txBody>
      </p:sp>
      <p:pic>
        <p:nvPicPr>
          <p:cNvPr id="8" name="Segnaposto contenuto 7" descr="Tutorial for Scientific Computing using Amazon (2 February 2015) - Mozilla Firefox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9" y="1412875"/>
            <a:ext cx="7974858" cy="4824413"/>
          </a:xfrm>
        </p:spPr>
      </p:pic>
    </p:spTree>
    <p:extLst>
      <p:ext uri="{BB962C8B-B14F-4D97-AF65-F5344CB8AC3E}">
        <p14:creationId xmlns:p14="http://schemas.microsoft.com/office/powerpoint/2010/main" val="42007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26833</TotalTime>
  <Words>164</Words>
  <Application>Microsoft Office PowerPoint</Application>
  <PresentationFormat>Presentazione su schermo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 CNAF e Nuvole Comitato Tecnico del CNAF  </vt:lpstr>
      <vt:lpstr>agenda</vt:lpstr>
      <vt:lpstr>vecchie e nuove esigenze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gaetano</dc:creator>
  <cp:lastModifiedBy>Gaetano</cp:lastModifiedBy>
  <cp:revision>355</cp:revision>
  <cp:lastPrinted>2013-10-23T14:05:44Z</cp:lastPrinted>
  <dcterms:created xsi:type="dcterms:W3CDTF">2013-10-20T14:27:49Z</dcterms:created>
  <dcterms:modified xsi:type="dcterms:W3CDTF">2015-04-03T07:50:44Z</dcterms:modified>
</cp:coreProperties>
</file>