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5"/>
  </p:notesMasterIdLst>
  <p:handoutMasterIdLst>
    <p:handoutMasterId r:id="rId26"/>
  </p:handoutMasterIdLst>
  <p:sldIdLst>
    <p:sldId id="257" r:id="rId2"/>
    <p:sldId id="417" r:id="rId3"/>
    <p:sldId id="404" r:id="rId4"/>
    <p:sldId id="428" r:id="rId5"/>
    <p:sldId id="413" r:id="rId6"/>
    <p:sldId id="414" r:id="rId7"/>
    <p:sldId id="429" r:id="rId8"/>
    <p:sldId id="430" r:id="rId9"/>
    <p:sldId id="431" r:id="rId10"/>
    <p:sldId id="361" r:id="rId11"/>
    <p:sldId id="362" r:id="rId12"/>
    <p:sldId id="419" r:id="rId13"/>
    <p:sldId id="424" r:id="rId14"/>
    <p:sldId id="421" r:id="rId15"/>
    <p:sldId id="366" r:id="rId16"/>
    <p:sldId id="425" r:id="rId17"/>
    <p:sldId id="423" r:id="rId18"/>
    <p:sldId id="398" r:id="rId19"/>
    <p:sldId id="401" r:id="rId20"/>
    <p:sldId id="402" r:id="rId21"/>
    <p:sldId id="411" r:id="rId22"/>
    <p:sldId id="367" r:id="rId23"/>
    <p:sldId id="427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A5F"/>
    <a:srgbClr val="FFC9CB"/>
    <a:srgbClr val="87D097"/>
    <a:srgbClr val="353535"/>
    <a:srgbClr val="FFC8FF"/>
    <a:srgbClr val="EAEAEA"/>
    <a:srgbClr val="00FF96"/>
    <a:srgbClr val="009794"/>
    <a:srgbClr val="9A5CD0"/>
    <a:srgbClr val="8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6868" autoAdjust="0"/>
    <p:restoredTop sz="80848" autoAdjust="0"/>
  </p:normalViewPr>
  <p:slideViewPr>
    <p:cSldViewPr>
      <p:cViewPr varScale="1">
        <p:scale>
          <a:sx n="98" d="100"/>
          <a:sy n="98" d="100"/>
        </p:scale>
        <p:origin x="-12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1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1" d="100"/>
          <a:sy n="41" d="100"/>
        </p:scale>
        <p:origin x="-2196" y="-11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11" Type="http://schemas.openxmlformats.org/officeDocument/2006/relationships/slide" Target="slides/slide10.xml"/><Relationship Id="rId29" Type="http://schemas.openxmlformats.org/officeDocument/2006/relationships/viewProps" Target="view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7D35517B-3694-A94A-8100-8CD37619A2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10734D9B-C676-0A42-A2A8-A0AA6069CA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D8ABAD-9E73-7845-96E9-43AB1A76A9CE}" type="slidenum">
              <a:rPr lang="en-US"/>
              <a:pPr/>
              <a:t>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the </a:t>
            </a:r>
            <a:r>
              <a:rPr lang="en-GB" sz="1400" b="1" dirty="0" smtClean="0"/>
              <a:t>fuel moisture model</a:t>
            </a:r>
            <a:r>
              <a:rPr lang="en-GB" sz="1400" dirty="0" smtClean="0"/>
              <a:t> representing the dynamic behaviour of the distribution throughout the territory of the variable expressing the water contents of the vegetation;</a:t>
            </a:r>
          </a:p>
          <a:p>
            <a:pPr lvl="1">
              <a:buFontTx/>
              <a:buChar char="•"/>
            </a:pPr>
            <a:endParaRPr lang="en-GB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 the </a:t>
            </a:r>
            <a:r>
              <a:rPr lang="en-GB" sz="1400" b="1" dirty="0" smtClean="0"/>
              <a:t>potential fire spread model</a:t>
            </a:r>
            <a:r>
              <a:rPr lang="en-GB" sz="1400" dirty="0" smtClean="0"/>
              <a:t> evaluate the physical characteristics that a fire could assume, on the basis of the variables that locally determine the possibility of a successful ignition and fire propagation.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34D9B-C676-0A42-A2A8-A0AA6069CA5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en-GB" dirty="0" smtClean="0"/>
              <a:t>The old in put files are stored in the Grid storage</a:t>
            </a:r>
            <a:r>
              <a:rPr lang="en-GB" baseline="0" dirty="0" smtClean="0"/>
              <a:t> elements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The WCS dynamically generates the model input files, </a:t>
            </a:r>
            <a:r>
              <a:rPr lang="en-GB" baseline="0" dirty="0" err="1" smtClean="0"/>
              <a:t>subsetting</a:t>
            </a:r>
            <a:r>
              <a:rPr lang="en-GB" baseline="0" dirty="0" smtClean="0"/>
              <a:t> and/or </a:t>
            </a:r>
            <a:r>
              <a:rPr lang="en-GB" baseline="0" dirty="0" err="1" smtClean="0"/>
              <a:t>resampling</a:t>
            </a:r>
            <a:r>
              <a:rPr lang="en-GB" baseline="0" dirty="0" smtClean="0"/>
              <a:t> the origin files stored on the 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34D9B-C676-0A42-A2A8-A0AA6069CA5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All begins</a:t>
            </a:r>
            <a:r>
              <a:rPr lang="en-GB" baseline="0" dirty="0" smtClean="0"/>
              <a:t> with an WPS Request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34D9B-C676-0A42-A2A8-A0AA6069CA5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Making use of standard web services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34D9B-C676-0A42-A2A8-A0AA6069CA5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introduction of the geospatial services layer allowed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34D9B-C676-0A42-A2A8-A0AA6069CA5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44C00-7B7A-EF44-B9AB-DE0EE4F9D23A}" type="slidenum">
              <a:rPr lang="en-US"/>
              <a:pPr/>
              <a:t>18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r>
              <a:rPr lang="it-IT" dirty="0" smtClean="0"/>
              <a:t>I’</a:t>
            </a:r>
            <a:r>
              <a:rPr lang="it-IT" dirty="0" err="1" smtClean="0"/>
              <a:t>ll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happy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answer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you</a:t>
            </a:r>
            <a:r>
              <a:rPr lang="it-IT" baseline="0" dirty="0" smtClean="0"/>
              <a:t> </a:t>
            </a:r>
            <a:r>
              <a:rPr lang="it-IT" baseline="0" dirty="0" err="1" smtClean="0"/>
              <a:t>questions</a:t>
            </a:r>
            <a:endParaRPr lang="it-IT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34D9B-C676-0A42-A2A8-A0AA6069CA5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A0975-DAE1-F542-8B28-D51AD5C93C90}" type="slidenum">
              <a:rPr lang="en-US"/>
              <a:pPr/>
              <a:t>20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CYCLOPS, as you </a:t>
            </a:r>
            <a:r>
              <a:rPr lang="en-GB" dirty="0" err="1" smtClean="0"/>
              <a:t>probaby</a:t>
            </a:r>
            <a:r>
              <a:rPr lang="en-GB" dirty="0" smtClean="0"/>
              <a:t> know, </a:t>
            </a:r>
            <a:r>
              <a:rPr lang="en-GB" dirty="0" smtClean="0"/>
              <a:t>is a SSA founded in FP6</a:t>
            </a:r>
            <a:r>
              <a:rPr lang="en-GB" baseline="0" dirty="0" smtClean="0"/>
              <a:t> which aims to study a cyber infrastructure</a:t>
            </a:r>
            <a:r>
              <a:rPr lang="en-GB" dirty="0" smtClean="0"/>
              <a:t> to connect the various European Civil Protections </a:t>
            </a:r>
          </a:p>
          <a:p>
            <a:r>
              <a:rPr lang="en-GB" dirty="0" smtClean="0"/>
              <a:t> </a:t>
            </a:r>
          </a:p>
          <a:p>
            <a:r>
              <a:rPr lang="en-GB" dirty="0" smtClean="0"/>
              <a:t>Our work started from the analysis of the Civil Protection requirements</a:t>
            </a:r>
          </a:p>
          <a:p>
            <a:endParaRPr lang="en-GB" dirty="0" smtClean="0"/>
          </a:p>
          <a:p>
            <a:r>
              <a:rPr lang="en-GB" dirty="0" smtClean="0"/>
              <a:t>From these</a:t>
            </a:r>
            <a:r>
              <a:rPr lang="en-GB" baseline="0" dirty="0" smtClean="0"/>
              <a:t> requirements we derived our CYCLOPS architecture</a:t>
            </a:r>
          </a:p>
          <a:p>
            <a:endParaRPr lang="en-GB" baseline="0" dirty="0" smtClean="0"/>
          </a:p>
          <a:p>
            <a:r>
              <a:rPr lang="en-GB" baseline="0" dirty="0" smtClean="0"/>
              <a:t>Recently we chosen a particular operative use case, the RISICO forest fires assessment application, and we ported it to the Cyclops Grid Infrastructure</a:t>
            </a:r>
          </a:p>
          <a:p>
            <a:endParaRPr lang="en-GB" baseline="0" dirty="0" smtClean="0"/>
          </a:p>
          <a:p>
            <a:r>
              <a:rPr lang="en-GB" baseline="0" dirty="0" smtClean="0"/>
              <a:t>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34D9B-C676-0A42-A2A8-A0AA6069CA5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9E652-C3A3-0648-81C4-CE028A618FD7}" type="slidenum">
              <a:rPr lang="en-US"/>
              <a:pPr/>
              <a:t>3</a:t>
            </a:fld>
            <a:endParaRPr lang="en-U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At </a:t>
            </a:r>
            <a:r>
              <a:rPr lang="it-IT" dirty="0" err="1" smtClean="0"/>
              <a:t>least</a:t>
            </a:r>
            <a:endParaRPr 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7F67CA-7883-FA4C-B21E-A80031FB09AB}" type="slidenum">
              <a:rPr lang="en-US"/>
              <a:pPr/>
              <a:t>4</a:t>
            </a:fld>
            <a:endParaRPr lang="en-US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</a:t>
            </a:r>
            <a:r>
              <a:rPr lang="en-GB" baseline="0" dirty="0" smtClean="0"/>
              <a:t> have chosen the grid </a:t>
            </a:r>
            <a:r>
              <a:rPr lang="en-GB" baseline="0" dirty="0" err="1" smtClean="0"/>
              <a:t>tecnology</a:t>
            </a:r>
            <a:r>
              <a:rPr lang="en-GB" baseline="0" dirty="0" smtClean="0"/>
              <a:t> to be the base of our architecture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grid  technology</a:t>
            </a:r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640CB-788C-A740-8192-B7BF867A9FF6}" type="slidenum">
              <a:rPr lang="en-US"/>
              <a:pPr/>
              <a:t>5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r>
              <a:rPr lang="it-IT" dirty="0" smtClean="0"/>
              <a:t>Goal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bring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together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two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communities</a:t>
            </a:r>
            <a:r>
              <a:rPr lang="it-IT" baseline="0" dirty="0" smtClean="0"/>
              <a:t>:</a:t>
            </a:r>
          </a:p>
          <a:p>
            <a:endParaRPr lang="it-IT" baseline="0" dirty="0" smtClean="0"/>
          </a:p>
          <a:p>
            <a:r>
              <a:rPr lang="it-IT" baseline="0" dirty="0" smtClean="0"/>
              <a:t>BLA BLA </a:t>
            </a:r>
            <a:endParaRPr lang="it-I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D8CE2-CC8C-824C-AFB5-3B14F0FBC0DA}" type="slidenum">
              <a:rPr lang="en-US"/>
              <a:pPr/>
              <a:t>6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r>
              <a:rPr lang="it-IT" dirty="0" smtClean="0"/>
              <a:t>I </a:t>
            </a:r>
            <a:r>
              <a:rPr lang="it-IT" dirty="0" err="1" smtClean="0"/>
              <a:t>will</a:t>
            </a:r>
            <a:r>
              <a:rPr lang="it-IT" dirty="0" smtClean="0"/>
              <a:t> show </a:t>
            </a:r>
            <a:r>
              <a:rPr lang="it-IT" dirty="0" err="1" smtClean="0"/>
              <a:t>you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architecture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developed</a:t>
            </a:r>
            <a:r>
              <a:rPr lang="it-IT" baseline="0" dirty="0" smtClean="0"/>
              <a:t>:</a:t>
            </a:r>
            <a:endParaRPr lang="it-I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248BCA-8B19-BA4C-B823-9E41443E77D6}" type="slidenum">
              <a:rPr lang="en-US"/>
              <a:pPr/>
              <a:t>7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E3EAA-76C9-AD43-93DB-2A3290C750A6}" type="slidenum">
              <a:rPr lang="en-US"/>
              <a:pPr/>
              <a:t>8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097AF-93E0-A842-87C4-0684334EC830}" type="slidenum">
              <a:rPr lang="en-US"/>
              <a:pPr/>
              <a:t>9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1" lang="it-IT" sz="2400">
                <a:latin typeface="Times New Roman" pitchFamily="-65" charset="0"/>
              </a:endParaRPr>
            </a:p>
          </p:txBody>
        </p:sp>
        <p:sp>
          <p:nvSpPr>
            <p:cNvPr id="14340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1" lang="it-IT" sz="2400">
                <a:latin typeface="Times New Roman" pitchFamily="-65" charset="0"/>
              </a:endParaRPr>
            </a:p>
          </p:txBody>
        </p:sp>
      </p:grp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14342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343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43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-65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Fare clic per modificare lo stile del sottotitolo dello schema</a:t>
            </a: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dt" sz="quarter" idx="2"/>
          </p:nvPr>
        </p:nvSpPr>
        <p:spPr>
          <a:xfrm>
            <a:off x="228600" y="22860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  <a:prstGeom prst="rect">
            <a:avLst/>
          </a:prstGeom>
        </p:spPr>
        <p:txBody>
          <a:bodyPr anchorCtr="0"/>
          <a:lstStyle>
            <a:lvl1pPr>
              <a:defRPr/>
            </a:lvl1pPr>
          </a:lstStyle>
          <a:p>
            <a:fld id="{C8885425-76F4-B744-BC3D-9854CA09B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34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Fare clic per modificare lo stile del titolo</a:t>
            </a:r>
          </a:p>
        </p:txBody>
      </p:sp>
      <p:grpSp>
        <p:nvGrpSpPr>
          <p:cNvPr id="14349" name="Group 13"/>
          <p:cNvGrpSpPr>
            <a:grpSpLocks noChangeAspect="1"/>
          </p:cNvGrpSpPr>
          <p:nvPr userDrawn="1"/>
        </p:nvGrpSpPr>
        <p:grpSpPr bwMode="auto">
          <a:xfrm>
            <a:off x="569913" y="3390900"/>
            <a:ext cx="1670050" cy="1236663"/>
            <a:chOff x="1474" y="1071"/>
            <a:chExt cx="2902" cy="2149"/>
          </a:xfrm>
        </p:grpSpPr>
        <p:pic>
          <p:nvPicPr>
            <p:cNvPr id="14350" name="Picture 14" descr="Logo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74" y="1071"/>
              <a:ext cx="2902" cy="1845"/>
            </a:xfrm>
            <a:prstGeom prst="rect">
              <a:avLst/>
            </a:prstGeom>
            <a:noFill/>
          </p:spPr>
        </p:pic>
        <p:sp>
          <p:nvSpPr>
            <p:cNvPr id="14351" name="WordArt 1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222" y="2835"/>
              <a:ext cx="1429" cy="385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CYCLOPS</a:t>
              </a:r>
            </a:p>
          </p:txBody>
        </p:sp>
      </p:grpSp>
      <p:pic>
        <p:nvPicPr>
          <p:cNvPr id="14352" name="Picture 16" descr="IST1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953000"/>
            <a:ext cx="1882775" cy="10080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923088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A0F23-9264-5D40-BAFE-A6E300A764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A0F23-9264-5D40-BAFE-A6E300A764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A0F23-9264-5D40-BAFE-A6E300A764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6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161925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152400" y="1371600"/>
            <a:ext cx="8991599" cy="319088"/>
            <a:chOff x="144" y="1248"/>
            <a:chExt cx="4656" cy="201"/>
          </a:xfrm>
        </p:grpSpPr>
        <p:sp>
          <p:nvSpPr>
            <p:cNvPr id="13319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320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05000"/>
            <a:ext cx="71628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del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  <a:p>
            <a:pPr lvl="1"/>
            <a:r>
              <a:rPr lang="en-US" dirty="0" err="1"/>
              <a:t>Secondo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  <a:p>
            <a:pPr lvl="2"/>
            <a:r>
              <a:rPr lang="en-US" dirty="0" err="1"/>
              <a:t>Terzo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livello</a:t>
            </a:r>
            <a:endParaRPr lang="en-US" dirty="0"/>
          </a:p>
          <a:p>
            <a:pPr lvl="4"/>
            <a:r>
              <a:rPr lang="en-US" dirty="0" err="1"/>
              <a:t>Quinto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</p:txBody>
      </p:sp>
      <p:sp>
        <p:nvSpPr>
          <p:cNvPr id="13325" name="AutoShape 13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52400"/>
            <a:ext cx="6923088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lo stile del titolo</a:t>
            </a:r>
          </a:p>
        </p:txBody>
      </p:sp>
      <p:grpSp>
        <p:nvGrpSpPr>
          <p:cNvPr id="13326" name="Group 14"/>
          <p:cNvGrpSpPr>
            <a:grpSpLocks noChangeAspect="1"/>
          </p:cNvGrpSpPr>
          <p:nvPr userDrawn="1"/>
        </p:nvGrpSpPr>
        <p:grpSpPr bwMode="auto">
          <a:xfrm>
            <a:off x="107950" y="152400"/>
            <a:ext cx="1382713" cy="1023938"/>
            <a:chOff x="1474" y="1071"/>
            <a:chExt cx="2902" cy="2149"/>
          </a:xfrm>
        </p:grpSpPr>
        <p:pic>
          <p:nvPicPr>
            <p:cNvPr id="13327" name="Picture 15" descr="Logo_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74" y="1071"/>
              <a:ext cx="2902" cy="1845"/>
            </a:xfrm>
            <a:prstGeom prst="rect">
              <a:avLst/>
            </a:prstGeom>
            <a:noFill/>
          </p:spPr>
        </p:pic>
        <p:sp>
          <p:nvSpPr>
            <p:cNvPr id="13328" name="WordArt 1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222" y="2835"/>
              <a:ext cx="1429" cy="385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CYCLOPS</a:t>
              </a:r>
            </a:p>
          </p:txBody>
        </p:sp>
      </p:grpSp>
      <p:sp>
        <p:nvSpPr>
          <p:cNvPr id="13330" name="Text Box 18"/>
          <p:cNvSpPr txBox="1">
            <a:spLocks noChangeArrowheads="1"/>
          </p:cNvSpPr>
          <p:nvPr userDrawn="1"/>
        </p:nvSpPr>
        <p:spPr bwMode="auto">
          <a:xfrm>
            <a:off x="2659" y="6477000"/>
            <a:ext cx="15726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/>
              <a:t>angelini@</a:t>
            </a:r>
            <a:r>
              <a:rPr lang="en-US" sz="1200" dirty="0"/>
              <a:t>imaa.cnr.it</a:t>
            </a:r>
          </a:p>
        </p:txBody>
      </p:sp>
      <p:pic>
        <p:nvPicPr>
          <p:cNvPr id="16" name="Picture 15" descr="cnr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59298" y="5715000"/>
            <a:ext cx="859902" cy="732322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A0F23-9264-5D40-BAFE-A6E300A7641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65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65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65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65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65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65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65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65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65" charset="2"/>
        <a:buChar char="l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65" charset="2"/>
        <a:buChar char="l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65" charset="2"/>
        <a:buChar char="l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65" charset="2"/>
        <a:buChar char="l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65" charset="2"/>
        <a:buChar char="l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65" charset="2"/>
        <a:buChar char="l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3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7.tiff"/><Relationship Id="rId4" Type="http://schemas.openxmlformats.org/officeDocument/2006/relationships/image" Target="../media/image16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d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16.w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Relationship Id="rId6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4" Type="http://schemas.openxmlformats.org/officeDocument/2006/relationships/image" Target="../media/image11.wmf"/><Relationship Id="rId10" Type="http://schemas.openxmlformats.org/officeDocument/2006/relationships/image" Target="../media/image7.png"/><Relationship Id="rId5" Type="http://schemas.openxmlformats.org/officeDocument/2006/relationships/image" Target="../media/image12.png"/><Relationship Id="rId7" Type="http://schemas.openxmlformats.org/officeDocument/2006/relationships/image" Target="../media/image4.jpeg"/><Relationship Id="rId11" Type="http://schemas.openxmlformats.org/officeDocument/2006/relationships/image" Target="../media/image8.jpe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9" Type="http://schemas.openxmlformats.org/officeDocument/2006/relationships/image" Target="../media/image6.png"/><Relationship Id="rId3" Type="http://schemas.openxmlformats.org/officeDocument/2006/relationships/image" Target="../media/image10.jpeg"/><Relationship Id="rId6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3048000"/>
            <a:ext cx="4013200" cy="1729704"/>
          </a:xfrm>
        </p:spPr>
        <p:txBody>
          <a:bodyPr>
            <a:spAutoFit/>
          </a:bodyPr>
          <a:lstStyle/>
          <a:p>
            <a:r>
              <a:rPr lang="en-US" sz="1800" b="1" dirty="0" err="1" smtClean="0"/>
              <a:t>Valerio</a:t>
            </a:r>
            <a:r>
              <a:rPr lang="en-US" sz="1800" b="1" dirty="0" smtClean="0"/>
              <a:t> Angelini</a:t>
            </a:r>
            <a:r>
              <a:rPr lang="en-US" sz="1800" b="1" baseline="30000" dirty="0" smtClean="0"/>
              <a:t>1</a:t>
            </a:r>
          </a:p>
          <a:p>
            <a:r>
              <a:rPr lang="en-US" sz="1800" dirty="0" smtClean="0"/>
              <a:t>Paolo Mazzetti</a:t>
            </a:r>
            <a:r>
              <a:rPr lang="en-US" sz="1800" baseline="30000" dirty="0" smtClean="0"/>
              <a:t>1</a:t>
            </a:r>
          </a:p>
          <a:p>
            <a:r>
              <a:rPr lang="en-US" sz="1800" dirty="0" smtClean="0"/>
              <a:t>Stefano Nativi</a:t>
            </a:r>
            <a:r>
              <a:rPr lang="en-US" sz="1800" baseline="30000" dirty="0" smtClean="0"/>
              <a:t>1</a:t>
            </a:r>
          </a:p>
          <a:p>
            <a:r>
              <a:rPr lang="en-US" sz="1800" dirty="0" smtClean="0"/>
              <a:t>Paolo Fiorucci</a:t>
            </a:r>
            <a:r>
              <a:rPr lang="en-US" sz="1800" baseline="30000" dirty="0" smtClean="0"/>
              <a:t>2</a:t>
            </a:r>
          </a:p>
          <a:p>
            <a:r>
              <a:rPr lang="en-US" sz="1800" dirty="0" smtClean="0"/>
              <a:t>Marco Verlato</a:t>
            </a:r>
            <a:r>
              <a:rPr lang="en-US" sz="1800" baseline="30000" dirty="0" smtClean="0"/>
              <a:t>3</a:t>
            </a:r>
            <a:endParaRPr lang="en-US" sz="1800" baseline="30000" dirty="0"/>
          </a:p>
        </p:txBody>
      </p:sp>
      <p:sp>
        <p:nvSpPr>
          <p:cNvPr id="15362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CYCLOPS Platform: geospatial services </a:t>
            </a:r>
            <a:r>
              <a:rPr lang="en-GB" dirty="0" smtClean="0"/>
              <a:t>implementation</a:t>
            </a:r>
            <a:endParaRPr lang="en-US" dirty="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52400" y="6248400"/>
            <a:ext cx="2266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 smtClean="0"/>
              <a:t>angelini@</a:t>
            </a:r>
            <a:r>
              <a:rPr lang="en-US" dirty="0" err="1"/>
              <a:t>imaa.cnr.it</a:t>
            </a:r>
            <a:endParaRPr lang="en-US" dirty="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800600" y="228600"/>
            <a:ext cx="41192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CYCLOPS Second Training </a:t>
            </a:r>
            <a:r>
              <a:rPr lang="en-US" dirty="0" smtClean="0"/>
              <a:t>Workshop</a:t>
            </a:r>
          </a:p>
          <a:p>
            <a:endParaRPr lang="en-US" dirty="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800600" y="5486400"/>
            <a:ext cx="23090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aseline="30000" dirty="0" smtClean="0"/>
              <a:t>1</a:t>
            </a:r>
            <a:r>
              <a:rPr lang="en-US" sz="2000" dirty="0" smtClean="0"/>
              <a:t>CNR</a:t>
            </a:r>
            <a:r>
              <a:rPr lang="en-US" sz="2000" dirty="0"/>
              <a:t>-</a:t>
            </a:r>
            <a:r>
              <a:rPr lang="en-US" sz="2000" dirty="0" smtClean="0"/>
              <a:t>IMAA</a:t>
            </a:r>
          </a:p>
          <a:p>
            <a:r>
              <a:rPr lang="en-US" sz="2000" baseline="30000" dirty="0" smtClean="0"/>
              <a:t>2</a:t>
            </a:r>
            <a:r>
              <a:rPr lang="en-US" sz="2000" dirty="0" smtClean="0"/>
              <a:t>CIMA Foundation</a:t>
            </a:r>
          </a:p>
          <a:p>
            <a:r>
              <a:rPr lang="en-US" sz="2000" baseline="30000" dirty="0" smtClean="0"/>
              <a:t>3</a:t>
            </a:r>
            <a:r>
              <a:rPr lang="en-US" sz="2000" dirty="0" smtClean="0"/>
              <a:t>INFN</a:t>
            </a: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52400"/>
            <a:ext cx="2314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Chania</a:t>
            </a:r>
            <a:r>
              <a:rPr lang="en-US" dirty="0" smtClean="0"/>
              <a:t> 5</a:t>
            </a:r>
            <a:r>
              <a:rPr lang="en-US" baseline="30000" dirty="0" smtClean="0"/>
              <a:t>th</a:t>
            </a:r>
            <a:r>
              <a:rPr lang="en-US" dirty="0" smtClean="0"/>
              <a:t> May 2008</a:t>
            </a:r>
            <a:endParaRPr lang="en-US" baseline="300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RISICO use case:</a:t>
            </a:r>
            <a:br>
              <a:rPr lang="en-GB" sz="4000" smtClean="0"/>
            </a:br>
            <a:r>
              <a:rPr lang="en-GB" sz="4000" smtClean="0"/>
              <a:t>Forest fires risk assesment</a:t>
            </a:r>
            <a:endParaRPr lang="en-GB" sz="400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752601"/>
            <a:ext cx="7605713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600" dirty="0" smtClean="0"/>
              <a:t>RISICO is a </a:t>
            </a:r>
            <a:r>
              <a:rPr lang="en-GB" sz="1600" b="1" dirty="0" smtClean="0"/>
              <a:t>forest fire risk forecasting system,</a:t>
            </a:r>
            <a:r>
              <a:rPr lang="en-GB" sz="1600" dirty="0" smtClean="0"/>
              <a:t> operative for the Italian Civil Protection (DPC) since august 2003</a:t>
            </a:r>
          </a:p>
          <a:p>
            <a:pPr>
              <a:lnSpc>
                <a:spcPct val="80000"/>
              </a:lnSpc>
            </a:pPr>
            <a:endParaRPr lang="en-GB" sz="1600" dirty="0" smtClean="0"/>
          </a:p>
          <a:p>
            <a:pPr>
              <a:lnSpc>
                <a:spcPct val="80000"/>
              </a:lnSpc>
            </a:pPr>
            <a:r>
              <a:rPr lang="en-GB" sz="1600" dirty="0" smtClean="0"/>
              <a:t>It is developed by the CIMA Foundation for the DPC.</a:t>
            </a:r>
          </a:p>
          <a:p>
            <a:pPr>
              <a:lnSpc>
                <a:spcPct val="80000"/>
              </a:lnSpc>
            </a:pPr>
            <a:r>
              <a:rPr lang="en-GB" sz="1600" dirty="0" smtClean="0"/>
              <a:t>Such a system is made of two main models:</a:t>
            </a:r>
          </a:p>
          <a:p>
            <a:pPr>
              <a:lnSpc>
                <a:spcPct val="80000"/>
              </a:lnSpc>
            </a:pPr>
            <a:endParaRPr lang="en-GB" sz="1600" dirty="0"/>
          </a:p>
        </p:txBody>
      </p:sp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1676400" y="3048000"/>
            <a:ext cx="7239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1">
            <a:prstTxWarp prst="textNoShape">
              <a:avLst/>
            </a:prstTxWarp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 the </a:t>
            </a:r>
            <a:r>
              <a:rPr lang="en-GB" sz="1400" b="1" dirty="0" smtClean="0"/>
              <a:t>fuel moisture model</a:t>
            </a:r>
            <a:endParaRPr lang="en-GB" sz="1400" dirty="0" smtClean="0"/>
          </a:p>
          <a:p>
            <a:pPr lvl="1">
              <a:buFontTx/>
              <a:buChar char="•"/>
            </a:pPr>
            <a:endParaRPr lang="en-GB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 the </a:t>
            </a:r>
            <a:r>
              <a:rPr lang="en-GB" sz="1400" b="1" dirty="0" smtClean="0"/>
              <a:t>potential fire spread model</a:t>
            </a:r>
            <a:endParaRPr lang="en-GB" sz="1400" dirty="0" smtClean="0"/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GB" sz="1600" dirty="0"/>
          </a:p>
        </p:txBody>
      </p:sp>
      <p:pic>
        <p:nvPicPr>
          <p:cNvPr id="6" name="Picture 5" descr="risico_schem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177" y="3733801"/>
            <a:ext cx="5557223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AutoShape 2"/>
          <p:cNvSpPr>
            <a:spLocks noChangeArrowheads="1"/>
          </p:cNvSpPr>
          <p:nvPr/>
        </p:nvSpPr>
        <p:spPr bwMode="auto">
          <a:xfrm>
            <a:off x="1752599" y="3068638"/>
            <a:ext cx="7140575" cy="3600450"/>
          </a:xfrm>
          <a:prstGeom prst="roundRect">
            <a:avLst>
              <a:gd name="adj" fmla="val 6245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923" name="AutoShap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239000" cy="1143000"/>
          </a:xfrm>
        </p:spPr>
        <p:txBody>
          <a:bodyPr anchor="b"/>
          <a:lstStyle/>
          <a:p>
            <a:r>
              <a:rPr lang="en-GB" sz="3600" dirty="0" smtClean="0"/>
              <a:t>RISICO current implementation</a:t>
            </a:r>
            <a:endParaRPr lang="en-GB" sz="3600" dirty="0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76400" y="1879600"/>
            <a:ext cx="7239000" cy="1397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 smtClean="0">
                <a:cs typeface="Apple Casual"/>
              </a:rPr>
              <a:t>RISICO current implementation runs on </a:t>
            </a:r>
            <a:r>
              <a:rPr lang="en-GB" sz="1800" b="1" dirty="0" smtClean="0">
                <a:cs typeface="Apple Casual"/>
              </a:rPr>
              <a:t>a single node</a:t>
            </a:r>
            <a:r>
              <a:rPr lang="en-GB" sz="1800" dirty="0" smtClean="0">
                <a:cs typeface="Apple Casual"/>
              </a:rPr>
              <a:t> on the CIMA premises</a:t>
            </a:r>
          </a:p>
          <a:p>
            <a:pPr>
              <a:lnSpc>
                <a:spcPct val="80000"/>
              </a:lnSpc>
            </a:pPr>
            <a:r>
              <a:rPr lang="en-GB" sz="1800" dirty="0" smtClean="0">
                <a:cs typeface="Apple Casual"/>
              </a:rPr>
              <a:t>It accesses </a:t>
            </a:r>
            <a:r>
              <a:rPr lang="en-GB" sz="1800" b="1" dirty="0" smtClean="0">
                <a:cs typeface="Apple Casual"/>
              </a:rPr>
              <a:t>LAM and Earth Observation input data</a:t>
            </a:r>
            <a:r>
              <a:rPr lang="en-GB" sz="1800" dirty="0" smtClean="0">
                <a:cs typeface="Apple Casual"/>
              </a:rPr>
              <a:t> through heterogeneous protocol and interfaces</a:t>
            </a:r>
          </a:p>
          <a:p>
            <a:pPr>
              <a:lnSpc>
                <a:spcPct val="80000"/>
              </a:lnSpc>
            </a:pPr>
            <a:endParaRPr lang="en-GB" sz="1800" dirty="0" smtClean="0">
              <a:cs typeface="Apple Casual"/>
            </a:endParaRPr>
          </a:p>
          <a:p>
            <a:pPr>
              <a:lnSpc>
                <a:spcPct val="80000"/>
              </a:lnSpc>
            </a:pPr>
            <a:endParaRPr lang="en-GB" sz="1800" dirty="0">
              <a:cs typeface="Apple Casual"/>
            </a:endParaRPr>
          </a:p>
        </p:txBody>
      </p:sp>
      <p:pic>
        <p:nvPicPr>
          <p:cNvPr id="2099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3352800"/>
            <a:ext cx="1655763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9926" name="tower"/>
          <p:cNvSpPr>
            <a:spLocks noEditPoints="1" noChangeArrowheads="1"/>
          </p:cNvSpPr>
          <p:nvPr/>
        </p:nvSpPr>
        <p:spPr bwMode="auto">
          <a:xfrm>
            <a:off x="4191000" y="5105400"/>
            <a:ext cx="576263" cy="936625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gradFill rotWithShape="1">
            <a:gsLst>
              <a:gs pos="0">
                <a:srgbClr val="D7C09D"/>
              </a:gs>
              <a:gs pos="100000">
                <a:srgbClr val="5F4827"/>
              </a:gs>
            </a:gsLst>
            <a:lin ang="0" scaled="1"/>
          </a:gradFill>
          <a:ln w="9525">
            <a:solidFill>
              <a:srgbClr val="433C33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927" name="AutoShape 7"/>
          <p:cNvSpPr>
            <a:spLocks noChangeArrowheads="1"/>
          </p:cNvSpPr>
          <p:nvPr/>
        </p:nvSpPr>
        <p:spPr bwMode="auto">
          <a:xfrm>
            <a:off x="2590800" y="3886200"/>
            <a:ext cx="360363" cy="647700"/>
          </a:xfrm>
          <a:prstGeom prst="can">
            <a:avLst>
              <a:gd name="adj" fmla="val 44934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928" name="AutoShape 8"/>
          <p:cNvSpPr>
            <a:spLocks noChangeArrowheads="1"/>
          </p:cNvSpPr>
          <p:nvPr/>
        </p:nvSpPr>
        <p:spPr bwMode="auto">
          <a:xfrm>
            <a:off x="2057400" y="4953000"/>
            <a:ext cx="360363" cy="647700"/>
          </a:xfrm>
          <a:prstGeom prst="can">
            <a:avLst>
              <a:gd name="adj" fmla="val 44934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929" name="AutoShape 9"/>
          <p:cNvSpPr>
            <a:spLocks noChangeArrowheads="1"/>
          </p:cNvSpPr>
          <p:nvPr/>
        </p:nvSpPr>
        <p:spPr bwMode="auto">
          <a:xfrm>
            <a:off x="5791200" y="5257800"/>
            <a:ext cx="360363" cy="647700"/>
          </a:xfrm>
          <a:prstGeom prst="can">
            <a:avLst>
              <a:gd name="adj" fmla="val 44934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930" name="Line 10"/>
          <p:cNvSpPr>
            <a:spLocks noChangeShapeType="1"/>
          </p:cNvSpPr>
          <p:nvPr/>
        </p:nvSpPr>
        <p:spPr bwMode="auto">
          <a:xfrm>
            <a:off x="3124200" y="4572000"/>
            <a:ext cx="838200" cy="4572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931" name="Line 11"/>
          <p:cNvSpPr>
            <a:spLocks noChangeShapeType="1"/>
          </p:cNvSpPr>
          <p:nvPr/>
        </p:nvSpPr>
        <p:spPr bwMode="auto">
          <a:xfrm>
            <a:off x="2590800" y="5105398"/>
            <a:ext cx="1371600" cy="30480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932" name="Line 12"/>
          <p:cNvSpPr>
            <a:spLocks noChangeShapeType="1"/>
          </p:cNvSpPr>
          <p:nvPr/>
        </p:nvSpPr>
        <p:spPr bwMode="auto">
          <a:xfrm flipV="1">
            <a:off x="4876800" y="5562600"/>
            <a:ext cx="792162" cy="0"/>
          </a:xfrm>
          <a:prstGeom prst="line">
            <a:avLst/>
          </a:prstGeom>
          <a:noFill/>
          <a:ln w="76200">
            <a:solidFill>
              <a:srgbClr val="5F4827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1828800" y="4495800"/>
            <a:ext cx="9925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1" smtClean="0"/>
              <a:t>LAM data</a:t>
            </a:r>
            <a:endParaRPr lang="en-GB" sz="1400" b="1"/>
          </a:p>
        </p:txBody>
      </p:sp>
      <p:sp>
        <p:nvSpPr>
          <p:cNvPr id="209934" name="Text Box 14"/>
          <p:cNvSpPr txBox="1">
            <a:spLocks noChangeArrowheads="1"/>
          </p:cNvSpPr>
          <p:nvPr/>
        </p:nvSpPr>
        <p:spPr bwMode="auto">
          <a:xfrm>
            <a:off x="2514600" y="6324600"/>
            <a:ext cx="8643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1" smtClean="0"/>
              <a:t>EO data</a:t>
            </a:r>
            <a:endParaRPr lang="en-GB" sz="1400" b="1"/>
          </a:p>
        </p:txBody>
      </p:sp>
      <p:sp>
        <p:nvSpPr>
          <p:cNvPr id="209935" name="AutoShape 15"/>
          <p:cNvSpPr>
            <a:spLocks noChangeArrowheads="1"/>
          </p:cNvSpPr>
          <p:nvPr/>
        </p:nvSpPr>
        <p:spPr bwMode="auto">
          <a:xfrm>
            <a:off x="2743200" y="5638800"/>
            <a:ext cx="360363" cy="647700"/>
          </a:xfrm>
          <a:prstGeom prst="can">
            <a:avLst>
              <a:gd name="adj" fmla="val 44934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936" name="Line 16"/>
          <p:cNvSpPr>
            <a:spLocks noChangeShapeType="1"/>
          </p:cNvSpPr>
          <p:nvPr/>
        </p:nvSpPr>
        <p:spPr bwMode="auto">
          <a:xfrm flipV="1">
            <a:off x="3276600" y="5943599"/>
            <a:ext cx="762000" cy="228599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937" name="Text Box 17"/>
          <p:cNvSpPr txBox="1">
            <a:spLocks noChangeArrowheads="1"/>
          </p:cNvSpPr>
          <p:nvPr/>
        </p:nvSpPr>
        <p:spPr bwMode="auto">
          <a:xfrm>
            <a:off x="5334000" y="6096000"/>
            <a:ext cx="13260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b="1" smtClean="0"/>
              <a:t>model output</a:t>
            </a:r>
          </a:p>
          <a:p>
            <a:pPr algn="ctr"/>
            <a:r>
              <a:rPr lang="en-GB" sz="1400" b="1" smtClean="0"/>
              <a:t>data</a:t>
            </a:r>
            <a:endParaRPr lang="en-GB" sz="1400" b="1"/>
          </a:p>
        </p:txBody>
      </p:sp>
      <p:sp>
        <p:nvSpPr>
          <p:cNvPr id="209938" name="Text Box 18"/>
          <p:cNvSpPr txBox="1">
            <a:spLocks noChangeArrowheads="1"/>
          </p:cNvSpPr>
          <p:nvPr/>
        </p:nvSpPr>
        <p:spPr bwMode="auto">
          <a:xfrm>
            <a:off x="4038600" y="4114800"/>
            <a:ext cx="210826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b="1" smtClean="0"/>
              <a:t>Processing</a:t>
            </a:r>
          </a:p>
          <a:p>
            <a:pPr algn="ctr"/>
            <a:r>
              <a:rPr lang="en-GB" sz="1400" b="1" smtClean="0"/>
              <a:t>Server Running</a:t>
            </a:r>
          </a:p>
          <a:p>
            <a:pPr algn="ctr"/>
            <a:r>
              <a:rPr lang="en-GB" sz="1400" b="1" smtClean="0"/>
              <a:t>RISICO on a time base</a:t>
            </a:r>
          </a:p>
        </p:txBody>
      </p:sp>
      <p:sp>
        <p:nvSpPr>
          <p:cNvPr id="209939" name="Text Box 19"/>
          <p:cNvSpPr txBox="1">
            <a:spLocks noChangeArrowheads="1"/>
          </p:cNvSpPr>
          <p:nvPr/>
        </p:nvSpPr>
        <p:spPr bwMode="auto">
          <a:xfrm>
            <a:off x="1981200" y="3124200"/>
            <a:ext cx="201276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i="1" dirty="0" smtClean="0"/>
              <a:t>Heterogeneous</a:t>
            </a:r>
          </a:p>
          <a:p>
            <a:pPr algn="ctr"/>
            <a:r>
              <a:rPr lang="en-GB" sz="1600" i="1" dirty="0" smtClean="0"/>
              <a:t>interfaces/protocols</a:t>
            </a:r>
            <a:endParaRPr lang="en-GB" sz="1600" i="1" dirty="0"/>
          </a:p>
        </p:txBody>
      </p:sp>
      <p:sp>
        <p:nvSpPr>
          <p:cNvPr id="209940" name="Text Box 20"/>
          <p:cNvSpPr txBox="1">
            <a:spLocks noChangeArrowheads="1"/>
          </p:cNvSpPr>
          <p:nvPr/>
        </p:nvSpPr>
        <p:spPr bwMode="auto">
          <a:xfrm>
            <a:off x="1828800" y="5638800"/>
            <a:ext cx="8643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1" smtClean="0"/>
              <a:t>EO data</a:t>
            </a:r>
            <a:endParaRPr lang="en-GB" sz="1400" b="1"/>
          </a:p>
        </p:txBody>
      </p:sp>
      <p:pic>
        <p:nvPicPr>
          <p:cNvPr id="209941" name="Picture 21" descr="j02857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257800"/>
            <a:ext cx="1128712" cy="693737"/>
          </a:xfrm>
          <a:prstGeom prst="rect">
            <a:avLst/>
          </a:prstGeom>
          <a:noFill/>
        </p:spPr>
      </p:pic>
      <p:sp>
        <p:nvSpPr>
          <p:cNvPr id="209942" name="Text Box 22"/>
          <p:cNvSpPr txBox="1">
            <a:spLocks noChangeArrowheads="1"/>
          </p:cNvSpPr>
          <p:nvPr/>
        </p:nvSpPr>
        <p:spPr bwMode="auto">
          <a:xfrm>
            <a:off x="7391400" y="6096000"/>
            <a:ext cx="500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b="1" smtClean="0"/>
              <a:t>GUI</a:t>
            </a:r>
            <a:endParaRPr lang="en-GB" sz="1400" b="1"/>
          </a:p>
        </p:txBody>
      </p:sp>
      <p:sp>
        <p:nvSpPr>
          <p:cNvPr id="209943" name="Line 23"/>
          <p:cNvSpPr>
            <a:spLocks noChangeShapeType="1"/>
          </p:cNvSpPr>
          <p:nvPr/>
        </p:nvSpPr>
        <p:spPr bwMode="auto">
          <a:xfrm flipV="1">
            <a:off x="6324600" y="5562600"/>
            <a:ext cx="647700" cy="0"/>
          </a:xfrm>
          <a:prstGeom prst="line">
            <a:avLst/>
          </a:prstGeom>
          <a:noFill/>
          <a:ln w="76200">
            <a:solidFill>
              <a:srgbClr val="5F4827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loud 43"/>
          <p:cNvSpPr/>
          <p:nvPr/>
        </p:nvSpPr>
        <p:spPr>
          <a:xfrm>
            <a:off x="2438400" y="2362200"/>
            <a:ext cx="1188720" cy="849086"/>
          </a:xfrm>
          <a:prstGeom prst="cloud">
            <a:avLst/>
          </a:prstGeom>
          <a:gradFill flip="none" rotWithShape="1">
            <a:gsLst>
              <a:gs pos="100000">
                <a:schemeClr val="accent5">
                  <a:lumMod val="75000"/>
                </a:schemeClr>
              </a:gs>
              <a:gs pos="85000">
                <a:schemeClr val="accent5">
                  <a:lumMod val="60000"/>
                  <a:lumOff val="40000"/>
                </a:schemeClr>
              </a:gs>
              <a:gs pos="62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2548643" y="2529069"/>
            <a:ext cx="909884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200" b="1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WEB</a:t>
            </a:r>
            <a:endParaRPr lang="en-GB" sz="2200" b="1" dirty="0">
              <a:solidFill>
                <a:schemeClr val="accent4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15043" name="AutoShap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239000" cy="1143000"/>
          </a:xfrm>
        </p:spPr>
        <p:txBody>
          <a:bodyPr anchor="b"/>
          <a:lstStyle/>
          <a:p>
            <a:r>
              <a:rPr lang="en-GB" sz="3300" dirty="0" smtClean="0"/>
              <a:t>RISICO execution on Grid</a:t>
            </a:r>
            <a:endParaRPr lang="en-GB" sz="3300" dirty="0"/>
          </a:p>
        </p:txBody>
      </p:sp>
      <p:sp>
        <p:nvSpPr>
          <p:cNvPr id="65" name="Cube 64"/>
          <p:cNvSpPr/>
          <p:nvPr/>
        </p:nvSpPr>
        <p:spPr>
          <a:xfrm>
            <a:off x="4419600" y="2209800"/>
            <a:ext cx="838200" cy="762000"/>
          </a:xfrm>
          <a:prstGeom prst="cube">
            <a:avLst>
              <a:gd name="adj" fmla="val 17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8" name="Curved Connector 82"/>
          <p:cNvCxnSpPr/>
          <p:nvPr/>
        </p:nvCxnSpPr>
        <p:spPr>
          <a:xfrm>
            <a:off x="5181600" y="2514600"/>
            <a:ext cx="990600" cy="979170"/>
          </a:xfrm>
          <a:prstGeom prst="curvedConnector3">
            <a:avLst>
              <a:gd name="adj1" fmla="val 50000"/>
            </a:avLst>
          </a:prstGeom>
          <a:ln w="127000" cap="flat" cmpd="sng" algn="ctr">
            <a:solidFill>
              <a:srgbClr val="00979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ube 65"/>
          <p:cNvSpPr/>
          <p:nvPr/>
        </p:nvSpPr>
        <p:spPr>
          <a:xfrm>
            <a:off x="2362200" y="3657600"/>
            <a:ext cx="838200" cy="762000"/>
          </a:xfrm>
          <a:prstGeom prst="cube">
            <a:avLst>
              <a:gd name="adj" fmla="val 17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6" name="Curved Connector 85"/>
          <p:cNvCxnSpPr/>
          <p:nvPr/>
        </p:nvCxnSpPr>
        <p:spPr>
          <a:xfrm>
            <a:off x="3124200" y="4038600"/>
            <a:ext cx="990600" cy="533400"/>
          </a:xfrm>
          <a:prstGeom prst="curvedConnector3">
            <a:avLst>
              <a:gd name="adj1" fmla="val 50000"/>
            </a:avLst>
          </a:prstGeom>
          <a:ln w="127000" cap="flat" cmpd="sng" algn="ctr">
            <a:solidFill>
              <a:srgbClr val="00979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14"/>
          <p:cNvGrpSpPr>
            <a:grpSpLocks noChangeAspect="1"/>
          </p:cNvGrpSpPr>
          <p:nvPr/>
        </p:nvGrpSpPr>
        <p:grpSpPr bwMode="auto">
          <a:xfrm>
            <a:off x="4474778" y="2419697"/>
            <a:ext cx="617397" cy="457200"/>
            <a:chOff x="1474" y="1071"/>
            <a:chExt cx="2902" cy="2149"/>
          </a:xfrm>
        </p:grpSpPr>
        <p:pic>
          <p:nvPicPr>
            <p:cNvPr id="70" name="Picture 15" descr="Logo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74" y="1071"/>
              <a:ext cx="2902" cy="1845"/>
            </a:xfrm>
            <a:prstGeom prst="rect">
              <a:avLst/>
            </a:prstGeom>
            <a:noFill/>
          </p:spPr>
        </p:pic>
        <p:sp>
          <p:nvSpPr>
            <p:cNvPr id="71" name="WordArt 1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222" y="2835"/>
              <a:ext cx="1429" cy="385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CYCLOPS</a:t>
              </a:r>
            </a:p>
          </p:txBody>
        </p:sp>
      </p:grp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426338" y="3890352"/>
            <a:ext cx="598495" cy="443202"/>
            <a:chOff x="1474" y="1071"/>
            <a:chExt cx="2902" cy="2149"/>
          </a:xfrm>
        </p:grpSpPr>
        <p:pic>
          <p:nvPicPr>
            <p:cNvPr id="73" name="Picture 15" descr="Logo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74" y="1071"/>
              <a:ext cx="2902" cy="1845"/>
            </a:xfrm>
            <a:prstGeom prst="rect">
              <a:avLst/>
            </a:prstGeom>
            <a:noFill/>
          </p:spPr>
        </p:pic>
        <p:sp>
          <p:nvSpPr>
            <p:cNvPr id="74" name="WordArt 1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222" y="2835"/>
              <a:ext cx="1429" cy="385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it-IT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CYCLOPS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2446658" y="3285832"/>
            <a:ext cx="72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WCS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691640" y="1828800"/>
            <a:ext cx="975360" cy="609600"/>
            <a:chOff x="2286000" y="2133600"/>
            <a:chExt cx="1128712" cy="693737"/>
          </a:xfrm>
        </p:grpSpPr>
        <p:pic>
          <p:nvPicPr>
            <p:cNvPr id="89" name="Picture 21" descr="j028575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0" y="2133600"/>
              <a:ext cx="1128712" cy="693737"/>
            </a:xfrm>
            <a:prstGeom prst="rect">
              <a:avLst/>
            </a:prstGeom>
            <a:noFill/>
          </p:spPr>
        </p:pic>
        <p:grpSp>
          <p:nvGrpSpPr>
            <p:cNvPr id="6" name="Group 14"/>
            <p:cNvGrpSpPr>
              <a:grpSpLocks noChangeAspect="1"/>
            </p:cNvGrpSpPr>
            <p:nvPr/>
          </p:nvGrpSpPr>
          <p:grpSpPr bwMode="auto">
            <a:xfrm>
              <a:off x="2555240" y="2280920"/>
              <a:ext cx="322420" cy="238760"/>
              <a:chOff x="1474" y="1071"/>
              <a:chExt cx="2902" cy="2149"/>
            </a:xfrm>
            <a:scene3d>
              <a:camera prst="orthographicFront">
                <a:rot lat="0" lon="2400000" rev="0"/>
              </a:camera>
              <a:lightRig rig="threePt" dir="t"/>
            </a:scene3d>
          </p:grpSpPr>
          <p:pic>
            <p:nvPicPr>
              <p:cNvPr id="94" name="Picture 15" descr="Logo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74" y="1071"/>
                <a:ext cx="2902" cy="1845"/>
              </a:xfrm>
              <a:prstGeom prst="rect">
                <a:avLst/>
              </a:prstGeom>
              <a:noFill/>
            </p:spPr>
          </p:pic>
          <p:sp>
            <p:nvSpPr>
              <p:cNvPr id="95" name="WordArt 16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222" y="2835"/>
                <a:ext cx="1429" cy="385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  <a:flatTx/>
              </a:bodyPr>
              <a:lstStyle/>
              <a:p>
                <a:pPr algn="ctr"/>
                <a:r>
                  <a:rPr lang="it-IT" sz="36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rPr>
                  <a:t>CYCLOPS</a:t>
                </a:r>
              </a:p>
            </p:txBody>
          </p:sp>
        </p:grpSp>
      </p:grpSp>
      <p:cxnSp>
        <p:nvCxnSpPr>
          <p:cNvPr id="76" name="Straight Arrow Connector 75"/>
          <p:cNvCxnSpPr>
            <a:stCxn id="65" idx="0"/>
          </p:cNvCxnSpPr>
          <p:nvPr/>
        </p:nvCxnSpPr>
        <p:spPr>
          <a:xfrm rot="16200000" flipH="1" flipV="1">
            <a:off x="3899535" y="1663065"/>
            <a:ext cx="457200" cy="1550670"/>
          </a:xfrm>
          <a:prstGeom prst="curvedConnector4">
            <a:avLst>
              <a:gd name="adj1" fmla="val -50000"/>
              <a:gd name="adj2" fmla="val 65602"/>
            </a:avLst>
          </a:prstGeom>
          <a:ln>
            <a:tailEnd type="oval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495098" y="1820257"/>
            <a:ext cx="71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WPS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8" name="Straight Arrow Connector 75"/>
          <p:cNvCxnSpPr>
            <a:stCxn id="66" idx="2"/>
          </p:cNvCxnSpPr>
          <p:nvPr/>
        </p:nvCxnSpPr>
        <p:spPr>
          <a:xfrm rot="10800000" flipH="1">
            <a:off x="2362199" y="3002964"/>
            <a:ext cx="721077" cy="1100407"/>
          </a:xfrm>
          <a:prstGeom prst="curvedConnector4">
            <a:avLst>
              <a:gd name="adj1" fmla="val -31703"/>
              <a:gd name="adj2" fmla="val 70255"/>
            </a:avLst>
          </a:prstGeom>
          <a:ln>
            <a:tailEnd type="oval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343400" y="4191000"/>
            <a:ext cx="2822671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600" b="1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GRID</a:t>
            </a:r>
            <a:endParaRPr lang="en-GB" sz="5600" b="1" dirty="0">
              <a:solidFill>
                <a:schemeClr val="accent4">
                  <a:lumMod val="25000"/>
                  <a:lumOff val="75000"/>
                </a:schemeClr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 rot="20844697">
            <a:off x="2838834" y="2409838"/>
            <a:ext cx="8087680" cy="5965206"/>
            <a:chOff x="3040355" y="2498394"/>
            <a:chExt cx="4267200" cy="3048000"/>
          </a:xfrm>
        </p:grpSpPr>
        <p:sp>
          <p:nvSpPr>
            <p:cNvPr id="42" name="Cloud 41"/>
            <p:cNvSpPr/>
            <p:nvPr/>
          </p:nvSpPr>
          <p:spPr>
            <a:xfrm>
              <a:off x="3040355" y="2498394"/>
              <a:ext cx="4267200" cy="3048000"/>
            </a:xfrm>
            <a:prstGeom prst="cloud">
              <a:avLst/>
            </a:prstGeom>
            <a:gradFill flip="none" rotWithShape="1">
              <a:gsLst>
                <a:gs pos="100000">
                  <a:schemeClr val="accent5">
                    <a:lumMod val="75000"/>
                  </a:schemeClr>
                </a:gs>
                <a:gs pos="85000">
                  <a:schemeClr val="accent5">
                    <a:lumMod val="60000"/>
                    <a:lumOff val="40000"/>
                  </a:schemeClr>
                </a:gs>
                <a:gs pos="62000">
                  <a:schemeClr val="accent5">
                    <a:lumMod val="20000"/>
                    <a:lumOff val="8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TextBox 42"/>
            <p:cNvSpPr txBox="1"/>
            <p:nvPr/>
          </p:nvSpPr>
          <p:spPr>
            <a:xfrm rot="755303">
              <a:off x="3616750" y="3698366"/>
              <a:ext cx="2895600" cy="7705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92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GRID</a:t>
              </a:r>
              <a:endParaRPr lang="en-GB" sz="9200" b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86600" y="4267200"/>
            <a:ext cx="838200" cy="762000"/>
            <a:chOff x="6705600" y="2133600"/>
            <a:chExt cx="838200" cy="762000"/>
          </a:xfrm>
        </p:grpSpPr>
        <p:sp>
          <p:nvSpPr>
            <p:cNvPr id="26" name="Cube 25"/>
            <p:cNvSpPr/>
            <p:nvPr/>
          </p:nvSpPr>
          <p:spPr>
            <a:xfrm>
              <a:off x="6705600" y="2133600"/>
              <a:ext cx="838200" cy="762000"/>
            </a:xfrm>
            <a:prstGeom prst="cube">
              <a:avLst>
                <a:gd name="adj" fmla="val 17000"/>
              </a:avLst>
            </a:prstGeom>
            <a:solidFill>
              <a:schemeClr val="accent4">
                <a:lumMod val="90000"/>
                <a:lumOff val="10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pic>
          <p:nvPicPr>
            <p:cNvPr id="27" name="Picture 26" descr="egee_logo_blue_b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51016" y="2414843"/>
              <a:ext cx="596274" cy="348641"/>
            </a:xfrm>
            <a:prstGeom prst="rect">
              <a:avLst/>
            </a:prstGeom>
            <a:noFill/>
          </p:spPr>
        </p:pic>
      </p:grpSp>
      <p:grpSp>
        <p:nvGrpSpPr>
          <p:cNvPr id="30" name="Group 29"/>
          <p:cNvGrpSpPr/>
          <p:nvPr/>
        </p:nvGrpSpPr>
        <p:grpSpPr>
          <a:xfrm>
            <a:off x="7924800" y="4267200"/>
            <a:ext cx="838200" cy="762000"/>
            <a:chOff x="6705600" y="2133600"/>
            <a:chExt cx="838200" cy="762000"/>
          </a:xfrm>
        </p:grpSpPr>
        <p:sp>
          <p:nvSpPr>
            <p:cNvPr id="31" name="Cube 30"/>
            <p:cNvSpPr/>
            <p:nvPr/>
          </p:nvSpPr>
          <p:spPr>
            <a:xfrm>
              <a:off x="6705600" y="2133600"/>
              <a:ext cx="838200" cy="762000"/>
            </a:xfrm>
            <a:prstGeom prst="cube">
              <a:avLst>
                <a:gd name="adj" fmla="val 17000"/>
              </a:avLst>
            </a:prstGeom>
            <a:solidFill>
              <a:schemeClr val="accent4">
                <a:lumMod val="90000"/>
                <a:lumOff val="10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pic>
          <p:nvPicPr>
            <p:cNvPr id="33" name="Picture 32" descr="egee_logo_blue_b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51016" y="2414843"/>
              <a:ext cx="596274" cy="348641"/>
            </a:xfrm>
            <a:prstGeom prst="rect">
              <a:avLst/>
            </a:prstGeom>
            <a:noFill/>
          </p:spPr>
        </p:pic>
      </p:grpSp>
      <p:grpSp>
        <p:nvGrpSpPr>
          <p:cNvPr id="37" name="Group 36"/>
          <p:cNvGrpSpPr/>
          <p:nvPr/>
        </p:nvGrpSpPr>
        <p:grpSpPr>
          <a:xfrm>
            <a:off x="7086600" y="3505200"/>
            <a:ext cx="838200" cy="762000"/>
            <a:chOff x="6705600" y="2133600"/>
            <a:chExt cx="838200" cy="762000"/>
          </a:xfrm>
        </p:grpSpPr>
        <p:sp>
          <p:nvSpPr>
            <p:cNvPr id="38" name="Cube 37"/>
            <p:cNvSpPr/>
            <p:nvPr/>
          </p:nvSpPr>
          <p:spPr>
            <a:xfrm>
              <a:off x="6705600" y="2133600"/>
              <a:ext cx="838200" cy="762000"/>
            </a:xfrm>
            <a:prstGeom prst="cube">
              <a:avLst>
                <a:gd name="adj" fmla="val 17000"/>
              </a:avLst>
            </a:prstGeom>
            <a:solidFill>
              <a:schemeClr val="accent4">
                <a:lumMod val="90000"/>
                <a:lumOff val="10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pic>
          <p:nvPicPr>
            <p:cNvPr id="39" name="Picture 38" descr="egee_logo_blue_b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51016" y="2414843"/>
              <a:ext cx="596274" cy="348641"/>
            </a:xfrm>
            <a:prstGeom prst="rect">
              <a:avLst/>
            </a:prstGeom>
            <a:noFill/>
          </p:spPr>
        </p:pic>
      </p:grpSp>
      <p:grpSp>
        <p:nvGrpSpPr>
          <p:cNvPr id="40" name="Group 39"/>
          <p:cNvGrpSpPr/>
          <p:nvPr/>
        </p:nvGrpSpPr>
        <p:grpSpPr>
          <a:xfrm>
            <a:off x="7924800" y="3505200"/>
            <a:ext cx="838200" cy="762000"/>
            <a:chOff x="6705600" y="2133600"/>
            <a:chExt cx="838200" cy="762000"/>
          </a:xfrm>
        </p:grpSpPr>
        <p:sp>
          <p:nvSpPr>
            <p:cNvPr id="46" name="Cube 45"/>
            <p:cNvSpPr/>
            <p:nvPr/>
          </p:nvSpPr>
          <p:spPr>
            <a:xfrm>
              <a:off x="6705600" y="2133600"/>
              <a:ext cx="838200" cy="762000"/>
            </a:xfrm>
            <a:prstGeom prst="cube">
              <a:avLst>
                <a:gd name="adj" fmla="val 17000"/>
              </a:avLst>
            </a:prstGeom>
            <a:solidFill>
              <a:schemeClr val="accent4">
                <a:lumMod val="90000"/>
                <a:lumOff val="10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pic>
          <p:nvPicPr>
            <p:cNvPr id="47" name="Picture 46" descr="egee_logo_blue_b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51016" y="2414843"/>
              <a:ext cx="596274" cy="348641"/>
            </a:xfrm>
            <a:prstGeom prst="rect">
              <a:avLst/>
            </a:prstGeom>
            <a:noFill/>
          </p:spPr>
        </p:pic>
      </p:grpSp>
      <p:sp>
        <p:nvSpPr>
          <p:cNvPr id="51" name="TextBox 50"/>
          <p:cNvSpPr txBox="1"/>
          <p:nvPr/>
        </p:nvSpPr>
        <p:spPr>
          <a:xfrm>
            <a:off x="7010400" y="2743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Computing Elements</a:t>
            </a:r>
            <a:endParaRPr lang="en-GB" b="1" dirty="0"/>
          </a:p>
        </p:txBody>
      </p:sp>
      <p:grpSp>
        <p:nvGrpSpPr>
          <p:cNvPr id="58" name="Group 57"/>
          <p:cNvGrpSpPr/>
          <p:nvPr/>
        </p:nvGrpSpPr>
        <p:grpSpPr>
          <a:xfrm>
            <a:off x="3657600" y="5105400"/>
            <a:ext cx="1144719" cy="1524000"/>
            <a:chOff x="4114800" y="5029200"/>
            <a:chExt cx="687519" cy="914400"/>
          </a:xfrm>
        </p:grpSpPr>
        <p:sp>
          <p:nvSpPr>
            <p:cNvPr id="59" name="Can 58"/>
            <p:cNvSpPr/>
            <p:nvPr/>
          </p:nvSpPr>
          <p:spPr>
            <a:xfrm>
              <a:off x="4114800" y="5029200"/>
              <a:ext cx="687519" cy="914400"/>
            </a:xfrm>
            <a:prstGeom prst="can">
              <a:avLst>
                <a:gd name="adj" fmla="val 48070"/>
              </a:avLst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0" name="Picture 59" descr="egee_logo_blue_b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06332" y="5532120"/>
              <a:ext cx="476711" cy="278732"/>
            </a:xfrm>
            <a:prstGeom prst="rect">
              <a:avLst/>
            </a:prstGeom>
            <a:noFill/>
          </p:spPr>
        </p:pic>
      </p:grpSp>
      <p:sp>
        <p:nvSpPr>
          <p:cNvPr id="61" name="TextBox 60"/>
          <p:cNvSpPr txBox="1"/>
          <p:nvPr/>
        </p:nvSpPr>
        <p:spPr>
          <a:xfrm>
            <a:off x="5334000" y="5791200"/>
            <a:ext cx="1211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6600"/>
                </a:solidFill>
              </a:rPr>
              <a:t>Storage</a:t>
            </a:r>
          </a:p>
          <a:p>
            <a:r>
              <a:rPr lang="en-GB" b="1" dirty="0" smtClean="0">
                <a:solidFill>
                  <a:srgbClr val="FF6600"/>
                </a:solidFill>
              </a:rPr>
              <a:t>Elements</a:t>
            </a:r>
            <a:endParaRPr lang="en-GB" b="1" dirty="0">
              <a:solidFill>
                <a:srgbClr val="FF6600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4038600" y="5334000"/>
            <a:ext cx="1144719" cy="1524000"/>
            <a:chOff x="4114799" y="5029200"/>
            <a:chExt cx="687519" cy="914400"/>
          </a:xfrm>
        </p:grpSpPr>
        <p:sp>
          <p:nvSpPr>
            <p:cNvPr id="75" name="Can 74"/>
            <p:cNvSpPr/>
            <p:nvPr/>
          </p:nvSpPr>
          <p:spPr>
            <a:xfrm>
              <a:off x="4114799" y="5029200"/>
              <a:ext cx="687519" cy="914400"/>
            </a:xfrm>
            <a:prstGeom prst="can">
              <a:avLst>
                <a:gd name="adj" fmla="val 48070"/>
              </a:avLst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7" name="Picture 76" descr="egee_logo_blue_b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06332" y="5532120"/>
              <a:ext cx="476711" cy="278732"/>
            </a:xfrm>
            <a:prstGeom prst="rect">
              <a:avLst/>
            </a:prstGeom>
            <a:noFill/>
          </p:spPr>
        </p:pic>
      </p:grpSp>
      <p:grpSp>
        <p:nvGrpSpPr>
          <p:cNvPr id="85" name="Group 84"/>
          <p:cNvGrpSpPr/>
          <p:nvPr/>
        </p:nvGrpSpPr>
        <p:grpSpPr>
          <a:xfrm>
            <a:off x="5867400" y="2590800"/>
            <a:ext cx="3048000" cy="2819400"/>
            <a:chOff x="533400" y="3200400"/>
            <a:chExt cx="3048000" cy="2819400"/>
          </a:xfrm>
        </p:grpSpPr>
        <p:sp>
          <p:nvSpPr>
            <p:cNvPr id="79" name="Vertical Scroll 78"/>
            <p:cNvSpPr/>
            <p:nvPr/>
          </p:nvSpPr>
          <p:spPr>
            <a:xfrm>
              <a:off x="533400" y="3200400"/>
              <a:ext cx="3048000" cy="2819400"/>
            </a:xfrm>
            <a:prstGeom prst="verticalScroll">
              <a:avLst>
                <a:gd name="adj" fmla="val 9181"/>
              </a:avLst>
            </a:prstGeom>
            <a:solidFill>
              <a:srgbClr val="FFCC66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AutoShape 7"/>
            <p:cNvSpPr>
              <a:spLocks noChangeArrowheads="1"/>
            </p:cNvSpPr>
            <p:nvPr/>
          </p:nvSpPr>
          <p:spPr bwMode="auto">
            <a:xfrm>
              <a:off x="1828800" y="4191000"/>
              <a:ext cx="360363" cy="647700"/>
            </a:xfrm>
            <a:prstGeom prst="can">
              <a:avLst>
                <a:gd name="adj" fmla="val 44934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AutoShape 8"/>
            <p:cNvSpPr>
              <a:spLocks noChangeArrowheads="1"/>
            </p:cNvSpPr>
            <p:nvPr/>
          </p:nvSpPr>
          <p:spPr bwMode="auto">
            <a:xfrm>
              <a:off x="1143000" y="4724400"/>
              <a:ext cx="360363" cy="647700"/>
            </a:xfrm>
            <a:prstGeom prst="can">
              <a:avLst>
                <a:gd name="adj" fmla="val 44934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Text Box 13"/>
            <p:cNvSpPr txBox="1">
              <a:spLocks noChangeArrowheads="1"/>
            </p:cNvSpPr>
            <p:nvPr/>
          </p:nvSpPr>
          <p:spPr bwMode="auto">
            <a:xfrm>
              <a:off x="1524000" y="4953000"/>
              <a:ext cx="99257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400" b="1" dirty="0" smtClean="0"/>
                <a:t>LAM data</a:t>
              </a:r>
              <a:endParaRPr lang="en-GB" sz="1400" b="1" dirty="0"/>
            </a:p>
          </p:txBody>
        </p:sp>
        <p:sp>
          <p:nvSpPr>
            <p:cNvPr id="63" name="Text Box 14"/>
            <p:cNvSpPr txBox="1">
              <a:spLocks noChangeArrowheads="1"/>
            </p:cNvSpPr>
            <p:nvPr/>
          </p:nvSpPr>
          <p:spPr bwMode="auto">
            <a:xfrm>
              <a:off x="2286000" y="5410200"/>
              <a:ext cx="8643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400" b="1" dirty="0" smtClean="0"/>
                <a:t>EO data</a:t>
              </a:r>
              <a:endParaRPr lang="en-GB" sz="1400" b="1" dirty="0"/>
            </a:p>
          </p:txBody>
        </p:sp>
        <p:sp>
          <p:nvSpPr>
            <p:cNvPr id="67" name="AutoShape 15"/>
            <p:cNvSpPr>
              <a:spLocks noChangeArrowheads="1"/>
            </p:cNvSpPr>
            <p:nvPr/>
          </p:nvSpPr>
          <p:spPr bwMode="auto">
            <a:xfrm>
              <a:off x="2514600" y="4800600"/>
              <a:ext cx="360363" cy="647700"/>
            </a:xfrm>
            <a:prstGeom prst="can">
              <a:avLst>
                <a:gd name="adj" fmla="val 44934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Text Box 20"/>
            <p:cNvSpPr txBox="1">
              <a:spLocks noChangeArrowheads="1"/>
            </p:cNvSpPr>
            <p:nvPr/>
          </p:nvSpPr>
          <p:spPr bwMode="auto">
            <a:xfrm>
              <a:off x="914400" y="5410200"/>
              <a:ext cx="8643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400" b="1" dirty="0" smtClean="0"/>
                <a:t>EO data</a:t>
              </a:r>
              <a:endParaRPr lang="en-GB" sz="1400" b="1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35789" y="3556000"/>
              <a:ext cx="230063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000" dirty="0" smtClean="0">
                  <a:solidFill>
                    <a:srgbClr val="FF0000"/>
                  </a:solidFill>
                  <a:latin typeface="Blackmoor LET"/>
                  <a:cs typeface="Blackmoor LET"/>
                </a:rPr>
                <a:t>Old Input Files</a:t>
              </a:r>
              <a:endParaRPr lang="en-GB" sz="3000" dirty="0">
                <a:solidFill>
                  <a:srgbClr val="FF0000"/>
                </a:solidFill>
                <a:latin typeface="Blackmoor LET"/>
                <a:cs typeface="Blackmoor LET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338053" y="5166895"/>
            <a:ext cx="497647" cy="533400"/>
            <a:chOff x="4572000" y="3505200"/>
            <a:chExt cx="817563" cy="876300"/>
          </a:xfrm>
        </p:grpSpPr>
        <p:sp>
          <p:nvSpPr>
            <p:cNvPr id="81" name="AutoShape 7"/>
            <p:cNvSpPr>
              <a:spLocks noChangeArrowheads="1"/>
            </p:cNvSpPr>
            <p:nvPr/>
          </p:nvSpPr>
          <p:spPr bwMode="auto">
            <a:xfrm>
              <a:off x="4800600" y="3505200"/>
              <a:ext cx="360363" cy="647700"/>
            </a:xfrm>
            <a:prstGeom prst="can">
              <a:avLst>
                <a:gd name="adj" fmla="val 44934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AutoShape 8"/>
            <p:cNvSpPr>
              <a:spLocks noChangeArrowheads="1"/>
            </p:cNvSpPr>
            <p:nvPr/>
          </p:nvSpPr>
          <p:spPr bwMode="auto">
            <a:xfrm>
              <a:off x="4572000" y="3733800"/>
              <a:ext cx="360363" cy="647700"/>
            </a:xfrm>
            <a:prstGeom prst="can">
              <a:avLst>
                <a:gd name="adj" fmla="val 44934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AutoShape 15"/>
            <p:cNvSpPr>
              <a:spLocks noChangeArrowheads="1"/>
            </p:cNvSpPr>
            <p:nvPr/>
          </p:nvSpPr>
          <p:spPr bwMode="auto">
            <a:xfrm>
              <a:off x="5029200" y="3733800"/>
              <a:ext cx="360363" cy="647700"/>
            </a:xfrm>
            <a:prstGeom prst="can">
              <a:avLst>
                <a:gd name="adj" fmla="val 44934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1628274" y="2433053"/>
            <a:ext cx="595047" cy="369332"/>
          </a:xfrm>
          <a:prstGeom prst="rect">
            <a:avLst/>
          </a:prstGeom>
          <a:noFill/>
          <a:effectLst>
            <a:glow rad="63500">
              <a:schemeClr val="accent6">
                <a:alpha val="75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GUI</a:t>
            </a:r>
            <a:endParaRPr lang="en-GB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3168316" y="3886200"/>
            <a:ext cx="3175585" cy="1332131"/>
            <a:chOff x="3168316" y="3886200"/>
            <a:chExt cx="3175585" cy="1332131"/>
          </a:xfrm>
        </p:grpSpPr>
        <p:grpSp>
          <p:nvGrpSpPr>
            <p:cNvPr id="121" name="Group 120"/>
            <p:cNvGrpSpPr/>
            <p:nvPr/>
          </p:nvGrpSpPr>
          <p:grpSpPr>
            <a:xfrm>
              <a:off x="5257800" y="3886200"/>
              <a:ext cx="685800" cy="723900"/>
              <a:chOff x="4648200" y="3886200"/>
              <a:chExt cx="1371600" cy="1447800"/>
            </a:xfrm>
          </p:grpSpPr>
          <p:sp>
            <p:nvSpPr>
              <p:cNvPr id="118" name="Folded Corner 117"/>
              <p:cNvSpPr/>
              <p:nvPr/>
            </p:nvSpPr>
            <p:spPr>
              <a:xfrm rot="10800000">
                <a:off x="4648200" y="3886200"/>
                <a:ext cx="1066800" cy="1143000"/>
              </a:xfrm>
              <a:prstGeom prst="foldedCorner">
                <a:avLst/>
              </a:prstGeom>
              <a:solidFill>
                <a:srgbClr val="87D097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Folded Corner 118"/>
              <p:cNvSpPr/>
              <p:nvPr/>
            </p:nvSpPr>
            <p:spPr>
              <a:xfrm rot="10800000">
                <a:off x="4800600" y="4038600"/>
                <a:ext cx="1066800" cy="1143000"/>
              </a:xfrm>
              <a:prstGeom prst="foldedCorner">
                <a:avLst/>
              </a:prstGeom>
              <a:solidFill>
                <a:srgbClr val="FFC9CB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Folded Corner 119"/>
              <p:cNvSpPr/>
              <p:nvPr/>
            </p:nvSpPr>
            <p:spPr>
              <a:xfrm rot="10800000">
                <a:off x="4953000" y="4191000"/>
                <a:ext cx="1066800" cy="1143000"/>
              </a:xfrm>
              <a:prstGeom prst="foldedCorner">
                <a:avLst/>
              </a:prstGeom>
              <a:solidFill>
                <a:srgbClr val="FFCA5F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2" name="TextBox 121"/>
            <p:cNvSpPr txBox="1"/>
            <p:nvPr/>
          </p:nvSpPr>
          <p:spPr>
            <a:xfrm>
              <a:off x="4953000" y="4572000"/>
              <a:ext cx="13909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Model Input</a:t>
              </a:r>
            </a:p>
            <a:p>
              <a:pPr algn="ctr"/>
              <a:r>
                <a:rPr lang="en-GB" dirty="0" smtClean="0"/>
                <a:t>files</a:t>
              </a: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3168316" y="4023895"/>
              <a:ext cx="1243263" cy="1056105"/>
            </a:xfrm>
            <a:custGeom>
              <a:avLst/>
              <a:gdLst>
                <a:gd name="connsiteX0" fmla="*/ 0 w 1243263"/>
                <a:gd name="connsiteY0" fmla="*/ 0 h 1056105"/>
                <a:gd name="connsiteX1" fmla="*/ 681789 w 1243263"/>
                <a:gd name="connsiteY1" fmla="*/ 254000 h 1056105"/>
                <a:gd name="connsiteX2" fmla="*/ 1056105 w 1243263"/>
                <a:gd name="connsiteY2" fmla="*/ 681789 h 1056105"/>
                <a:gd name="connsiteX3" fmla="*/ 1243263 w 1243263"/>
                <a:gd name="connsiteY3" fmla="*/ 1056105 h 1056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3263" h="1056105">
                  <a:moveTo>
                    <a:pt x="0" y="0"/>
                  </a:moveTo>
                  <a:cubicBezTo>
                    <a:pt x="252886" y="70184"/>
                    <a:pt x="505772" y="140369"/>
                    <a:pt x="681789" y="254000"/>
                  </a:cubicBezTo>
                  <a:cubicBezTo>
                    <a:pt x="857806" y="367631"/>
                    <a:pt x="962526" y="548105"/>
                    <a:pt x="1056105" y="681789"/>
                  </a:cubicBezTo>
                  <a:cubicBezTo>
                    <a:pt x="1149684" y="815473"/>
                    <a:pt x="1196473" y="935789"/>
                    <a:pt x="1243263" y="1056105"/>
                  </a:cubicBez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411579" y="4267200"/>
              <a:ext cx="770021" cy="812800"/>
            </a:xfrm>
            <a:custGeom>
              <a:avLst/>
              <a:gdLst>
                <a:gd name="connsiteX0" fmla="*/ 0 w 855579"/>
                <a:gd name="connsiteY0" fmla="*/ 955842 h 955842"/>
                <a:gd name="connsiteX1" fmla="*/ 227263 w 855579"/>
                <a:gd name="connsiteY1" fmla="*/ 407737 h 955842"/>
                <a:gd name="connsiteX2" fmla="*/ 762000 w 855579"/>
                <a:gd name="connsiteY2" fmla="*/ 60158 h 955842"/>
                <a:gd name="connsiteX3" fmla="*/ 788737 w 855579"/>
                <a:gd name="connsiteY3" fmla="*/ 46789 h 95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579" h="955842">
                  <a:moveTo>
                    <a:pt x="0" y="955842"/>
                  </a:moveTo>
                  <a:cubicBezTo>
                    <a:pt x="50131" y="756430"/>
                    <a:pt x="100263" y="557018"/>
                    <a:pt x="227263" y="407737"/>
                  </a:cubicBezTo>
                  <a:cubicBezTo>
                    <a:pt x="354263" y="258456"/>
                    <a:pt x="668421" y="120316"/>
                    <a:pt x="762000" y="60158"/>
                  </a:cubicBezTo>
                  <a:cubicBezTo>
                    <a:pt x="855579" y="0"/>
                    <a:pt x="822158" y="23394"/>
                    <a:pt x="788737" y="46789"/>
                  </a:cubicBez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962400" y="3886200"/>
              <a:ext cx="609600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000" b="1" dirty="0" smtClean="0">
                  <a:solidFill>
                    <a:srgbClr val="FF0000"/>
                  </a:solidFill>
                </a:rPr>
                <a:t>1</a:t>
              </a:r>
              <a:endParaRPr lang="en-GB" sz="3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486525" y="1771315"/>
            <a:ext cx="4600075" cy="2270405"/>
            <a:chOff x="2486525" y="1771315"/>
            <a:chExt cx="4600075" cy="2270405"/>
          </a:xfrm>
        </p:grpSpPr>
        <p:sp>
          <p:nvSpPr>
            <p:cNvPr id="128" name="Freeform 127"/>
            <p:cNvSpPr/>
            <p:nvPr/>
          </p:nvSpPr>
          <p:spPr>
            <a:xfrm>
              <a:off x="5213684" y="2513263"/>
              <a:ext cx="632773" cy="1528457"/>
            </a:xfrm>
            <a:custGeom>
              <a:avLst/>
              <a:gdLst>
                <a:gd name="connsiteX0" fmla="*/ 0 w 632773"/>
                <a:gd name="connsiteY0" fmla="*/ 0 h 1528457"/>
                <a:gd name="connsiteX1" fmla="*/ 280737 w 632773"/>
                <a:gd name="connsiteY1" fmla="*/ 120316 h 1528457"/>
                <a:gd name="connsiteX2" fmla="*/ 508000 w 632773"/>
                <a:gd name="connsiteY2" fmla="*/ 481263 h 1528457"/>
                <a:gd name="connsiteX3" fmla="*/ 614948 w 632773"/>
                <a:gd name="connsiteY3" fmla="*/ 1376948 h 1528457"/>
                <a:gd name="connsiteX4" fmla="*/ 614948 w 632773"/>
                <a:gd name="connsiteY4" fmla="*/ 1390316 h 152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773" h="1528457">
                  <a:moveTo>
                    <a:pt x="0" y="0"/>
                  </a:moveTo>
                  <a:cubicBezTo>
                    <a:pt x="98035" y="20052"/>
                    <a:pt x="196070" y="40105"/>
                    <a:pt x="280737" y="120316"/>
                  </a:cubicBezTo>
                  <a:cubicBezTo>
                    <a:pt x="365404" y="200527"/>
                    <a:pt x="452298" y="271824"/>
                    <a:pt x="508000" y="481263"/>
                  </a:cubicBezTo>
                  <a:cubicBezTo>
                    <a:pt x="563702" y="690702"/>
                    <a:pt x="597123" y="1225439"/>
                    <a:pt x="614948" y="1376948"/>
                  </a:cubicBezTo>
                  <a:cubicBezTo>
                    <a:pt x="632773" y="1528457"/>
                    <a:pt x="623860" y="1459386"/>
                    <a:pt x="614948" y="1390316"/>
                  </a:cubicBez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842000" y="3756526"/>
              <a:ext cx="1203158" cy="227263"/>
            </a:xfrm>
            <a:custGeom>
              <a:avLst/>
              <a:gdLst>
                <a:gd name="connsiteX0" fmla="*/ 0 w 1203158"/>
                <a:gd name="connsiteY0" fmla="*/ 227263 h 227263"/>
                <a:gd name="connsiteX1" fmla="*/ 641684 w 1203158"/>
                <a:gd name="connsiteY1" fmla="*/ 66842 h 227263"/>
                <a:gd name="connsiteX2" fmla="*/ 1203158 w 1203158"/>
                <a:gd name="connsiteY2" fmla="*/ 0 h 22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158" h="227263">
                  <a:moveTo>
                    <a:pt x="0" y="227263"/>
                  </a:moveTo>
                  <a:cubicBezTo>
                    <a:pt x="220579" y="165991"/>
                    <a:pt x="441158" y="104719"/>
                    <a:pt x="641684" y="66842"/>
                  </a:cubicBezTo>
                  <a:cubicBezTo>
                    <a:pt x="842210" y="28965"/>
                    <a:pt x="1022684" y="14482"/>
                    <a:pt x="1203158" y="0"/>
                  </a:cubicBez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2486525" y="1771315"/>
              <a:ext cx="4545263" cy="1985211"/>
            </a:xfrm>
            <a:custGeom>
              <a:avLst/>
              <a:gdLst>
                <a:gd name="connsiteX0" fmla="*/ 4545263 w 4545263"/>
                <a:gd name="connsiteY0" fmla="*/ 1985211 h 1985211"/>
                <a:gd name="connsiteX1" fmla="*/ 4291263 w 4545263"/>
                <a:gd name="connsiteY1" fmla="*/ 1156369 h 1985211"/>
                <a:gd name="connsiteX2" fmla="*/ 3689684 w 4545263"/>
                <a:gd name="connsiteY2" fmla="*/ 394369 h 1985211"/>
                <a:gd name="connsiteX3" fmla="*/ 2459790 w 4545263"/>
                <a:gd name="connsiteY3" fmla="*/ 20053 h 1985211"/>
                <a:gd name="connsiteX4" fmla="*/ 0 w 4545263"/>
                <a:gd name="connsiteY4" fmla="*/ 274053 h 198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263" h="1985211">
                  <a:moveTo>
                    <a:pt x="4545263" y="1985211"/>
                  </a:moveTo>
                  <a:cubicBezTo>
                    <a:pt x="4489561" y="1703360"/>
                    <a:pt x="4433859" y="1421509"/>
                    <a:pt x="4291263" y="1156369"/>
                  </a:cubicBezTo>
                  <a:cubicBezTo>
                    <a:pt x="4148667" y="891229"/>
                    <a:pt x="3994929" y="583755"/>
                    <a:pt x="3689684" y="394369"/>
                  </a:cubicBezTo>
                  <a:cubicBezTo>
                    <a:pt x="3384439" y="204983"/>
                    <a:pt x="3074737" y="40106"/>
                    <a:pt x="2459790" y="20053"/>
                  </a:cubicBezTo>
                  <a:cubicBezTo>
                    <a:pt x="1844843" y="0"/>
                    <a:pt x="922421" y="137026"/>
                    <a:pt x="0" y="274053"/>
                  </a:cubicBez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477000" y="3200400"/>
              <a:ext cx="609600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000" b="1" dirty="0" smtClean="0">
                  <a:solidFill>
                    <a:srgbClr val="FF0000"/>
                  </a:solidFill>
                </a:rPr>
                <a:t>2</a:t>
              </a:r>
              <a:endParaRPr lang="en-GB" sz="3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Gridded WPS Activity diagram</a:t>
            </a:r>
            <a:endParaRPr lang="en-GB" dirty="0"/>
          </a:p>
        </p:txBody>
      </p:sp>
      <p:pic>
        <p:nvPicPr>
          <p:cNvPr id="3" name="Picture 2" descr="activity_horiz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30188" y="2674471"/>
            <a:ext cx="7318728" cy="31242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828800" y="1828800"/>
            <a:ext cx="2616467" cy="3048000"/>
            <a:chOff x="1828800" y="1828800"/>
            <a:chExt cx="2616467" cy="3048000"/>
          </a:xfrm>
        </p:grpSpPr>
        <p:sp>
          <p:nvSpPr>
            <p:cNvPr id="6" name="Line Callout 1 5"/>
            <p:cNvSpPr/>
            <p:nvPr/>
          </p:nvSpPr>
          <p:spPr>
            <a:xfrm>
              <a:off x="1828800" y="4038600"/>
              <a:ext cx="1371600" cy="838200"/>
            </a:xfrm>
            <a:prstGeom prst="borderCallout1">
              <a:avLst>
                <a:gd name="adj1" fmla="val 925"/>
                <a:gd name="adj2" fmla="val 88726"/>
                <a:gd name="adj3" fmla="val -186691"/>
                <a:gd name="adj4" fmla="val 112213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38400" y="1828800"/>
              <a:ext cx="2006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Through standard</a:t>
              </a:r>
            </a:p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Access services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73176" y="1828800"/>
            <a:ext cx="1981563" cy="3962400"/>
            <a:chOff x="4273176" y="1828800"/>
            <a:chExt cx="1981563" cy="3962400"/>
          </a:xfrm>
        </p:grpSpPr>
        <p:sp>
          <p:nvSpPr>
            <p:cNvPr id="8" name="Line Callout 1 7"/>
            <p:cNvSpPr/>
            <p:nvPr/>
          </p:nvSpPr>
          <p:spPr>
            <a:xfrm>
              <a:off x="4273176" y="3124200"/>
              <a:ext cx="1975223" cy="2667000"/>
            </a:xfrm>
            <a:prstGeom prst="borderCallout1">
              <a:avLst>
                <a:gd name="adj1" fmla="val -298"/>
                <a:gd name="adj2" fmla="val 77142"/>
                <a:gd name="adj3" fmla="val -22515"/>
                <a:gd name="adj4" fmla="val 67568"/>
              </a:avLst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76800" y="1828800"/>
              <a:ext cx="13779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00FF"/>
                  </a:solidFill>
                </a:rPr>
                <a:t>Parallelized</a:t>
              </a:r>
            </a:p>
            <a:p>
              <a:pPr algn="ctr"/>
              <a:r>
                <a:rPr lang="en-GB" dirty="0" smtClean="0">
                  <a:solidFill>
                    <a:srgbClr val="0000FF"/>
                  </a:solidFill>
                </a:rPr>
                <a:t>on grid</a:t>
              </a:r>
              <a:endParaRPr lang="en-GB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53200" y="1828800"/>
            <a:ext cx="2286000" cy="2438400"/>
            <a:chOff x="6553200" y="1828800"/>
            <a:chExt cx="2286000" cy="2438400"/>
          </a:xfrm>
        </p:grpSpPr>
        <p:sp>
          <p:nvSpPr>
            <p:cNvPr id="11" name="Line Callout 1 10"/>
            <p:cNvSpPr/>
            <p:nvPr/>
          </p:nvSpPr>
          <p:spPr>
            <a:xfrm>
              <a:off x="7315200" y="3429000"/>
              <a:ext cx="1524000" cy="838200"/>
            </a:xfrm>
            <a:prstGeom prst="borderCallout1">
              <a:avLst>
                <a:gd name="adj1" fmla="val 925"/>
                <a:gd name="adj2" fmla="val 2451"/>
                <a:gd name="adj3" fmla="val -67536"/>
                <a:gd name="adj4" fmla="val 1863"/>
              </a:avLst>
            </a:prstGeom>
            <a:noFill/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53200" y="1828800"/>
              <a:ext cx="20405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FF6600"/>
                  </a:solidFill>
                </a:rPr>
                <a:t>Can handle</a:t>
              </a:r>
            </a:p>
            <a:p>
              <a:pPr algn="ctr"/>
              <a:r>
                <a:rPr lang="en-GB" dirty="0" smtClean="0">
                  <a:solidFill>
                    <a:srgbClr val="FF6600"/>
                  </a:solidFill>
                </a:rPr>
                <a:t>response time</a:t>
              </a:r>
            </a:p>
            <a:p>
              <a:pPr algn="ctr"/>
              <a:r>
                <a:rPr lang="en-GB" dirty="0" smtClean="0">
                  <a:solidFill>
                    <a:srgbClr val="FF6600"/>
                  </a:solidFill>
                </a:rPr>
                <a:t>(CP Requirement)</a:t>
              </a:r>
              <a:endParaRPr lang="en-GB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828800" y="4953000"/>
            <a:ext cx="2876681" cy="1713131"/>
            <a:chOff x="1828800" y="4953000"/>
            <a:chExt cx="2876681" cy="1713131"/>
          </a:xfrm>
        </p:grpSpPr>
        <p:sp>
          <p:nvSpPr>
            <p:cNvPr id="10" name="Line Callout 1 9"/>
            <p:cNvSpPr/>
            <p:nvPr/>
          </p:nvSpPr>
          <p:spPr>
            <a:xfrm>
              <a:off x="1828800" y="4953000"/>
              <a:ext cx="1371600" cy="762000"/>
            </a:xfrm>
            <a:prstGeom prst="borderCallout1">
              <a:avLst>
                <a:gd name="adj1" fmla="val 103064"/>
                <a:gd name="adj2" fmla="val 58116"/>
                <a:gd name="adj3" fmla="val 145833"/>
                <a:gd name="adj4" fmla="val 72778"/>
              </a:avLst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7400" y="6019800"/>
              <a:ext cx="26480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8000"/>
                  </a:solidFill>
                </a:rPr>
                <a:t>Every process defines a</a:t>
              </a:r>
            </a:p>
            <a:p>
              <a:r>
                <a:rPr lang="en-GB" dirty="0" smtClean="0">
                  <a:solidFill>
                    <a:srgbClr val="008000"/>
                  </a:solidFill>
                </a:rPr>
                <a:t>“job splitting” strategy</a:t>
              </a:r>
              <a:endParaRPr lang="en-GB" dirty="0">
                <a:solidFill>
                  <a:srgbClr val="008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AutoShap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239000" cy="1143000"/>
          </a:xfrm>
        </p:spPr>
        <p:txBody>
          <a:bodyPr anchor="b"/>
          <a:lstStyle/>
          <a:p>
            <a:r>
              <a:rPr lang="it-IT" sz="3300" dirty="0" smtClean="0"/>
              <a:t>RISICO </a:t>
            </a:r>
            <a:r>
              <a:rPr lang="it-IT" sz="3300" dirty="0" err="1" smtClean="0"/>
              <a:t>advanced</a:t>
            </a:r>
            <a:r>
              <a:rPr lang="it-IT" sz="3300" dirty="0" smtClean="0"/>
              <a:t> data </a:t>
            </a:r>
            <a:r>
              <a:rPr lang="it-IT" sz="3300" dirty="0" err="1" smtClean="0"/>
              <a:t>access</a:t>
            </a:r>
            <a:endParaRPr lang="it-IT" sz="3300" dirty="0"/>
          </a:p>
        </p:txBody>
      </p:sp>
      <p:grpSp>
        <p:nvGrpSpPr>
          <p:cNvPr id="2" name="Group 102"/>
          <p:cNvGrpSpPr/>
          <p:nvPr/>
        </p:nvGrpSpPr>
        <p:grpSpPr>
          <a:xfrm>
            <a:off x="2971800" y="2438400"/>
            <a:ext cx="4267200" cy="3048000"/>
            <a:chOff x="2971800" y="2438400"/>
            <a:chExt cx="4267200" cy="3048000"/>
          </a:xfrm>
        </p:grpSpPr>
        <p:sp>
          <p:nvSpPr>
            <p:cNvPr id="100" name="Cloud 99"/>
            <p:cNvSpPr/>
            <p:nvPr/>
          </p:nvSpPr>
          <p:spPr>
            <a:xfrm>
              <a:off x="2971800" y="2438400"/>
              <a:ext cx="4267200" cy="3048000"/>
            </a:xfrm>
            <a:prstGeom prst="cloud">
              <a:avLst/>
            </a:prstGeom>
            <a:gradFill flip="none" rotWithShape="1">
              <a:gsLst>
                <a:gs pos="100000">
                  <a:schemeClr val="accent5">
                    <a:lumMod val="75000"/>
                  </a:schemeClr>
                </a:gs>
                <a:gs pos="85000">
                  <a:schemeClr val="accent5">
                    <a:lumMod val="60000"/>
                    <a:lumOff val="40000"/>
                  </a:schemeClr>
                </a:gs>
                <a:gs pos="62000">
                  <a:schemeClr val="accent5">
                    <a:lumMod val="20000"/>
                    <a:lumOff val="8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50470" y="3276600"/>
              <a:ext cx="2895600" cy="13388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81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WEB</a:t>
              </a:r>
              <a:endParaRPr lang="en-GB" sz="8100" b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" name="Group 132"/>
          <p:cNvGrpSpPr/>
          <p:nvPr/>
        </p:nvGrpSpPr>
        <p:grpSpPr>
          <a:xfrm>
            <a:off x="6781800" y="4267200"/>
            <a:ext cx="1828800" cy="1295400"/>
            <a:chOff x="6781800" y="4267200"/>
            <a:chExt cx="1828800" cy="1295400"/>
          </a:xfrm>
        </p:grpSpPr>
        <p:sp>
          <p:nvSpPr>
            <p:cNvPr id="65" name="Cube 64"/>
            <p:cNvSpPr/>
            <p:nvPr/>
          </p:nvSpPr>
          <p:spPr>
            <a:xfrm>
              <a:off x="7772400" y="4800600"/>
              <a:ext cx="838200" cy="762000"/>
            </a:xfrm>
            <a:prstGeom prst="cube">
              <a:avLst>
                <a:gd name="adj" fmla="val 17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14"/>
            <p:cNvGrpSpPr>
              <a:grpSpLocks noChangeAspect="1"/>
            </p:cNvGrpSpPr>
            <p:nvPr/>
          </p:nvGrpSpPr>
          <p:grpSpPr bwMode="auto">
            <a:xfrm>
              <a:off x="7828280" y="5019040"/>
              <a:ext cx="617397" cy="457200"/>
              <a:chOff x="1474" y="1071"/>
              <a:chExt cx="2902" cy="2149"/>
            </a:xfrm>
          </p:grpSpPr>
          <p:pic>
            <p:nvPicPr>
              <p:cNvPr id="70" name="Picture 15" descr="Logo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74" y="1071"/>
                <a:ext cx="2902" cy="1845"/>
              </a:xfrm>
              <a:prstGeom prst="rect">
                <a:avLst/>
              </a:prstGeom>
              <a:noFill/>
            </p:spPr>
          </p:pic>
          <p:sp>
            <p:nvSpPr>
              <p:cNvPr id="71" name="WordArt 16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222" y="2835"/>
                <a:ext cx="1429" cy="385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it-IT" sz="36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rPr>
                  <a:t>CYCLOPS</a:t>
                </a:r>
              </a:p>
            </p:txBody>
          </p:sp>
        </p:grpSp>
        <p:cxnSp>
          <p:nvCxnSpPr>
            <p:cNvPr id="76" name="Straight Arrow Connector 75"/>
            <p:cNvCxnSpPr>
              <a:stCxn id="65" idx="2"/>
            </p:cNvCxnSpPr>
            <p:nvPr/>
          </p:nvCxnSpPr>
          <p:spPr>
            <a:xfrm rot="10800000">
              <a:off x="6781800" y="4267200"/>
              <a:ext cx="990600" cy="979170"/>
            </a:xfrm>
            <a:prstGeom prst="curvedConnector3">
              <a:avLst>
                <a:gd name="adj1" fmla="val 50000"/>
              </a:avLst>
            </a:prstGeom>
            <a:ln>
              <a:tailEnd type="oval" w="lg" len="lg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7848600" y="4419600"/>
              <a:ext cx="71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accent6">
                      <a:lumMod val="50000"/>
                    </a:schemeClr>
                  </a:solidFill>
                </a:rPr>
                <a:t>WPS</a:t>
              </a:r>
              <a:endParaRPr lang="en-GB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Group 133"/>
          <p:cNvGrpSpPr/>
          <p:nvPr/>
        </p:nvGrpSpPr>
        <p:grpSpPr>
          <a:xfrm>
            <a:off x="5257800" y="5105400"/>
            <a:ext cx="2057400" cy="1524000"/>
            <a:chOff x="5257800" y="5105400"/>
            <a:chExt cx="2057400" cy="1524000"/>
          </a:xfrm>
        </p:grpSpPr>
        <p:sp>
          <p:nvSpPr>
            <p:cNvPr id="66" name="Cube 65"/>
            <p:cNvSpPr/>
            <p:nvPr/>
          </p:nvSpPr>
          <p:spPr>
            <a:xfrm>
              <a:off x="6477000" y="5867400"/>
              <a:ext cx="838200" cy="762000"/>
            </a:xfrm>
            <a:prstGeom prst="cube">
              <a:avLst>
                <a:gd name="adj" fmla="val 17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14"/>
            <p:cNvGrpSpPr>
              <a:grpSpLocks noChangeAspect="1"/>
            </p:cNvGrpSpPr>
            <p:nvPr/>
          </p:nvGrpSpPr>
          <p:grpSpPr bwMode="auto">
            <a:xfrm>
              <a:off x="6532880" y="6090920"/>
              <a:ext cx="598495" cy="443202"/>
              <a:chOff x="1474" y="1071"/>
              <a:chExt cx="2902" cy="2149"/>
            </a:xfrm>
          </p:grpSpPr>
          <p:pic>
            <p:nvPicPr>
              <p:cNvPr id="73" name="Picture 15" descr="Logo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74" y="1071"/>
                <a:ext cx="2902" cy="1845"/>
              </a:xfrm>
              <a:prstGeom prst="rect">
                <a:avLst/>
              </a:prstGeom>
              <a:noFill/>
            </p:spPr>
          </p:pic>
          <p:sp>
            <p:nvSpPr>
              <p:cNvPr id="74" name="WordArt 16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222" y="2835"/>
                <a:ext cx="1429" cy="385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it-IT" sz="36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rPr>
                  <a:t>CYCLOPS</a:t>
                </a:r>
              </a:p>
            </p:txBody>
          </p:sp>
        </p:grpSp>
        <p:cxnSp>
          <p:nvCxnSpPr>
            <p:cNvPr id="78" name="Straight Arrow Connector 75"/>
            <p:cNvCxnSpPr>
              <a:stCxn id="66" idx="2"/>
            </p:cNvCxnSpPr>
            <p:nvPr/>
          </p:nvCxnSpPr>
          <p:spPr>
            <a:xfrm rot="10800000">
              <a:off x="5257800" y="5105400"/>
              <a:ext cx="1219200" cy="1207770"/>
            </a:xfrm>
            <a:prstGeom prst="curvedConnector3">
              <a:avLst>
                <a:gd name="adj1" fmla="val 50000"/>
              </a:avLst>
            </a:prstGeom>
            <a:ln>
              <a:tailEnd type="oval" w="lg" len="lg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6553200" y="5486400"/>
              <a:ext cx="72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accent6">
                      <a:lumMod val="50000"/>
                    </a:schemeClr>
                  </a:solidFill>
                </a:rPr>
                <a:t>WCS</a:t>
              </a:r>
              <a:endParaRPr lang="en-GB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276600" y="2286000"/>
            <a:ext cx="4953000" cy="4191000"/>
            <a:chOff x="3276600" y="2286000"/>
            <a:chExt cx="4953000" cy="4191000"/>
          </a:xfrm>
        </p:grpSpPr>
        <p:grpSp>
          <p:nvGrpSpPr>
            <p:cNvPr id="9" name="Group 135"/>
            <p:cNvGrpSpPr/>
            <p:nvPr/>
          </p:nvGrpSpPr>
          <p:grpSpPr>
            <a:xfrm>
              <a:off x="3276600" y="4724400"/>
              <a:ext cx="838200" cy="1752600"/>
              <a:chOff x="3276600" y="4724400"/>
              <a:chExt cx="838200" cy="1752600"/>
            </a:xfrm>
          </p:grpSpPr>
          <p:sp>
            <p:nvSpPr>
              <p:cNvPr id="67" name="Cube 66"/>
              <p:cNvSpPr/>
              <p:nvPr/>
            </p:nvSpPr>
            <p:spPr>
              <a:xfrm>
                <a:off x="3276600" y="5715000"/>
                <a:ext cx="838200" cy="762000"/>
              </a:xfrm>
              <a:prstGeom prst="cube">
                <a:avLst>
                  <a:gd name="adj" fmla="val 17000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1" name="Straight Arrow Connector 75"/>
              <p:cNvCxnSpPr>
                <a:stCxn id="67" idx="5"/>
              </p:cNvCxnSpPr>
              <p:nvPr/>
            </p:nvCxnSpPr>
            <p:spPr>
              <a:xfrm flipH="1" flipV="1">
                <a:off x="3886200" y="4724400"/>
                <a:ext cx="228600" cy="1306830"/>
              </a:xfrm>
              <a:prstGeom prst="curvedConnector4">
                <a:avLst>
                  <a:gd name="adj1" fmla="val -100000"/>
                  <a:gd name="adj2" fmla="val 62099"/>
                </a:avLst>
              </a:prstGeom>
              <a:ln>
                <a:tailEnd type="oval" w="lg" len="lg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3352800" y="5257800"/>
                <a:ext cx="7232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chemeClr val="accent4"/>
                    </a:solidFill>
                  </a:rPr>
                  <a:t>WCS</a:t>
                </a:r>
                <a:endParaRPr lang="en-GB" b="1" dirty="0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10" name="Group 134"/>
            <p:cNvGrpSpPr/>
            <p:nvPr/>
          </p:nvGrpSpPr>
          <p:grpSpPr>
            <a:xfrm>
              <a:off x="6629400" y="2286000"/>
              <a:ext cx="1600200" cy="1143000"/>
              <a:chOff x="6629400" y="2286000"/>
              <a:chExt cx="1600200" cy="1143000"/>
            </a:xfrm>
          </p:grpSpPr>
          <p:sp>
            <p:nvSpPr>
              <p:cNvPr id="68" name="Cube 67"/>
              <p:cNvSpPr/>
              <p:nvPr/>
            </p:nvSpPr>
            <p:spPr>
              <a:xfrm>
                <a:off x="7391400" y="2667000"/>
                <a:ext cx="838200" cy="762000"/>
              </a:xfrm>
              <a:prstGeom prst="cube">
                <a:avLst>
                  <a:gd name="adj" fmla="val 17000"/>
                </a:avLst>
              </a:prstGeom>
              <a:solidFill>
                <a:srgbClr val="FFCC66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4" name="Straight Arrow Connector 75"/>
              <p:cNvCxnSpPr>
                <a:stCxn id="68" idx="2"/>
              </p:cNvCxnSpPr>
              <p:nvPr/>
            </p:nvCxnSpPr>
            <p:spPr>
              <a:xfrm rot="10800000" flipV="1">
                <a:off x="6629400" y="3112770"/>
                <a:ext cx="762000" cy="240030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6600"/>
                </a:solidFill>
                <a:tailEnd type="oval" w="lg" len="lg"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2" name="TextBox 91"/>
              <p:cNvSpPr txBox="1"/>
              <p:nvPr/>
            </p:nvSpPr>
            <p:spPr>
              <a:xfrm>
                <a:off x="7391400" y="2286000"/>
                <a:ext cx="6975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FF6600"/>
                    </a:solidFill>
                  </a:rPr>
                  <a:t>WFS</a:t>
                </a:r>
                <a:endParaRPr lang="en-GB" b="1" dirty="0">
                  <a:solidFill>
                    <a:srgbClr val="FF6600"/>
                  </a:solidFill>
                </a:endParaRPr>
              </a:p>
            </p:txBody>
          </p:sp>
        </p:grpSp>
      </p:grpSp>
      <p:grpSp>
        <p:nvGrpSpPr>
          <p:cNvPr id="11" name="Group 146"/>
          <p:cNvGrpSpPr/>
          <p:nvPr/>
        </p:nvGrpSpPr>
        <p:grpSpPr>
          <a:xfrm>
            <a:off x="1981200" y="4114800"/>
            <a:ext cx="1524000" cy="1295400"/>
            <a:chOff x="1981200" y="4114800"/>
            <a:chExt cx="1524000" cy="1295400"/>
          </a:xfrm>
        </p:grpSpPr>
        <p:sp>
          <p:nvSpPr>
            <p:cNvPr id="104" name="Cube 103"/>
            <p:cNvSpPr/>
            <p:nvPr/>
          </p:nvSpPr>
          <p:spPr>
            <a:xfrm>
              <a:off x="1981200" y="4648200"/>
              <a:ext cx="838200" cy="762000"/>
            </a:xfrm>
            <a:prstGeom prst="cube">
              <a:avLst>
                <a:gd name="adj" fmla="val 17000"/>
              </a:avLst>
            </a:prstGeom>
            <a:solidFill>
              <a:srgbClr val="CC66FF"/>
            </a:solidFill>
            <a:ln>
              <a:solidFill>
                <a:srgbClr val="9A5CD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CC66FF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981200" y="4191000"/>
              <a:ext cx="8002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9A5CD0"/>
                  </a:solidFill>
                </a:rPr>
                <a:t>CS-W</a:t>
              </a:r>
              <a:endParaRPr lang="en-GB" b="1" dirty="0">
                <a:solidFill>
                  <a:srgbClr val="9A5CD0"/>
                </a:solidFill>
              </a:endParaRPr>
            </a:p>
          </p:txBody>
        </p:sp>
        <p:cxnSp>
          <p:nvCxnSpPr>
            <p:cNvPr id="106" name="Straight Arrow Connector 75"/>
            <p:cNvCxnSpPr>
              <a:stCxn id="104" idx="5"/>
            </p:cNvCxnSpPr>
            <p:nvPr/>
          </p:nvCxnSpPr>
          <p:spPr>
            <a:xfrm flipV="1">
              <a:off x="2819400" y="4114800"/>
              <a:ext cx="685800" cy="849630"/>
            </a:xfrm>
            <a:prstGeom prst="curvedConnector2">
              <a:avLst/>
            </a:prstGeom>
            <a:ln>
              <a:solidFill>
                <a:srgbClr val="9A5CD0"/>
              </a:solidFill>
              <a:tailEnd type="oval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2" name="TextBox 111"/>
          <p:cNvSpPr txBox="1"/>
          <p:nvPr/>
        </p:nvSpPr>
        <p:spPr>
          <a:xfrm>
            <a:off x="2057400" y="1752600"/>
            <a:ext cx="1454357" cy="369332"/>
          </a:xfrm>
          <a:prstGeom prst="rect">
            <a:avLst/>
          </a:prstGeom>
          <a:noFill/>
          <a:effectLst>
            <a:glow rad="63500">
              <a:schemeClr val="accent6">
                <a:alpha val="75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RISICO GUI</a:t>
            </a:r>
            <a:endParaRPr lang="en-GB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895600" y="2362200"/>
            <a:ext cx="1888160" cy="1752600"/>
            <a:chOff x="2895600" y="2362200"/>
            <a:chExt cx="1888160" cy="1752600"/>
          </a:xfrm>
        </p:grpSpPr>
        <p:cxnSp>
          <p:nvCxnSpPr>
            <p:cNvPr id="123" name="Curved Connector 122"/>
            <p:cNvCxnSpPr/>
            <p:nvPr/>
          </p:nvCxnSpPr>
          <p:spPr>
            <a:xfrm rot="16200000" flipH="1">
              <a:off x="2324100" y="2933700"/>
              <a:ext cx="1752600" cy="609600"/>
            </a:xfrm>
            <a:prstGeom prst="curvedConnector3">
              <a:avLst>
                <a:gd name="adj1" fmla="val 18866"/>
              </a:avLst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581400" y="3505200"/>
              <a:ext cx="12023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FF0000"/>
                  </a:solidFill>
                </a:rPr>
                <a:t>CS-W</a:t>
              </a:r>
            </a:p>
            <a:p>
              <a:pPr algn="ctr"/>
              <a:r>
                <a:rPr lang="en-GB" sz="1400" b="1" dirty="0" err="1" smtClean="0">
                  <a:solidFill>
                    <a:srgbClr val="FF0000"/>
                  </a:solidFill>
                </a:rPr>
                <a:t>GetRecords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895600" y="2362200"/>
            <a:ext cx="2482252" cy="2362200"/>
            <a:chOff x="2895600" y="2362200"/>
            <a:chExt cx="2482252" cy="2362200"/>
          </a:xfrm>
        </p:grpSpPr>
        <p:cxnSp>
          <p:nvCxnSpPr>
            <p:cNvPr id="45" name="Curved Connector 44"/>
            <p:cNvCxnSpPr/>
            <p:nvPr/>
          </p:nvCxnSpPr>
          <p:spPr>
            <a:xfrm rot="16200000" flipH="1">
              <a:off x="2209800" y="3048000"/>
              <a:ext cx="2362200" cy="990600"/>
            </a:xfrm>
            <a:prstGeom prst="curvedConnector3">
              <a:avLst>
                <a:gd name="adj1" fmla="val 50000"/>
              </a:avLst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886200" y="4191000"/>
              <a:ext cx="14916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FF0000"/>
                  </a:solidFill>
                </a:rPr>
                <a:t>WCS</a:t>
              </a:r>
            </a:p>
            <a:p>
              <a:pPr algn="ctr"/>
              <a:r>
                <a:rPr lang="en-GB" sz="1400" b="1" dirty="0" err="1" smtClean="0">
                  <a:solidFill>
                    <a:srgbClr val="FF0000"/>
                  </a:solidFill>
                </a:rPr>
                <a:t>GetCapabilities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895600" y="2362200"/>
            <a:ext cx="4191491" cy="1905000"/>
            <a:chOff x="2895600" y="2362200"/>
            <a:chExt cx="4191491" cy="1905000"/>
          </a:xfrm>
        </p:grpSpPr>
        <p:cxnSp>
          <p:nvCxnSpPr>
            <p:cNvPr id="116" name="Curved Connector 115"/>
            <p:cNvCxnSpPr/>
            <p:nvPr/>
          </p:nvCxnSpPr>
          <p:spPr>
            <a:xfrm>
              <a:off x="2895600" y="2362200"/>
              <a:ext cx="3886200" cy="1905000"/>
            </a:xfrm>
            <a:prstGeom prst="curvedConnector3">
              <a:avLst>
                <a:gd name="adj1" fmla="val 50000"/>
              </a:avLst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248400" y="3581400"/>
              <a:ext cx="8386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FF0000"/>
                  </a:solidFill>
                </a:rPr>
                <a:t>WPS</a:t>
              </a:r>
            </a:p>
            <a:p>
              <a:pPr algn="ctr"/>
              <a:r>
                <a:rPr lang="en-GB" sz="1400" b="1" dirty="0">
                  <a:solidFill>
                    <a:srgbClr val="FF0000"/>
                  </a:solidFill>
                </a:rPr>
                <a:t>r</a:t>
              </a:r>
              <a:r>
                <a:rPr lang="en-GB" sz="1400" b="1" dirty="0" smtClean="0">
                  <a:solidFill>
                    <a:srgbClr val="FF0000"/>
                  </a:solidFill>
                </a:rPr>
                <a:t>equest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30"/>
          <p:cNvGrpSpPr/>
          <p:nvPr/>
        </p:nvGrpSpPr>
        <p:grpSpPr>
          <a:xfrm>
            <a:off x="2286000" y="2133600"/>
            <a:ext cx="1128712" cy="693737"/>
            <a:chOff x="2286000" y="2133600"/>
            <a:chExt cx="1128712" cy="693737"/>
          </a:xfrm>
        </p:grpSpPr>
        <p:pic>
          <p:nvPicPr>
            <p:cNvPr id="89" name="Picture 21" descr="j028575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0" y="2133600"/>
              <a:ext cx="1128712" cy="693737"/>
            </a:xfrm>
            <a:prstGeom prst="rect">
              <a:avLst/>
            </a:prstGeom>
            <a:noFill/>
          </p:spPr>
        </p:pic>
        <p:grpSp>
          <p:nvGrpSpPr>
            <p:cNvPr id="13" name="Group 14"/>
            <p:cNvGrpSpPr>
              <a:grpSpLocks noChangeAspect="1"/>
            </p:cNvGrpSpPr>
            <p:nvPr/>
          </p:nvGrpSpPr>
          <p:grpSpPr bwMode="auto">
            <a:xfrm>
              <a:off x="2555240" y="2280920"/>
              <a:ext cx="322420" cy="238760"/>
              <a:chOff x="1474" y="1071"/>
              <a:chExt cx="2902" cy="2149"/>
            </a:xfrm>
            <a:scene3d>
              <a:camera prst="orthographicFront">
                <a:rot lat="0" lon="2400000" rev="0"/>
              </a:camera>
              <a:lightRig rig="threePt" dir="t"/>
            </a:scene3d>
          </p:grpSpPr>
          <p:pic>
            <p:nvPicPr>
              <p:cNvPr id="94" name="Picture 15" descr="Logo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74" y="1071"/>
                <a:ext cx="2902" cy="1845"/>
              </a:xfrm>
              <a:prstGeom prst="rect">
                <a:avLst/>
              </a:prstGeom>
              <a:noFill/>
            </p:spPr>
          </p:pic>
          <p:sp>
            <p:nvSpPr>
              <p:cNvPr id="95" name="WordArt 16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222" y="2835"/>
                <a:ext cx="1429" cy="385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  <a:flatTx/>
              </a:bodyPr>
              <a:lstStyle/>
              <a:p>
                <a:pPr algn="ctr"/>
                <a:r>
                  <a:rPr lang="it-IT" sz="36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rPr>
                  <a:t>CYCLOPS</a:t>
                </a: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3886200" y="4114800"/>
            <a:ext cx="3886200" cy="1371600"/>
            <a:chOff x="3886200" y="4114800"/>
            <a:chExt cx="3886200" cy="1371600"/>
          </a:xfrm>
        </p:grpSpPr>
        <p:cxnSp>
          <p:nvCxnSpPr>
            <p:cNvPr id="54" name="Curved Connector 53"/>
            <p:cNvCxnSpPr/>
            <p:nvPr/>
          </p:nvCxnSpPr>
          <p:spPr>
            <a:xfrm rot="10800000">
              <a:off x="5257800" y="5105400"/>
              <a:ext cx="2514600" cy="381000"/>
            </a:xfrm>
            <a:prstGeom prst="curvedConnector3">
              <a:avLst>
                <a:gd name="adj1" fmla="val 50000"/>
              </a:avLst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4648200" y="4114800"/>
              <a:ext cx="9330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00FF"/>
                  </a:solidFill>
                </a:rPr>
                <a:t>WCS</a:t>
              </a:r>
            </a:p>
            <a:p>
              <a:pPr algn="ctr"/>
              <a:r>
                <a:rPr lang="en-GB" sz="1400" b="1" dirty="0" smtClean="0">
                  <a:solidFill>
                    <a:srgbClr val="0000FF"/>
                  </a:solidFill>
                </a:rPr>
                <a:t>requests</a:t>
              </a:r>
              <a:endParaRPr lang="en-GB" sz="14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57" name="Curved Connector 56"/>
            <p:cNvCxnSpPr/>
            <p:nvPr/>
          </p:nvCxnSpPr>
          <p:spPr>
            <a:xfrm rot="10800000">
              <a:off x="3886200" y="4724400"/>
              <a:ext cx="3886200" cy="762000"/>
            </a:xfrm>
            <a:prstGeom prst="curvedConnector3">
              <a:avLst>
                <a:gd name="adj1" fmla="val 29467"/>
              </a:avLst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Curved Connector 71"/>
          <p:cNvCxnSpPr/>
          <p:nvPr/>
        </p:nvCxnSpPr>
        <p:spPr>
          <a:xfrm>
            <a:off x="7244963" y="6052167"/>
            <a:ext cx="679837" cy="348633"/>
          </a:xfrm>
          <a:prstGeom prst="curvedConnector3">
            <a:avLst>
              <a:gd name="adj1" fmla="val 50000"/>
            </a:avLst>
          </a:prstGeom>
          <a:ln w="76200" cap="flat" cmpd="sng" algn="ctr">
            <a:solidFill>
              <a:srgbClr val="00979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/>
          <p:nvPr/>
        </p:nvCxnSpPr>
        <p:spPr>
          <a:xfrm flipH="1">
            <a:off x="8393776" y="5120394"/>
            <a:ext cx="152400" cy="826770"/>
          </a:xfrm>
          <a:prstGeom prst="curvedConnector4">
            <a:avLst>
              <a:gd name="adj1" fmla="val -150000"/>
              <a:gd name="adj2" fmla="val 76959"/>
            </a:avLst>
          </a:prstGeom>
          <a:ln w="76200" cap="flat" cmpd="sng" algn="ctr">
            <a:solidFill>
              <a:srgbClr val="00979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140"/>
          <p:cNvGrpSpPr/>
          <p:nvPr/>
        </p:nvGrpSpPr>
        <p:grpSpPr>
          <a:xfrm>
            <a:off x="7772400" y="5856514"/>
            <a:ext cx="1188720" cy="849086"/>
            <a:chOff x="7772400" y="5856514"/>
            <a:chExt cx="1188720" cy="849086"/>
          </a:xfrm>
        </p:grpSpPr>
        <p:sp>
          <p:nvSpPr>
            <p:cNvPr id="102" name="Cloud 101"/>
            <p:cNvSpPr/>
            <p:nvPr/>
          </p:nvSpPr>
          <p:spPr>
            <a:xfrm>
              <a:off x="7772400" y="5856514"/>
              <a:ext cx="1188720" cy="849086"/>
            </a:xfrm>
            <a:prstGeom prst="cloud">
              <a:avLst/>
            </a:prstGeom>
            <a:gradFill flip="none" rotWithShape="1">
              <a:gsLst>
                <a:gs pos="100000">
                  <a:schemeClr val="accent5">
                    <a:lumMod val="75000"/>
                  </a:schemeClr>
                </a:gs>
                <a:gs pos="85000">
                  <a:schemeClr val="accent5">
                    <a:lumMod val="60000"/>
                    <a:lumOff val="40000"/>
                  </a:schemeClr>
                </a:gs>
                <a:gs pos="62000">
                  <a:schemeClr val="accent5">
                    <a:lumMod val="20000"/>
                    <a:lumOff val="8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843404" y="5961368"/>
              <a:ext cx="909884" cy="4462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200" b="1" dirty="0" smtClean="0">
                  <a:solidFill>
                    <a:schemeClr val="accent4">
                      <a:lumMod val="25000"/>
                      <a:lumOff val="75000"/>
                    </a:schemeClr>
                  </a:solidFill>
                </a:rPr>
                <a:t>GRID</a:t>
              </a:r>
              <a:endParaRPr lang="en-GB" sz="2200" b="1" dirty="0">
                <a:solidFill>
                  <a:schemeClr val="accent4">
                    <a:lumMod val="25000"/>
                    <a:lumOff val="75000"/>
                  </a:schemeClr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8077200" y="6096000"/>
            <a:ext cx="812223" cy="533400"/>
            <a:chOff x="3657600" y="3505200"/>
            <a:chExt cx="5105400" cy="3352800"/>
          </a:xfrm>
        </p:grpSpPr>
        <p:sp>
          <p:nvSpPr>
            <p:cNvPr id="60" name="Cube 59"/>
            <p:cNvSpPr/>
            <p:nvPr/>
          </p:nvSpPr>
          <p:spPr>
            <a:xfrm>
              <a:off x="7086600" y="4267200"/>
              <a:ext cx="838200" cy="762000"/>
            </a:xfrm>
            <a:prstGeom prst="cube">
              <a:avLst>
                <a:gd name="adj" fmla="val 17000"/>
              </a:avLst>
            </a:prstGeom>
            <a:solidFill>
              <a:schemeClr val="accent4">
                <a:lumMod val="90000"/>
                <a:lumOff val="10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69" name="Cube 68"/>
            <p:cNvSpPr/>
            <p:nvPr/>
          </p:nvSpPr>
          <p:spPr>
            <a:xfrm>
              <a:off x="7924800" y="4267200"/>
              <a:ext cx="838200" cy="762000"/>
            </a:xfrm>
            <a:prstGeom prst="cube">
              <a:avLst>
                <a:gd name="adj" fmla="val 17000"/>
              </a:avLst>
            </a:prstGeom>
            <a:solidFill>
              <a:schemeClr val="accent4">
                <a:lumMod val="90000"/>
                <a:lumOff val="10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9" name="Cube 78"/>
            <p:cNvSpPr/>
            <p:nvPr/>
          </p:nvSpPr>
          <p:spPr>
            <a:xfrm>
              <a:off x="7086600" y="3505200"/>
              <a:ext cx="838200" cy="762000"/>
            </a:xfrm>
            <a:prstGeom prst="cube">
              <a:avLst>
                <a:gd name="adj" fmla="val 17000"/>
              </a:avLst>
            </a:prstGeom>
            <a:solidFill>
              <a:schemeClr val="accent4">
                <a:lumMod val="90000"/>
                <a:lumOff val="10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85" name="Cube 84"/>
            <p:cNvSpPr/>
            <p:nvPr/>
          </p:nvSpPr>
          <p:spPr>
            <a:xfrm>
              <a:off x="7924800" y="3505200"/>
              <a:ext cx="838200" cy="762000"/>
            </a:xfrm>
            <a:prstGeom prst="cube">
              <a:avLst>
                <a:gd name="adj" fmla="val 17000"/>
              </a:avLst>
            </a:prstGeom>
            <a:solidFill>
              <a:schemeClr val="accent4">
                <a:lumMod val="90000"/>
                <a:lumOff val="10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3" name="Can 92"/>
            <p:cNvSpPr/>
            <p:nvPr/>
          </p:nvSpPr>
          <p:spPr>
            <a:xfrm>
              <a:off x="3657600" y="5105400"/>
              <a:ext cx="1144719" cy="1524000"/>
            </a:xfrm>
            <a:prstGeom prst="can">
              <a:avLst>
                <a:gd name="adj" fmla="val 48070"/>
              </a:avLst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Can 97"/>
            <p:cNvSpPr/>
            <p:nvPr/>
          </p:nvSpPr>
          <p:spPr>
            <a:xfrm>
              <a:off x="4038600" y="5334000"/>
              <a:ext cx="1144719" cy="1524000"/>
            </a:xfrm>
            <a:prstGeom prst="can">
              <a:avLst>
                <a:gd name="adj" fmla="val 48070"/>
              </a:avLst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AutoShap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239000" cy="1143000"/>
          </a:xfrm>
        </p:spPr>
        <p:txBody>
          <a:bodyPr anchor="ctr"/>
          <a:lstStyle/>
          <a:p>
            <a:pPr algn="ctr"/>
            <a:r>
              <a:rPr lang="en-GB" sz="4400" dirty="0" smtClean="0"/>
              <a:t>RISICO improvements</a:t>
            </a:r>
            <a:endParaRPr lang="en-GB" sz="4400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828800"/>
            <a:ext cx="7391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b="1" dirty="0" smtClean="0"/>
              <a:t>Flexibility:</a:t>
            </a:r>
            <a:r>
              <a:rPr lang="en-GB" dirty="0" smtClean="0"/>
              <a:t> The geospatial services layer allow to: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Integrate new and heterogeneous input data.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Dynamically choose the spatial location and resolution of the run.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Be interoperable with other “standard-based” infrastructures.</a:t>
            </a:r>
          </a:p>
          <a:p>
            <a:pPr>
              <a:lnSpc>
                <a:spcPct val="90000"/>
              </a:lnSpc>
            </a:pPr>
            <a:r>
              <a:rPr lang="en-GB" b="1" dirty="0" smtClean="0"/>
              <a:t>Scalability</a:t>
            </a:r>
            <a:r>
              <a:rPr lang="en-GB" dirty="0" smtClean="0"/>
              <a:t>. The grid infrastructure provides high processing and storage capabilities on-demand, allowing to: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Improve output data resolution.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Widen the covered area.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Improve the response time.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(Futures) Improve model complexity.</a:t>
            </a:r>
          </a:p>
          <a:p>
            <a:pPr lvl="1">
              <a:lnSpc>
                <a:spcPct val="90000"/>
              </a:lnSpc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Architecture main achievements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52600" y="1905000"/>
          <a:ext cx="7162800" cy="472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81400"/>
                <a:gridCol w="3581400"/>
              </a:tblGrid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CP Requirement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Strategy</a:t>
                      </a:r>
                      <a:endParaRPr lang="en-GB" dirty="0"/>
                    </a:p>
                  </a:txBody>
                  <a:tcPr anchor="ctr"/>
                </a:tc>
              </a:tr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/>
                        <a:t>sharing geospatial information </a:t>
                      </a:r>
                      <a:endParaRPr lang="en-GB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OGC Web</a:t>
                      </a:r>
                      <a:r>
                        <a:rPr lang="en-GB" baseline="0" dirty="0" smtClean="0"/>
                        <a:t> Services</a:t>
                      </a:r>
                      <a:endParaRPr lang="en-GB" dirty="0"/>
                    </a:p>
                  </a:txBody>
                  <a:tcPr anchor="ctr"/>
                </a:tc>
              </a:tr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/>
                        <a:t>strict data policy </a:t>
                      </a:r>
                      <a:endParaRPr lang="en-GB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Grid security layer /</a:t>
                      </a:r>
                    </a:p>
                    <a:p>
                      <a:pPr algn="ctr"/>
                      <a:r>
                        <a:rPr lang="en-GB" dirty="0" smtClean="0"/>
                        <a:t>VO management</a:t>
                      </a:r>
                      <a:endParaRPr lang="en-GB" dirty="0"/>
                    </a:p>
                  </a:txBody>
                  <a:tcPr anchor="ctr"/>
                </a:tc>
              </a:tr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/>
                        <a:t>real-time or near-real-time </a:t>
                      </a:r>
                      <a:endParaRPr lang="en-GB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Advanced grid services</a:t>
                      </a:r>
                      <a:endParaRPr lang="en-GB" dirty="0"/>
                    </a:p>
                  </a:txBody>
                  <a:tcPr anchor="ctr"/>
                </a:tc>
              </a:tr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computational power for working out simulation task</a:t>
                      </a:r>
                      <a:endParaRPr lang="en-GB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Grid computing capabilities</a:t>
                      </a:r>
                      <a:endParaRPr lang="en-GB" dirty="0"/>
                    </a:p>
                  </a:txBody>
                  <a:tcPr anchor="ctr"/>
                </a:tc>
              </a:tr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Large</a:t>
                      </a:r>
                      <a:r>
                        <a:rPr lang="en-GB" baseline="0" dirty="0" smtClean="0"/>
                        <a:t> and fast s</a:t>
                      </a:r>
                      <a:r>
                        <a:rPr lang="en-GB" dirty="0" smtClean="0"/>
                        <a:t>torage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Grid storage capabilities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 of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spcAft>
                <a:spcPts val="1200"/>
              </a:spcAft>
            </a:pPr>
            <a:r>
              <a:rPr lang="en-GB" dirty="0" smtClean="0"/>
              <a:t>The RISICO prototype that makes use of the CYCLOPS platform is in the deploying phase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The prototype will be presented in the next IBERGRID ‘08 in Porto (12-14 March 2008)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GB" sz="5900" b="1" dirty="0" smtClean="0">
                <a:solidFill>
                  <a:schemeClr val="tx2"/>
                </a:solidFill>
              </a:rPr>
              <a:t>Thank you for</a:t>
            </a:r>
          </a:p>
          <a:p>
            <a:pPr algn="ctr">
              <a:buNone/>
            </a:pPr>
            <a:r>
              <a:rPr lang="en-GB" sz="5900" b="1" dirty="0" smtClean="0">
                <a:solidFill>
                  <a:schemeClr val="tx2"/>
                </a:solidFill>
              </a:rPr>
              <a:t>your attention !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4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Back-up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905000"/>
            <a:ext cx="7162800" cy="4724400"/>
          </a:xfrm>
        </p:spPr>
        <p:txBody>
          <a:bodyPr anchor="ctr"/>
          <a:lstStyle/>
          <a:p>
            <a:pPr>
              <a:spcAft>
                <a:spcPts val="1800"/>
              </a:spcAft>
            </a:pPr>
            <a:r>
              <a:rPr lang="en-GB" dirty="0" smtClean="0"/>
              <a:t>The Civil Protections requirements</a:t>
            </a:r>
          </a:p>
          <a:p>
            <a:pPr>
              <a:spcAft>
                <a:spcPts val="1800"/>
              </a:spcAft>
            </a:pPr>
            <a:r>
              <a:rPr lang="en-GB" dirty="0" smtClean="0"/>
              <a:t>The CYCLOPS </a:t>
            </a:r>
            <a:r>
              <a:rPr lang="en-GB" dirty="0" smtClean="0"/>
              <a:t>architecture</a:t>
            </a:r>
          </a:p>
          <a:p>
            <a:pPr>
              <a:spcAft>
                <a:spcPts val="1800"/>
              </a:spcAft>
            </a:pPr>
            <a:r>
              <a:rPr lang="en-GB" dirty="0" smtClean="0"/>
              <a:t>The gridded </a:t>
            </a:r>
            <a:r>
              <a:rPr lang="en-GB" dirty="0" smtClean="0"/>
              <a:t>OGC Web Coverage Server</a:t>
            </a:r>
            <a:endParaRPr lang="en-GB" dirty="0" smtClean="0"/>
          </a:p>
          <a:p>
            <a:pPr>
              <a:spcAft>
                <a:spcPts val="1800"/>
              </a:spcAft>
            </a:pPr>
            <a:r>
              <a:rPr lang="en-GB" dirty="0" smtClean="0"/>
              <a:t>Use case: the RISICO forest fires assessment application</a:t>
            </a:r>
          </a:p>
          <a:p>
            <a:pPr>
              <a:spcAft>
                <a:spcPts val="1800"/>
              </a:spcAft>
            </a:pPr>
            <a:r>
              <a:rPr lang="en-GB" dirty="0" smtClean="0"/>
              <a:t>Porting RISICO in the CYCLOPS Grid </a:t>
            </a:r>
            <a:r>
              <a:rPr lang="en-GB" dirty="0" smtClean="0"/>
              <a:t>infrastructure </a:t>
            </a:r>
            <a:r>
              <a:rPr lang="en-GB" dirty="0" err="1" smtClean="0"/>
              <a:t>throug</a:t>
            </a:r>
            <a:r>
              <a:rPr lang="en-GB" dirty="0" smtClean="0"/>
              <a:t> OGC Standard Web </a:t>
            </a:r>
            <a:r>
              <a:rPr lang="en-GB" dirty="0" smtClean="0"/>
              <a:t>Services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Web Site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Updated and revamped</a:t>
            </a:r>
          </a:p>
          <a:p>
            <a:pPr lvl="1"/>
            <a:r>
              <a:rPr lang="en-US" dirty="0"/>
              <a:t>Contacts</a:t>
            </a:r>
          </a:p>
          <a:p>
            <a:pPr lvl="2"/>
            <a:r>
              <a:rPr lang="en-US" dirty="0" err="1"/>
              <a:t>Corrado</a:t>
            </a:r>
            <a:r>
              <a:rPr lang="en-US" dirty="0"/>
              <a:t> De Rosa (DPC)</a:t>
            </a:r>
          </a:p>
          <a:p>
            <a:pPr lvl="2"/>
            <a:r>
              <a:rPr lang="en-US" dirty="0" err="1"/>
              <a:t>Valerio</a:t>
            </a:r>
            <a:r>
              <a:rPr lang="en-US" dirty="0"/>
              <a:t> </a:t>
            </a:r>
            <a:r>
              <a:rPr lang="en-US" dirty="0" err="1"/>
              <a:t>Angelini</a:t>
            </a:r>
            <a:r>
              <a:rPr lang="en-US" dirty="0"/>
              <a:t> (IMAA)</a:t>
            </a:r>
          </a:p>
          <a:p>
            <a:endParaRPr lang="en-US" dirty="0"/>
          </a:p>
        </p:txBody>
      </p:sp>
      <p:pic>
        <p:nvPicPr>
          <p:cNvPr id="339972" name="Picture 4" descr="win2"/>
          <p:cNvPicPr>
            <a:picLocks noChangeAspect="1" noChangeArrowheads="1"/>
          </p:cNvPicPr>
          <p:nvPr/>
        </p:nvPicPr>
        <p:blipFill>
          <a:blip r:embed="rId3"/>
          <a:srcRect l="11719" r="13281"/>
          <a:stretch>
            <a:fillRect/>
          </a:stretch>
        </p:blipFill>
        <p:spPr bwMode="auto">
          <a:xfrm>
            <a:off x="5638800" y="3200400"/>
            <a:ext cx="3505200" cy="2583409"/>
          </a:xfrm>
          <a:prstGeom prst="rect">
            <a:avLst/>
          </a:prstGeom>
          <a:noFill/>
        </p:spPr>
      </p:pic>
      <p:sp>
        <p:nvSpPr>
          <p:cNvPr id="339973" name="WordArt 5"/>
          <p:cNvSpPr>
            <a:spLocks noChangeArrowheads="1" noChangeShapeType="1" noTextEdit="1"/>
          </p:cNvSpPr>
          <p:nvPr/>
        </p:nvSpPr>
        <p:spPr bwMode="auto">
          <a:xfrm>
            <a:off x="1905000" y="5943600"/>
            <a:ext cx="6858000" cy="68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2500"/>
                <a:gd name="adj2" fmla="val 0"/>
              </a:avLst>
            </a:prstTxWarp>
          </a:bodyPr>
          <a:lstStyle/>
          <a:p>
            <a:pPr algn="ctr"/>
            <a:r>
              <a:rPr lang="it-IT" kern="10" spc="-180" dirty="0">
                <a:ln w="12700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7" dist="17961" dir="2700000">
                    <a:srgbClr val="0000FF">
                      <a:gamma/>
                      <a:shade val="60000"/>
                      <a:invGamma/>
                      <a:alpha val="74998"/>
                    </a:srgbClr>
                  </a:prstShdw>
                </a:effectLst>
                <a:latin typeface="Gill Sans MT"/>
                <a:ea typeface="Gill Sans MT"/>
                <a:cs typeface="Gill Sans MT"/>
              </a:rPr>
              <a:t>http://www.</a:t>
            </a:r>
            <a:r>
              <a:rPr lang="it-IT" kern="10" spc="-180" dirty="0" smtClean="0">
                <a:ln w="12700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7" dist="17961" dir="2700000">
                    <a:srgbClr val="0000FF">
                      <a:gamma/>
                      <a:shade val="60000"/>
                      <a:invGamma/>
                      <a:alpha val="74998"/>
                    </a:srgbClr>
                  </a:prstShdw>
                </a:effectLst>
                <a:latin typeface="Gill Sans MT"/>
                <a:ea typeface="Gill Sans MT"/>
                <a:cs typeface="Gill Sans MT"/>
              </a:rPr>
              <a:t>cyclops-project</a:t>
            </a:r>
            <a:r>
              <a:rPr lang="it-IT" kern="10" spc="-180" dirty="0">
                <a:ln w="12700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7" dist="17961" dir="2700000">
                    <a:srgbClr val="0000FF">
                      <a:gamma/>
                      <a:shade val="60000"/>
                      <a:invGamma/>
                      <a:alpha val="74998"/>
                    </a:srgbClr>
                  </a:prstShdw>
                </a:effectLst>
                <a:latin typeface="Gill Sans MT"/>
                <a:ea typeface="Gill Sans MT"/>
                <a:cs typeface="Gill Sans MT"/>
              </a:rPr>
              <a:t>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Forest Fire Risk Management application</a:t>
            </a:r>
            <a:endParaRPr lang="en-GB"/>
          </a:p>
        </p:txBody>
      </p:sp>
      <p:sp>
        <p:nvSpPr>
          <p:cNvPr id="359428" name="Rectangle 4"/>
          <p:cNvSpPr>
            <a:spLocks noGrp="1" noChangeArrowheads="1"/>
          </p:cNvSpPr>
          <p:nvPr>
            <p:ph idx="1"/>
          </p:nvPr>
        </p:nvSpPr>
        <p:spPr>
          <a:xfrm>
            <a:off x="1752600" y="1905000"/>
            <a:ext cx="32004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900" smtClean="0">
                <a:latin typeface="+mj-lt"/>
              </a:rPr>
              <a:t>A system for wildland fire </a:t>
            </a:r>
            <a:r>
              <a:rPr lang="en-GB" sz="1900" b="1" smtClean="0">
                <a:latin typeface="+mj-lt"/>
              </a:rPr>
              <a:t>hazard mapping</a:t>
            </a:r>
            <a:r>
              <a:rPr lang="en-GB" sz="1900" smtClean="0">
                <a:latin typeface="+mj-lt"/>
              </a:rPr>
              <a:t> and </a:t>
            </a:r>
            <a:r>
              <a:rPr lang="en-GB" sz="1900" b="1" smtClean="0">
                <a:latin typeface="+mj-lt"/>
              </a:rPr>
              <a:t>resource management</a:t>
            </a:r>
          </a:p>
          <a:p>
            <a:pPr>
              <a:lnSpc>
                <a:spcPct val="80000"/>
              </a:lnSpc>
            </a:pPr>
            <a:endParaRPr lang="en-GB" sz="190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sz="1900" b="1" smtClean="0">
                <a:latin typeface="+mj-lt"/>
              </a:rPr>
              <a:t>Vegetation modelling</a:t>
            </a:r>
            <a:r>
              <a:rPr lang="en-GB" sz="1900" smtClean="0">
                <a:latin typeface="+mj-lt"/>
              </a:rPr>
              <a:t>, along with </a:t>
            </a:r>
            <a:r>
              <a:rPr lang="en-GB" sz="1900" b="1" smtClean="0">
                <a:latin typeface="+mj-lt"/>
              </a:rPr>
              <a:t>meteorological data</a:t>
            </a:r>
            <a:r>
              <a:rPr lang="en-GB" sz="1900" smtClean="0">
                <a:latin typeface="+mj-lt"/>
              </a:rPr>
              <a:t> and </a:t>
            </a:r>
            <a:r>
              <a:rPr lang="en-GB" sz="1900" b="1" smtClean="0">
                <a:latin typeface="+mj-lt"/>
              </a:rPr>
              <a:t>topography</a:t>
            </a:r>
            <a:r>
              <a:rPr lang="en-GB" sz="1900" smtClean="0">
                <a:latin typeface="+mj-lt"/>
              </a:rPr>
              <a:t>, allow simulating moisture dynamics of different kinds of dead and live fuels over a given area</a:t>
            </a:r>
          </a:p>
          <a:p>
            <a:pPr>
              <a:lnSpc>
                <a:spcPct val="80000"/>
              </a:lnSpc>
            </a:pPr>
            <a:endParaRPr lang="en-GB" sz="190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sz="1900" smtClean="0">
                <a:latin typeface="+mj-lt"/>
              </a:rPr>
              <a:t>A </a:t>
            </a:r>
            <a:r>
              <a:rPr lang="en-GB" sz="1900" b="1" smtClean="0">
                <a:latin typeface="+mj-lt"/>
              </a:rPr>
              <a:t>semi-physical fire propagation model</a:t>
            </a:r>
            <a:r>
              <a:rPr lang="en-GB" sz="1900" smtClean="0">
                <a:latin typeface="+mj-lt"/>
              </a:rPr>
              <a:t> gives a </a:t>
            </a:r>
            <a:r>
              <a:rPr lang="en-GB" sz="1900" b="1" smtClean="0">
                <a:latin typeface="+mj-lt"/>
              </a:rPr>
              <a:t>quantitative evolution of the hazardousness</a:t>
            </a:r>
          </a:p>
          <a:p>
            <a:pPr>
              <a:lnSpc>
                <a:spcPct val="80000"/>
              </a:lnSpc>
              <a:buNone/>
            </a:pPr>
            <a:endParaRPr lang="en-GB" sz="1900" smtClean="0">
              <a:latin typeface="+mj-lt"/>
            </a:endParaRPr>
          </a:p>
        </p:txBody>
      </p:sp>
      <p:pic>
        <p:nvPicPr>
          <p:cNvPr id="359427" name="Picture 3"/>
          <p:cNvPicPr>
            <a:picLocks noChangeAspect="1" noChangeArrowheads="1"/>
          </p:cNvPicPr>
          <p:nvPr/>
        </p:nvPicPr>
        <p:blipFill>
          <a:blip r:embed="rId2"/>
          <a:srcRect l="17969" t="16667" r="14844" b="11458"/>
          <a:stretch>
            <a:fillRect/>
          </a:stretch>
        </p:blipFill>
        <p:spPr bwMode="auto">
          <a:xfrm>
            <a:off x="4953000" y="3352800"/>
            <a:ext cx="4191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AutoShap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239000" cy="1143000"/>
          </a:xfrm>
        </p:spPr>
        <p:txBody>
          <a:bodyPr anchor="b"/>
          <a:lstStyle/>
          <a:p>
            <a:r>
              <a:rPr lang="en-GB" sz="3300" dirty="0" smtClean="0"/>
              <a:t>WPS Basic functioning</a:t>
            </a:r>
            <a:endParaRPr lang="en-GB" sz="3300" dirty="0"/>
          </a:p>
        </p:txBody>
      </p:sp>
      <p:grpSp>
        <p:nvGrpSpPr>
          <p:cNvPr id="103" name="Group 102"/>
          <p:cNvGrpSpPr/>
          <p:nvPr/>
        </p:nvGrpSpPr>
        <p:grpSpPr>
          <a:xfrm>
            <a:off x="2971800" y="2438400"/>
            <a:ext cx="4267200" cy="3048000"/>
            <a:chOff x="2971800" y="2438400"/>
            <a:chExt cx="4267200" cy="3048000"/>
          </a:xfrm>
        </p:grpSpPr>
        <p:sp>
          <p:nvSpPr>
            <p:cNvPr id="100" name="Cloud 99"/>
            <p:cNvSpPr/>
            <p:nvPr/>
          </p:nvSpPr>
          <p:spPr>
            <a:xfrm>
              <a:off x="2971800" y="2438400"/>
              <a:ext cx="4267200" cy="3048000"/>
            </a:xfrm>
            <a:prstGeom prst="cloud">
              <a:avLst/>
            </a:prstGeom>
            <a:gradFill flip="none" rotWithShape="1">
              <a:gsLst>
                <a:gs pos="100000">
                  <a:schemeClr val="accent5">
                    <a:lumMod val="75000"/>
                  </a:schemeClr>
                </a:gs>
                <a:gs pos="85000">
                  <a:schemeClr val="accent5">
                    <a:lumMod val="60000"/>
                    <a:lumOff val="40000"/>
                  </a:schemeClr>
                </a:gs>
                <a:gs pos="62000">
                  <a:schemeClr val="accent5">
                    <a:lumMod val="20000"/>
                    <a:lumOff val="8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50470" y="3276600"/>
              <a:ext cx="2895600" cy="13388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81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WEB</a:t>
              </a:r>
              <a:endParaRPr lang="en-GB" sz="8100" b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6781800" y="4267200"/>
            <a:ext cx="1828800" cy="1295400"/>
            <a:chOff x="6781800" y="4267200"/>
            <a:chExt cx="1828800" cy="1295400"/>
          </a:xfrm>
        </p:grpSpPr>
        <p:sp>
          <p:nvSpPr>
            <p:cNvPr id="65" name="Cube 64"/>
            <p:cNvSpPr/>
            <p:nvPr/>
          </p:nvSpPr>
          <p:spPr>
            <a:xfrm>
              <a:off x="7772400" y="4800600"/>
              <a:ext cx="838200" cy="762000"/>
            </a:xfrm>
            <a:prstGeom prst="cube">
              <a:avLst>
                <a:gd name="adj" fmla="val 17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9" name="Group 14"/>
            <p:cNvGrpSpPr>
              <a:grpSpLocks noChangeAspect="1"/>
            </p:cNvGrpSpPr>
            <p:nvPr/>
          </p:nvGrpSpPr>
          <p:grpSpPr bwMode="auto">
            <a:xfrm>
              <a:off x="7828280" y="5019040"/>
              <a:ext cx="617397" cy="457200"/>
              <a:chOff x="1474" y="1071"/>
              <a:chExt cx="2902" cy="2149"/>
            </a:xfrm>
          </p:grpSpPr>
          <p:pic>
            <p:nvPicPr>
              <p:cNvPr id="70" name="Picture 15" descr="Logo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74" y="1071"/>
                <a:ext cx="2902" cy="1845"/>
              </a:xfrm>
              <a:prstGeom prst="rect">
                <a:avLst/>
              </a:prstGeom>
              <a:noFill/>
            </p:spPr>
          </p:pic>
          <p:sp>
            <p:nvSpPr>
              <p:cNvPr id="71" name="WordArt 16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222" y="2835"/>
                <a:ext cx="1429" cy="385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it-IT" sz="36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rPr>
                  <a:t>CYCLOPS</a:t>
                </a:r>
              </a:p>
            </p:txBody>
          </p:sp>
        </p:grpSp>
        <p:cxnSp>
          <p:nvCxnSpPr>
            <p:cNvPr id="76" name="Straight Arrow Connector 75"/>
            <p:cNvCxnSpPr/>
            <p:nvPr/>
          </p:nvCxnSpPr>
          <p:spPr>
            <a:xfrm rot="10800000">
              <a:off x="6781800" y="4267200"/>
              <a:ext cx="990600" cy="762000"/>
            </a:xfrm>
            <a:prstGeom prst="curvedConnector3">
              <a:avLst>
                <a:gd name="adj1" fmla="val 50000"/>
              </a:avLst>
            </a:prstGeom>
            <a:ln>
              <a:tailEnd type="oval" w="lg" len="lg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7848600" y="4419600"/>
              <a:ext cx="71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accent6">
                      <a:lumMod val="50000"/>
                    </a:schemeClr>
                  </a:solidFill>
                </a:rPr>
                <a:t>WPS</a:t>
              </a:r>
              <a:endParaRPr lang="en-GB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5105400" y="4800600"/>
            <a:ext cx="2209800" cy="1828800"/>
            <a:chOff x="5105400" y="4800600"/>
            <a:chExt cx="2209800" cy="1828800"/>
          </a:xfrm>
        </p:grpSpPr>
        <p:sp>
          <p:nvSpPr>
            <p:cNvPr id="66" name="Cube 65"/>
            <p:cNvSpPr/>
            <p:nvPr/>
          </p:nvSpPr>
          <p:spPr>
            <a:xfrm>
              <a:off x="6477000" y="5867400"/>
              <a:ext cx="838200" cy="762000"/>
            </a:xfrm>
            <a:prstGeom prst="cube">
              <a:avLst>
                <a:gd name="adj" fmla="val 17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2" name="Group 14"/>
            <p:cNvGrpSpPr>
              <a:grpSpLocks noChangeAspect="1"/>
            </p:cNvGrpSpPr>
            <p:nvPr/>
          </p:nvGrpSpPr>
          <p:grpSpPr bwMode="auto">
            <a:xfrm>
              <a:off x="6532880" y="6090920"/>
              <a:ext cx="598495" cy="443202"/>
              <a:chOff x="1474" y="1071"/>
              <a:chExt cx="2902" cy="2149"/>
            </a:xfrm>
          </p:grpSpPr>
          <p:pic>
            <p:nvPicPr>
              <p:cNvPr id="73" name="Picture 15" descr="Logo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74" y="1071"/>
                <a:ext cx="2902" cy="1845"/>
              </a:xfrm>
              <a:prstGeom prst="rect">
                <a:avLst/>
              </a:prstGeom>
              <a:noFill/>
            </p:spPr>
          </p:pic>
          <p:sp>
            <p:nvSpPr>
              <p:cNvPr id="74" name="WordArt 16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222" y="2835"/>
                <a:ext cx="1429" cy="385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it-IT" sz="36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rPr>
                  <a:t>CYCLOPS</a:t>
                </a:r>
              </a:p>
            </p:txBody>
          </p:sp>
        </p:grpSp>
        <p:cxnSp>
          <p:nvCxnSpPr>
            <p:cNvPr id="78" name="Straight Arrow Connector 75"/>
            <p:cNvCxnSpPr>
              <a:stCxn id="66" idx="2"/>
            </p:cNvCxnSpPr>
            <p:nvPr/>
          </p:nvCxnSpPr>
          <p:spPr>
            <a:xfrm rot="10800000">
              <a:off x="5105400" y="4800600"/>
              <a:ext cx="1371600" cy="1512570"/>
            </a:xfrm>
            <a:prstGeom prst="curvedConnector2">
              <a:avLst/>
            </a:prstGeom>
            <a:ln>
              <a:tailEnd type="oval" w="lg" len="lg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6553200" y="5486400"/>
              <a:ext cx="72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accent6">
                      <a:lumMod val="50000"/>
                    </a:schemeClr>
                  </a:solidFill>
                </a:rPr>
                <a:t>WCS</a:t>
              </a:r>
              <a:endParaRPr lang="en-GB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2057400" y="1752600"/>
            <a:ext cx="1454357" cy="369332"/>
          </a:xfrm>
          <a:prstGeom prst="rect">
            <a:avLst/>
          </a:prstGeom>
          <a:noFill/>
          <a:effectLst>
            <a:glow rad="63500">
              <a:schemeClr val="accent6">
                <a:alpha val="75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RISICO GUI</a:t>
            </a:r>
            <a:endParaRPr lang="en-GB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2895600" y="2362200"/>
            <a:ext cx="4191491" cy="1905000"/>
            <a:chOff x="2895600" y="2362200"/>
            <a:chExt cx="4191491" cy="1905000"/>
          </a:xfrm>
        </p:grpSpPr>
        <p:cxnSp>
          <p:nvCxnSpPr>
            <p:cNvPr id="116" name="Curved Connector 115"/>
            <p:cNvCxnSpPr/>
            <p:nvPr/>
          </p:nvCxnSpPr>
          <p:spPr>
            <a:xfrm>
              <a:off x="2895600" y="2362200"/>
              <a:ext cx="3886200" cy="1905000"/>
            </a:xfrm>
            <a:prstGeom prst="curvedConnector3">
              <a:avLst>
                <a:gd name="adj1" fmla="val 50000"/>
              </a:avLst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/>
            <p:cNvSpPr txBox="1"/>
            <p:nvPr/>
          </p:nvSpPr>
          <p:spPr>
            <a:xfrm>
              <a:off x="6248400" y="3581400"/>
              <a:ext cx="8386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FF0000"/>
                  </a:solidFill>
                </a:rPr>
                <a:t>WPS</a:t>
              </a:r>
            </a:p>
            <a:p>
              <a:pPr algn="ctr"/>
              <a:r>
                <a:rPr lang="en-GB" sz="1400" b="1" dirty="0">
                  <a:solidFill>
                    <a:srgbClr val="FF0000"/>
                  </a:solidFill>
                </a:rPr>
                <a:t>r</a:t>
              </a:r>
              <a:r>
                <a:rPr lang="en-GB" sz="1400" b="1" dirty="0" smtClean="0">
                  <a:solidFill>
                    <a:srgbClr val="FF0000"/>
                  </a:solidFill>
                </a:rPr>
                <a:t>equest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648200" y="4114800"/>
            <a:ext cx="3124200" cy="1371600"/>
            <a:chOff x="4648200" y="4114800"/>
            <a:chExt cx="3124200" cy="1371600"/>
          </a:xfrm>
        </p:grpSpPr>
        <p:cxnSp>
          <p:nvCxnSpPr>
            <p:cNvPr id="150" name="Curved Connector 149"/>
            <p:cNvCxnSpPr/>
            <p:nvPr/>
          </p:nvCxnSpPr>
          <p:spPr>
            <a:xfrm rot="10800000">
              <a:off x="5105400" y="4800600"/>
              <a:ext cx="2667000" cy="685800"/>
            </a:xfrm>
            <a:prstGeom prst="curvedConnector3">
              <a:avLst>
                <a:gd name="adj1" fmla="val 50000"/>
              </a:avLst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4648200" y="4114800"/>
              <a:ext cx="8386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00FF"/>
                  </a:solidFill>
                </a:rPr>
                <a:t>WCS</a:t>
              </a:r>
            </a:p>
            <a:p>
              <a:pPr algn="ctr"/>
              <a:r>
                <a:rPr lang="en-GB" sz="1400" b="1" dirty="0">
                  <a:solidFill>
                    <a:srgbClr val="0000FF"/>
                  </a:solidFill>
                </a:rPr>
                <a:t>r</a:t>
              </a:r>
              <a:r>
                <a:rPr lang="en-GB" sz="1400" b="1" dirty="0" smtClean="0">
                  <a:solidFill>
                    <a:srgbClr val="0000FF"/>
                  </a:solidFill>
                </a:rPr>
                <a:t>equest</a:t>
              </a:r>
              <a:endParaRPr lang="en-GB" sz="1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286000" y="2133600"/>
            <a:ext cx="1128712" cy="693737"/>
            <a:chOff x="2286000" y="2133600"/>
            <a:chExt cx="1128712" cy="693737"/>
          </a:xfrm>
        </p:grpSpPr>
        <p:pic>
          <p:nvPicPr>
            <p:cNvPr id="89" name="Picture 21" descr="j028575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0" y="2133600"/>
              <a:ext cx="1128712" cy="693737"/>
            </a:xfrm>
            <a:prstGeom prst="rect">
              <a:avLst/>
            </a:prstGeom>
            <a:noFill/>
          </p:spPr>
        </p:pic>
        <p:grpSp>
          <p:nvGrpSpPr>
            <p:cNvPr id="93" name="Group 14"/>
            <p:cNvGrpSpPr>
              <a:grpSpLocks noChangeAspect="1"/>
            </p:cNvGrpSpPr>
            <p:nvPr/>
          </p:nvGrpSpPr>
          <p:grpSpPr bwMode="auto">
            <a:xfrm>
              <a:off x="2555240" y="2280920"/>
              <a:ext cx="322420" cy="238760"/>
              <a:chOff x="1474" y="1071"/>
              <a:chExt cx="2902" cy="2149"/>
            </a:xfrm>
            <a:scene3d>
              <a:camera prst="orthographicFront">
                <a:rot lat="0" lon="2400000" rev="0"/>
              </a:camera>
              <a:lightRig rig="threePt" dir="t"/>
            </a:scene3d>
          </p:grpSpPr>
          <p:pic>
            <p:nvPicPr>
              <p:cNvPr id="94" name="Picture 15" descr="Logo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74" y="1071"/>
                <a:ext cx="2902" cy="1845"/>
              </a:xfrm>
              <a:prstGeom prst="rect">
                <a:avLst/>
              </a:prstGeom>
              <a:noFill/>
            </p:spPr>
          </p:pic>
          <p:sp>
            <p:nvSpPr>
              <p:cNvPr id="95" name="WordArt 16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222" y="2835"/>
                <a:ext cx="1429" cy="385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  <a:flatTx/>
              </a:bodyPr>
              <a:lstStyle/>
              <a:p>
                <a:pPr algn="ctr"/>
                <a:r>
                  <a:rPr lang="it-IT" sz="36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rPr>
                  <a:t>CYCLOPS</a:t>
                </a:r>
              </a:p>
            </p:txBody>
          </p:sp>
        </p:grpSp>
      </p:grpSp>
      <p:cxnSp>
        <p:nvCxnSpPr>
          <p:cNvPr id="159" name="Curved Connector 158"/>
          <p:cNvCxnSpPr/>
          <p:nvPr/>
        </p:nvCxnSpPr>
        <p:spPr>
          <a:xfrm>
            <a:off x="7244963" y="6052167"/>
            <a:ext cx="679837" cy="348633"/>
          </a:xfrm>
          <a:prstGeom prst="curvedConnector3">
            <a:avLst>
              <a:gd name="adj1" fmla="val 50000"/>
            </a:avLst>
          </a:prstGeom>
          <a:ln w="76200" cap="flat" cmpd="sng" algn="ctr">
            <a:solidFill>
              <a:srgbClr val="00979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Curved Connector 82"/>
          <p:cNvCxnSpPr/>
          <p:nvPr/>
        </p:nvCxnSpPr>
        <p:spPr>
          <a:xfrm flipH="1">
            <a:off x="8393776" y="5120394"/>
            <a:ext cx="152400" cy="826770"/>
          </a:xfrm>
          <a:prstGeom prst="curvedConnector4">
            <a:avLst>
              <a:gd name="adj1" fmla="val -150000"/>
              <a:gd name="adj2" fmla="val 76959"/>
            </a:avLst>
          </a:prstGeom>
          <a:ln w="76200" cap="flat" cmpd="sng" algn="ctr">
            <a:solidFill>
              <a:srgbClr val="00979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1" name="Group 140"/>
          <p:cNvGrpSpPr/>
          <p:nvPr/>
        </p:nvGrpSpPr>
        <p:grpSpPr>
          <a:xfrm>
            <a:off x="7772400" y="5856514"/>
            <a:ext cx="1188720" cy="849086"/>
            <a:chOff x="7772400" y="5856514"/>
            <a:chExt cx="1188720" cy="849086"/>
          </a:xfrm>
        </p:grpSpPr>
        <p:sp>
          <p:nvSpPr>
            <p:cNvPr id="102" name="Cloud 101"/>
            <p:cNvSpPr/>
            <p:nvPr/>
          </p:nvSpPr>
          <p:spPr>
            <a:xfrm>
              <a:off x="7772400" y="5856514"/>
              <a:ext cx="1188720" cy="849086"/>
            </a:xfrm>
            <a:prstGeom prst="cloud">
              <a:avLst/>
            </a:prstGeom>
            <a:gradFill flip="none" rotWithShape="1">
              <a:gsLst>
                <a:gs pos="100000">
                  <a:schemeClr val="accent5">
                    <a:lumMod val="75000"/>
                  </a:schemeClr>
                </a:gs>
                <a:gs pos="85000">
                  <a:schemeClr val="accent5">
                    <a:lumMod val="60000"/>
                    <a:lumOff val="40000"/>
                  </a:schemeClr>
                </a:gs>
                <a:gs pos="62000">
                  <a:schemeClr val="accent5">
                    <a:lumMod val="20000"/>
                    <a:lumOff val="8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882643" y="6023383"/>
              <a:ext cx="909884" cy="4462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200" b="1" dirty="0" smtClean="0">
                  <a:solidFill>
                    <a:schemeClr val="accent4">
                      <a:lumMod val="25000"/>
                      <a:lumOff val="75000"/>
                    </a:schemeClr>
                  </a:solidFill>
                </a:rPr>
                <a:t>GRID</a:t>
              </a:r>
              <a:endParaRPr lang="en-GB" sz="2200" b="1" dirty="0">
                <a:solidFill>
                  <a:schemeClr val="accent4">
                    <a:lumMod val="25000"/>
                    <a:lumOff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GUI Preview</a:t>
            </a:r>
            <a:endParaRPr lang="en-GB" dirty="0"/>
          </a:p>
        </p:txBody>
      </p:sp>
      <p:pic>
        <p:nvPicPr>
          <p:cNvPr id="3" name="Picture 2" descr="screensh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390" y="1792901"/>
            <a:ext cx="5915608" cy="49634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AutoShape 2"/>
          <p:cNvSpPr>
            <a:spLocks noGrp="1" noChangeArrowheads="1"/>
          </p:cNvSpPr>
          <p:nvPr>
            <p:ph type="title"/>
          </p:nvPr>
        </p:nvSpPr>
        <p:spPr>
          <a:xfrm>
            <a:off x="1692275" y="279400"/>
            <a:ext cx="7391400" cy="863600"/>
          </a:xfrm>
        </p:spPr>
        <p:txBody>
          <a:bodyPr/>
          <a:lstStyle/>
          <a:p>
            <a:r>
              <a:rPr lang="en-US" sz="4000" dirty="0"/>
              <a:t>From CP/GMES needs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828800"/>
            <a:ext cx="7394575" cy="4895750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n-GB" sz="1900" dirty="0"/>
              <a:t>Civil Protection and GMES applications/systems </a:t>
            </a:r>
            <a:r>
              <a:rPr lang="en-GB" sz="1900" dirty="0" smtClean="0"/>
              <a:t>have specific </a:t>
            </a:r>
            <a:r>
              <a:rPr lang="en-GB" sz="1900" dirty="0"/>
              <a:t>requirements</a:t>
            </a:r>
            <a:r>
              <a:rPr lang="en-GB" sz="1900" dirty="0" smtClean="0"/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900" dirty="0" smtClean="0"/>
              <a:t>to </a:t>
            </a:r>
            <a:r>
              <a:rPr lang="en-GB" sz="1900" b="1" dirty="0" smtClean="0"/>
              <a:t>share geospatial information </a:t>
            </a:r>
            <a:r>
              <a:rPr lang="en-GB" sz="1900" dirty="0" smtClean="0"/>
              <a:t>that has complex characteristics: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1900" dirty="0" smtClean="0"/>
              <a:t>Huge amounts of remotely-sensed observations, which are multidimensional and frequently updated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900" dirty="0"/>
              <a:t>to access infrastructure, run models and search information in a </a:t>
            </a:r>
            <a:r>
              <a:rPr lang="en-GB" sz="1900" b="1" dirty="0"/>
              <a:t>real-time </a:t>
            </a:r>
            <a:r>
              <a:rPr lang="en-GB" sz="1900" dirty="0"/>
              <a:t>(RT) or </a:t>
            </a:r>
            <a:r>
              <a:rPr lang="en-GB" sz="1900" b="1" dirty="0"/>
              <a:t>near-real-time </a:t>
            </a:r>
            <a:r>
              <a:rPr lang="en-GB" sz="1900" dirty="0"/>
              <a:t>(NRT) </a:t>
            </a:r>
            <a:r>
              <a:rPr lang="en-GB" sz="1900" dirty="0" smtClean="0"/>
              <a:t>way, </a:t>
            </a:r>
            <a:r>
              <a:rPr lang="en-GB" sz="1900" u="sng" dirty="0" smtClean="0"/>
              <a:t>privileging </a:t>
            </a:r>
            <a:r>
              <a:rPr lang="en-GB" sz="1900" u="sng" dirty="0"/>
              <a:t>time of response instead of </a:t>
            </a:r>
            <a:r>
              <a:rPr lang="en-GB" sz="1900" u="sng" dirty="0" smtClean="0"/>
              <a:t>accuracy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  <a:buFont typeface="Wingdings" pitchFamily="-65" charset="2"/>
              <a:buChar char="l"/>
            </a:pPr>
            <a:r>
              <a:rPr lang="en-US" sz="1800" dirty="0" smtClean="0"/>
              <a:t>have access to </a:t>
            </a:r>
            <a:r>
              <a:rPr lang="en-US" sz="1800" b="1" dirty="0" smtClean="0"/>
              <a:t>computational power for working out simulation tasks</a:t>
            </a:r>
            <a:r>
              <a:rPr lang="en-US" sz="1800" dirty="0" smtClean="0"/>
              <a:t> or tasks for critical missions</a:t>
            </a:r>
            <a:endParaRPr lang="en-US" sz="2300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900" dirty="0" smtClean="0"/>
              <a:t>To implement </a:t>
            </a:r>
            <a:r>
              <a:rPr lang="en-GB" sz="1900" b="1" dirty="0" smtClean="0"/>
              <a:t>the strict data policy </a:t>
            </a:r>
            <a:r>
              <a:rPr lang="en-GB" sz="1900" dirty="0" smtClean="0"/>
              <a:t>and the</a:t>
            </a:r>
            <a:r>
              <a:rPr lang="en-GB" sz="1900" b="1" dirty="0" smtClean="0"/>
              <a:t> security requirements  </a:t>
            </a:r>
            <a:r>
              <a:rPr lang="en-GB" sz="1900" dirty="0" smtClean="0"/>
              <a:t>typical of dual systems (civil/military);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900" dirty="0" smtClean="0"/>
              <a:t>To </a:t>
            </a:r>
            <a:r>
              <a:rPr lang="en-GB" sz="1900" b="1" dirty="0"/>
              <a:t>formalise the knowledge </a:t>
            </a:r>
            <a:r>
              <a:rPr lang="en-GB" sz="1900" dirty="0"/>
              <a:t>required to analyse data and provide decision-makers with effective </a:t>
            </a:r>
            <a:r>
              <a:rPr lang="en-GB" sz="1900" dirty="0" smtClean="0"/>
              <a:t>information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GRID (Why to use Grid Platform for GMES applications?)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76400"/>
            <a:ext cx="7380288" cy="4886325"/>
          </a:xfrm>
        </p:spPr>
        <p:txBody>
          <a:bodyPr anchor="ctr"/>
          <a:lstStyle/>
          <a:p>
            <a:pPr marL="365125" indent="-365125">
              <a:lnSpc>
                <a:spcPct val="110000"/>
              </a:lnSpc>
              <a:spcAft>
                <a:spcPts val="600"/>
              </a:spcAft>
              <a:buFontTx/>
              <a:buAutoNum type="arabicPeriod"/>
            </a:pPr>
            <a:r>
              <a:rPr lang="en-US" sz="2000" dirty="0"/>
              <a:t>Provide physical resources to support</a:t>
            </a:r>
            <a:r>
              <a:rPr lang="en-US" sz="2000" dirty="0" smtClean="0"/>
              <a:t> heavy application </a:t>
            </a:r>
            <a:r>
              <a:rPr lang="en-US" sz="2000" dirty="0"/>
              <a:t>workloads</a:t>
            </a:r>
            <a:endParaRPr lang="en-US" sz="2000" dirty="0" smtClean="0"/>
          </a:p>
          <a:p>
            <a:pPr marL="365125" indent="-365125">
              <a:lnSpc>
                <a:spcPct val="110000"/>
              </a:lnSpc>
              <a:spcAft>
                <a:spcPts val="600"/>
              </a:spcAft>
              <a:buFontTx/>
              <a:buAutoNum type="arabicPeriod"/>
            </a:pPr>
            <a:r>
              <a:rPr lang="en-US" sz="2000" dirty="0" smtClean="0"/>
              <a:t>Virtual </a:t>
            </a:r>
            <a:r>
              <a:rPr lang="en-US" sz="2000" dirty="0"/>
              <a:t>Organization </a:t>
            </a:r>
            <a:r>
              <a:rPr lang="en-US" sz="2000" dirty="0" smtClean="0"/>
              <a:t>management</a:t>
            </a:r>
          </a:p>
          <a:p>
            <a:pPr marL="365125" indent="-365125">
              <a:lnSpc>
                <a:spcPct val="110000"/>
              </a:lnSpc>
              <a:spcAft>
                <a:spcPts val="600"/>
              </a:spcAft>
              <a:buFontTx/>
              <a:buAutoNum type="arabicPeriod"/>
            </a:pPr>
            <a:r>
              <a:rPr lang="en-US" sz="2000" dirty="0" smtClean="0"/>
              <a:t>Provide </a:t>
            </a:r>
            <a:r>
              <a:rPr lang="en-US" sz="2000" dirty="0"/>
              <a:t>a security infrastructure</a:t>
            </a:r>
          </a:p>
          <a:p>
            <a:pPr marL="365125" indent="-365125">
              <a:lnSpc>
                <a:spcPct val="110000"/>
              </a:lnSpc>
              <a:spcAft>
                <a:spcPts val="600"/>
              </a:spcAft>
              <a:buFontTx/>
              <a:buAutoNum type="arabicPeriod"/>
            </a:pPr>
            <a:r>
              <a:rPr lang="en-US" sz="2000" dirty="0"/>
              <a:t>Provide a quality of service agreement &amp; monitoring infrastructure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Left Arrow 36"/>
          <p:cNvSpPr/>
          <p:nvPr/>
        </p:nvSpPr>
        <p:spPr>
          <a:xfrm>
            <a:off x="2743200" y="2133600"/>
            <a:ext cx="5181600" cy="838200"/>
          </a:xfrm>
          <a:prstGeom prst="leftArrow">
            <a:avLst>
              <a:gd name="adj1" fmla="val 70395"/>
              <a:gd name="adj2" fmla="val 60199"/>
            </a:avLst>
          </a:prstGeom>
          <a:solidFill>
            <a:srgbClr val="FFC8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Left Arrow 37"/>
          <p:cNvSpPr/>
          <p:nvPr/>
        </p:nvSpPr>
        <p:spPr>
          <a:xfrm>
            <a:off x="2755412" y="5294433"/>
            <a:ext cx="5181600" cy="838200"/>
          </a:xfrm>
          <a:prstGeom prst="leftArrow">
            <a:avLst>
              <a:gd name="adj1" fmla="val 70395"/>
              <a:gd name="adj2" fmla="val 60199"/>
            </a:avLst>
          </a:prstGeom>
          <a:solidFill>
            <a:srgbClr val="00FF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1480" name="AutoShape 8"/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212013" cy="936625"/>
          </a:xfrm>
        </p:spPr>
        <p:txBody>
          <a:bodyPr/>
          <a:lstStyle/>
          <a:p>
            <a:r>
              <a:rPr lang="en-US"/>
              <a:t>Communities Interoperability</a:t>
            </a:r>
          </a:p>
        </p:txBody>
      </p:sp>
      <p:sp>
        <p:nvSpPr>
          <p:cNvPr id="361481" name="Text Box 9"/>
          <p:cNvSpPr txBox="1">
            <a:spLocks noChangeArrowheads="1"/>
          </p:cNvSpPr>
          <p:nvPr/>
        </p:nvSpPr>
        <p:spPr bwMode="auto">
          <a:xfrm>
            <a:off x="3162300" y="2268538"/>
            <a:ext cx="496602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353535"/>
                </a:solidFill>
                <a:latin typeface="Tempus Sans ITC" pitchFamily="82" charset="0"/>
              </a:rPr>
              <a:t>GMES &amp; CP Communities</a:t>
            </a:r>
          </a:p>
        </p:txBody>
      </p:sp>
      <p:sp>
        <p:nvSpPr>
          <p:cNvPr id="361486" name="Text Box 14"/>
          <p:cNvSpPr txBox="1">
            <a:spLocks noChangeArrowheads="1"/>
          </p:cNvSpPr>
          <p:nvPr/>
        </p:nvSpPr>
        <p:spPr bwMode="auto">
          <a:xfrm>
            <a:off x="3162300" y="5392738"/>
            <a:ext cx="339968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353535"/>
                </a:solidFill>
                <a:latin typeface="Tempus Sans ITC" pitchFamily="82" charset="0"/>
              </a:rPr>
              <a:t>GRID Community</a:t>
            </a:r>
          </a:p>
        </p:txBody>
      </p:sp>
      <p:grpSp>
        <p:nvGrpSpPr>
          <p:cNvPr id="361487" name="Group 15"/>
          <p:cNvGrpSpPr>
            <a:grpSpLocks/>
          </p:cNvGrpSpPr>
          <p:nvPr/>
        </p:nvGrpSpPr>
        <p:grpSpPr bwMode="auto">
          <a:xfrm>
            <a:off x="393700" y="1744663"/>
            <a:ext cx="2243138" cy="1554162"/>
            <a:chOff x="488" y="1158"/>
            <a:chExt cx="1413" cy="979"/>
          </a:xfrm>
        </p:grpSpPr>
        <p:sp>
          <p:nvSpPr>
            <p:cNvPr id="361488" name="AutoShape 16"/>
            <p:cNvSpPr>
              <a:spLocks noChangeArrowheads="1"/>
            </p:cNvSpPr>
            <p:nvPr/>
          </p:nvSpPr>
          <p:spPr bwMode="auto">
            <a:xfrm>
              <a:off x="488" y="1172"/>
              <a:ext cx="1413" cy="965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FFCCFF">
                  <a:gamma/>
                  <a:shade val="60000"/>
                  <a:invGamma/>
                  <a:alpha val="74998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361489" name="Picture 17" descr="GMES_service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4" y="1158"/>
              <a:ext cx="894" cy="509"/>
            </a:xfrm>
            <a:prstGeom prst="rect">
              <a:avLst/>
            </a:prstGeom>
            <a:noFill/>
          </p:spPr>
        </p:pic>
        <p:pic>
          <p:nvPicPr>
            <p:cNvPr id="361490" name="Picture 18" descr="Civil Protection (Europe)_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9EEE8"/>
                </a:clrFrom>
                <a:clrTo>
                  <a:srgbClr val="F9EEE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52" y="1632"/>
              <a:ext cx="480" cy="462"/>
            </a:xfrm>
            <a:prstGeom prst="rect">
              <a:avLst/>
            </a:prstGeom>
            <a:noFill/>
          </p:spPr>
        </p:pic>
      </p:grpSp>
      <p:grpSp>
        <p:nvGrpSpPr>
          <p:cNvPr id="39" name="Group 38"/>
          <p:cNvGrpSpPr/>
          <p:nvPr/>
        </p:nvGrpSpPr>
        <p:grpSpPr>
          <a:xfrm>
            <a:off x="381000" y="3398838"/>
            <a:ext cx="7553850" cy="1447800"/>
            <a:chOff x="381000" y="3398838"/>
            <a:chExt cx="7553850" cy="1447800"/>
          </a:xfrm>
        </p:grpSpPr>
        <p:sp>
          <p:nvSpPr>
            <p:cNvPr id="35" name="Left Arrow 34"/>
            <p:cNvSpPr/>
            <p:nvPr/>
          </p:nvSpPr>
          <p:spPr>
            <a:xfrm>
              <a:off x="2753250" y="3688195"/>
              <a:ext cx="5181600" cy="838200"/>
            </a:xfrm>
            <a:prstGeom prst="leftArrow">
              <a:avLst>
                <a:gd name="adj1" fmla="val 70395"/>
                <a:gd name="adj2" fmla="val 60199"/>
              </a:avLst>
            </a:prstGeom>
            <a:solidFill>
              <a:srgbClr val="EAEAE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1485" name="Text Box 13"/>
            <p:cNvSpPr txBox="1">
              <a:spLocks noChangeArrowheads="1"/>
            </p:cNvSpPr>
            <p:nvPr/>
          </p:nvSpPr>
          <p:spPr bwMode="auto">
            <a:xfrm>
              <a:off x="3162300" y="3792538"/>
              <a:ext cx="4335642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dirty="0">
                  <a:solidFill>
                    <a:srgbClr val="353535"/>
                  </a:solidFill>
                  <a:latin typeface="Tempus Sans ITC" pitchFamily="82" charset="0"/>
                </a:rPr>
                <a:t>Geospatial Community</a:t>
              </a:r>
            </a:p>
          </p:txBody>
        </p:sp>
        <p:grpSp>
          <p:nvGrpSpPr>
            <p:cNvPr id="361491" name="Group 19"/>
            <p:cNvGrpSpPr>
              <a:grpSpLocks/>
            </p:cNvGrpSpPr>
            <p:nvPr/>
          </p:nvGrpSpPr>
          <p:grpSpPr bwMode="auto">
            <a:xfrm>
              <a:off x="381000" y="3398838"/>
              <a:ext cx="2243138" cy="1447800"/>
              <a:chOff x="480" y="2200"/>
              <a:chExt cx="1413" cy="912"/>
            </a:xfrm>
          </p:grpSpPr>
          <p:sp>
            <p:nvSpPr>
              <p:cNvPr id="361492" name="AutoShape 20"/>
              <p:cNvSpPr>
                <a:spLocks noChangeArrowheads="1"/>
              </p:cNvSpPr>
              <p:nvPr/>
            </p:nvSpPr>
            <p:spPr bwMode="auto">
              <a:xfrm>
                <a:off x="480" y="2200"/>
                <a:ext cx="1413" cy="912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EAEAEA">
                    <a:gamma/>
                    <a:shade val="60000"/>
                    <a:invGamma/>
                    <a:alpha val="74998"/>
                  </a:srgbClr>
                </a:prst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361493" name="Picture 21" descr="ISOLogo_en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20" y="2646"/>
                <a:ext cx="912" cy="370"/>
              </a:xfrm>
              <a:prstGeom prst="rect">
                <a:avLst/>
              </a:prstGeom>
              <a:noFill/>
            </p:spPr>
          </p:pic>
          <p:pic>
            <p:nvPicPr>
              <p:cNvPr id="361494" name="Picture 22" descr="ogc_header_top_left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48" y="2268"/>
                <a:ext cx="864" cy="351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61495" name="Group 23"/>
          <p:cNvGrpSpPr>
            <a:grpSpLocks/>
          </p:cNvGrpSpPr>
          <p:nvPr/>
        </p:nvGrpSpPr>
        <p:grpSpPr bwMode="auto">
          <a:xfrm>
            <a:off x="457200" y="4935538"/>
            <a:ext cx="2209800" cy="1447800"/>
            <a:chOff x="528" y="3168"/>
            <a:chExt cx="1392" cy="912"/>
          </a:xfrm>
        </p:grpSpPr>
        <p:sp>
          <p:nvSpPr>
            <p:cNvPr id="361496" name="AutoShape 24"/>
            <p:cNvSpPr>
              <a:spLocks noChangeArrowheads="1"/>
            </p:cNvSpPr>
            <p:nvPr/>
          </p:nvSpPr>
          <p:spPr bwMode="auto">
            <a:xfrm>
              <a:off x="528" y="3168"/>
              <a:ext cx="1392" cy="912"/>
            </a:xfrm>
            <a:prstGeom prst="roundRect">
              <a:avLst>
                <a:gd name="adj" fmla="val 16667"/>
              </a:avLst>
            </a:prstGeom>
            <a:solidFill>
              <a:srgbClr val="00FF99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0FF99">
                  <a:gamma/>
                  <a:shade val="60000"/>
                  <a:invGamma/>
                  <a:alpha val="74998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361497" name="Picture 25" descr="ggf-logo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6" y="3196"/>
              <a:ext cx="624" cy="439"/>
            </a:xfrm>
            <a:prstGeom prst="rect">
              <a:avLst/>
            </a:prstGeom>
            <a:noFill/>
          </p:spPr>
        </p:pic>
        <p:pic>
          <p:nvPicPr>
            <p:cNvPr id="361498" name="Picture 26" descr="egee_logo_blue_b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04" y="3622"/>
              <a:ext cx="732" cy="428"/>
            </a:xfrm>
            <a:prstGeom prst="rect">
              <a:avLst/>
            </a:prstGeom>
            <a:noFill/>
          </p:spPr>
        </p:pic>
      </p:grpSp>
      <p:sp>
        <p:nvSpPr>
          <p:cNvPr id="361500" name="AutoShape 28"/>
          <p:cNvSpPr>
            <a:spLocks noChangeArrowheads="1"/>
          </p:cNvSpPr>
          <p:nvPr/>
        </p:nvSpPr>
        <p:spPr bwMode="auto">
          <a:xfrm flipV="1">
            <a:off x="7467600" y="1412875"/>
            <a:ext cx="838200" cy="5368925"/>
          </a:xfrm>
          <a:prstGeom prst="downArrow">
            <a:avLst>
              <a:gd name="adj1" fmla="val 53796"/>
              <a:gd name="adj2" fmla="val 64883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it-IT">
              <a:solidFill>
                <a:srgbClr val="0066FF"/>
              </a:solidFill>
            </a:endParaRPr>
          </a:p>
        </p:txBody>
      </p:sp>
      <p:sp>
        <p:nvSpPr>
          <p:cNvPr id="361501" name="AutoShape 29"/>
          <p:cNvSpPr>
            <a:spLocks noChangeArrowheads="1"/>
          </p:cNvSpPr>
          <p:nvPr/>
        </p:nvSpPr>
        <p:spPr bwMode="auto">
          <a:xfrm>
            <a:off x="7086600" y="2222500"/>
            <a:ext cx="1676400" cy="990600"/>
          </a:xfrm>
          <a:prstGeom prst="wave">
            <a:avLst>
              <a:gd name="adj1" fmla="val 4329"/>
              <a:gd name="adj2" fmla="val 0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Strategic</a:t>
            </a:r>
          </a:p>
          <a:p>
            <a:pPr algn="ctr"/>
            <a:r>
              <a:rPr lang="en-US"/>
              <a:t>Applications</a:t>
            </a:r>
          </a:p>
        </p:txBody>
      </p:sp>
      <p:sp>
        <p:nvSpPr>
          <p:cNvPr id="361502" name="AutoShape 30"/>
          <p:cNvSpPr>
            <a:spLocks noChangeArrowheads="1"/>
          </p:cNvSpPr>
          <p:nvPr/>
        </p:nvSpPr>
        <p:spPr bwMode="auto">
          <a:xfrm>
            <a:off x="7086600" y="3662363"/>
            <a:ext cx="1676400" cy="990600"/>
          </a:xfrm>
          <a:prstGeom prst="wave">
            <a:avLst>
              <a:gd name="adj1" fmla="val 4329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Geospatial</a:t>
            </a:r>
          </a:p>
          <a:p>
            <a:pPr algn="ctr"/>
            <a:r>
              <a:rPr lang="en-US"/>
              <a:t>Information</a:t>
            </a:r>
          </a:p>
          <a:p>
            <a:pPr algn="ctr"/>
            <a:r>
              <a:rPr lang="en-US"/>
              <a:t>services</a:t>
            </a:r>
          </a:p>
        </p:txBody>
      </p:sp>
      <p:sp>
        <p:nvSpPr>
          <p:cNvPr id="361503" name="AutoShape 31"/>
          <p:cNvSpPr>
            <a:spLocks noChangeArrowheads="1"/>
          </p:cNvSpPr>
          <p:nvPr/>
        </p:nvSpPr>
        <p:spPr bwMode="auto">
          <a:xfrm>
            <a:off x="7086600" y="5175250"/>
            <a:ext cx="1676400" cy="990600"/>
          </a:xfrm>
          <a:prstGeom prst="wave">
            <a:avLst>
              <a:gd name="adj1" fmla="val 4329"/>
              <a:gd name="adj2" fmla="val 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Resources</a:t>
            </a:r>
          </a:p>
          <a:p>
            <a:pPr algn="ctr"/>
            <a:r>
              <a:rPr lang="en-US"/>
              <a:t>Provision</a:t>
            </a:r>
          </a:p>
        </p:txBody>
      </p:sp>
      <p:sp>
        <p:nvSpPr>
          <p:cNvPr id="361504" name="Text Box 32"/>
          <p:cNvSpPr txBox="1">
            <a:spLocks noChangeArrowheads="1"/>
          </p:cNvSpPr>
          <p:nvPr/>
        </p:nvSpPr>
        <p:spPr bwMode="auto">
          <a:xfrm>
            <a:off x="4032820" y="1349857"/>
            <a:ext cx="299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FF6600"/>
                </a:solidFill>
                <a:latin typeface="Tempus Sans ITC" pitchFamily="82" charset="0"/>
              </a:rPr>
              <a:t>Semantic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1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1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1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1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1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1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1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500" grpId="0" animBg="1"/>
      <p:bldP spid="361501" grpId="0" animBg="1"/>
      <p:bldP spid="361502" grpId="0" animBg="1"/>
      <p:bldP spid="361503" grpId="0" animBg="1"/>
      <p:bldP spid="3615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522" name="Group 2"/>
          <p:cNvGrpSpPr>
            <a:grpSpLocks/>
          </p:cNvGrpSpPr>
          <p:nvPr/>
        </p:nvGrpSpPr>
        <p:grpSpPr bwMode="auto">
          <a:xfrm>
            <a:off x="1682750" y="2381250"/>
            <a:ext cx="7416800" cy="4392613"/>
            <a:chOff x="340" y="1298"/>
            <a:chExt cx="4672" cy="2767"/>
          </a:xfrm>
        </p:grpSpPr>
        <p:sp>
          <p:nvSpPr>
            <p:cNvPr id="363523" name="Rectangle 3"/>
            <p:cNvSpPr>
              <a:spLocks noChangeArrowheads="1"/>
            </p:cNvSpPr>
            <p:nvPr/>
          </p:nvSpPr>
          <p:spPr bwMode="auto">
            <a:xfrm>
              <a:off x="340" y="1298"/>
              <a:ext cx="4672" cy="2767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3524" name="Text Box 4"/>
            <p:cNvSpPr txBox="1">
              <a:spLocks noChangeArrowheads="1"/>
            </p:cNvSpPr>
            <p:nvPr/>
          </p:nvSpPr>
          <p:spPr bwMode="auto">
            <a:xfrm>
              <a:off x="2023" y="1310"/>
              <a:ext cx="114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CYCLOPS Platform</a:t>
              </a:r>
            </a:p>
          </p:txBody>
        </p:sp>
      </p:grpSp>
      <p:grpSp>
        <p:nvGrpSpPr>
          <p:cNvPr id="363525" name="Group 5"/>
          <p:cNvGrpSpPr>
            <a:grpSpLocks/>
          </p:cNvGrpSpPr>
          <p:nvPr/>
        </p:nvGrpSpPr>
        <p:grpSpPr bwMode="auto">
          <a:xfrm>
            <a:off x="2185988" y="3749675"/>
            <a:ext cx="6389687" cy="2951163"/>
            <a:chOff x="657" y="2160"/>
            <a:chExt cx="4025" cy="1859"/>
          </a:xfrm>
        </p:grpSpPr>
        <p:sp>
          <p:nvSpPr>
            <p:cNvPr id="363526" name="AutoShape 6"/>
            <p:cNvSpPr>
              <a:spLocks noChangeArrowheads="1"/>
            </p:cNvSpPr>
            <p:nvPr/>
          </p:nvSpPr>
          <p:spPr bwMode="auto">
            <a:xfrm>
              <a:off x="657" y="2160"/>
              <a:ext cx="4025" cy="1859"/>
            </a:xfrm>
            <a:prstGeom prst="hexagon">
              <a:avLst>
                <a:gd name="adj" fmla="val 0"/>
                <a:gd name="vf" fmla="val 115470"/>
              </a:avLst>
            </a:prstGeom>
            <a:solidFill>
              <a:srgbClr val="CC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3527" name="Text Box 7"/>
            <p:cNvSpPr txBox="1">
              <a:spLocks noChangeArrowheads="1"/>
            </p:cNvSpPr>
            <p:nvPr/>
          </p:nvSpPr>
          <p:spPr bwMode="auto">
            <a:xfrm>
              <a:off x="2069" y="2169"/>
              <a:ext cx="123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/>
                <a:t>CYCLOPS Infrastructure</a:t>
              </a:r>
            </a:p>
          </p:txBody>
        </p:sp>
      </p:grpSp>
      <p:grpSp>
        <p:nvGrpSpPr>
          <p:cNvPr id="363528" name="Group 8"/>
          <p:cNvGrpSpPr>
            <a:grpSpLocks/>
          </p:cNvGrpSpPr>
          <p:nvPr/>
        </p:nvGrpSpPr>
        <p:grpSpPr bwMode="auto">
          <a:xfrm>
            <a:off x="2484438" y="4037013"/>
            <a:ext cx="5111750" cy="830262"/>
            <a:chOff x="1565" y="2543"/>
            <a:chExt cx="3220" cy="523"/>
          </a:xfrm>
        </p:grpSpPr>
        <p:sp>
          <p:nvSpPr>
            <p:cNvPr id="363529" name="AutoShape 9"/>
            <p:cNvSpPr>
              <a:spLocks noChangeArrowheads="1"/>
            </p:cNvSpPr>
            <p:nvPr/>
          </p:nvSpPr>
          <p:spPr bwMode="auto">
            <a:xfrm>
              <a:off x="1565" y="2543"/>
              <a:ext cx="3220" cy="52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outerShdw blurRad="63500" dist="37026" dir="1900112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3530" name="Text Box 10"/>
            <p:cNvSpPr txBox="1">
              <a:spLocks noChangeArrowheads="1"/>
            </p:cNvSpPr>
            <p:nvPr/>
          </p:nvSpPr>
          <p:spPr bwMode="auto">
            <a:xfrm>
              <a:off x="2018" y="2573"/>
              <a:ext cx="23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i="1"/>
                <a:t>Spatial Data Infrastructure Services</a:t>
              </a:r>
            </a:p>
          </p:txBody>
        </p:sp>
      </p:grpSp>
      <p:sp>
        <p:nvSpPr>
          <p:cNvPr id="363531" name="AutoShape 11"/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391400" cy="588962"/>
          </a:xfrm>
        </p:spPr>
        <p:txBody>
          <a:bodyPr/>
          <a:lstStyle/>
          <a:p>
            <a:r>
              <a:rPr lang="en-US"/>
              <a:t>CYCLOPS Architectural Framework</a:t>
            </a:r>
          </a:p>
        </p:txBody>
      </p:sp>
      <p:sp>
        <p:nvSpPr>
          <p:cNvPr id="363532" name="AutoShape 12"/>
          <p:cNvSpPr>
            <a:spLocks noChangeArrowheads="1"/>
          </p:cNvSpPr>
          <p:nvPr/>
        </p:nvSpPr>
        <p:spPr bwMode="auto">
          <a:xfrm>
            <a:off x="2520950" y="5443538"/>
            <a:ext cx="1835150" cy="1117600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" rIns="7200" anchor="ctr">
            <a:prstTxWarp prst="textNoShape">
              <a:avLst/>
            </a:prstTxWarp>
          </a:bodyPr>
          <a:lstStyle/>
          <a:p>
            <a:r>
              <a:rPr lang="en-US" sz="1400"/>
              <a:t>Processing Systems</a:t>
            </a:r>
          </a:p>
          <a:p>
            <a:r>
              <a:rPr lang="en-US" sz="1400"/>
              <a:t> Infrastructure</a:t>
            </a:r>
          </a:p>
        </p:txBody>
      </p:sp>
      <p:pic>
        <p:nvPicPr>
          <p:cNvPr id="363533" name="Picture 13" descr="hp1-ic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6062663"/>
            <a:ext cx="284163" cy="360362"/>
          </a:xfrm>
          <a:prstGeom prst="rect">
            <a:avLst/>
          </a:prstGeom>
          <a:noFill/>
        </p:spPr>
      </p:pic>
      <p:sp>
        <p:nvSpPr>
          <p:cNvPr id="363534" name="AutoShape 14"/>
          <p:cNvSpPr>
            <a:spLocks noChangeArrowheads="1"/>
          </p:cNvSpPr>
          <p:nvPr/>
        </p:nvSpPr>
        <p:spPr bwMode="auto">
          <a:xfrm>
            <a:off x="4500563" y="5443538"/>
            <a:ext cx="1584325" cy="111760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" rIns="7200" anchor="ctr">
            <a:prstTxWarp prst="textNoShape">
              <a:avLst/>
            </a:prstTxWarp>
          </a:bodyPr>
          <a:lstStyle/>
          <a:p>
            <a:r>
              <a:rPr lang="en-US" sz="1400"/>
              <a:t>Data Systems</a:t>
            </a:r>
          </a:p>
          <a:p>
            <a:endParaRPr lang="en-US" sz="1400"/>
          </a:p>
          <a:p>
            <a:endParaRPr lang="en-US" sz="1400"/>
          </a:p>
        </p:txBody>
      </p:sp>
      <p:sp>
        <p:nvSpPr>
          <p:cNvPr id="363535" name="Rectangle 15"/>
          <p:cNvSpPr>
            <a:spLocks noChangeArrowheads="1"/>
          </p:cNvSpPr>
          <p:nvPr/>
        </p:nvSpPr>
        <p:spPr bwMode="auto">
          <a:xfrm>
            <a:off x="2484438" y="4935538"/>
            <a:ext cx="5111750" cy="4365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/>
              <a:t>GRID Platform (EGEE)</a:t>
            </a:r>
          </a:p>
        </p:txBody>
      </p:sp>
      <p:grpSp>
        <p:nvGrpSpPr>
          <p:cNvPr id="363536" name="Group 16"/>
          <p:cNvGrpSpPr>
            <a:grpSpLocks/>
          </p:cNvGrpSpPr>
          <p:nvPr/>
        </p:nvGrpSpPr>
        <p:grpSpPr bwMode="auto">
          <a:xfrm>
            <a:off x="1725613" y="2741613"/>
            <a:ext cx="398462" cy="3959225"/>
            <a:chOff x="460" y="1616"/>
            <a:chExt cx="251" cy="2494"/>
          </a:xfrm>
        </p:grpSpPr>
        <p:sp>
          <p:nvSpPr>
            <p:cNvPr id="363537" name="Rectangle 17"/>
            <p:cNvSpPr>
              <a:spLocks noChangeArrowheads="1"/>
            </p:cNvSpPr>
            <p:nvPr/>
          </p:nvSpPr>
          <p:spPr bwMode="auto">
            <a:xfrm>
              <a:off x="460" y="1616"/>
              <a:ext cx="251" cy="2494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it-IT"/>
            </a:p>
          </p:txBody>
        </p:sp>
        <p:sp>
          <p:nvSpPr>
            <p:cNvPr id="363538" name="Text Box 18"/>
            <p:cNvSpPr txBox="1">
              <a:spLocks noChangeArrowheads="1"/>
            </p:cNvSpPr>
            <p:nvPr/>
          </p:nvSpPr>
          <p:spPr bwMode="auto">
            <a:xfrm rot="16200000">
              <a:off x="64" y="2777"/>
              <a:ext cx="105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Security Infrastructure</a:t>
              </a:r>
            </a:p>
          </p:txBody>
        </p:sp>
        <p:pic>
          <p:nvPicPr>
            <p:cNvPr id="363539" name="Picture 19" descr="j015007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>
              <a:off x="473" y="3689"/>
              <a:ext cx="261" cy="198"/>
            </a:xfrm>
            <a:prstGeom prst="rect">
              <a:avLst/>
            </a:prstGeom>
            <a:noFill/>
          </p:spPr>
        </p:pic>
      </p:grpSp>
      <p:sp>
        <p:nvSpPr>
          <p:cNvPr id="363540" name="Rectangle 20"/>
          <p:cNvSpPr>
            <a:spLocks noChangeArrowheads="1"/>
          </p:cNvSpPr>
          <p:nvPr/>
        </p:nvSpPr>
        <p:spPr bwMode="auto">
          <a:xfrm>
            <a:off x="1682750" y="1517650"/>
            <a:ext cx="7345363" cy="7921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63500" dist="107763" dir="18900000" algn="ctr" rotWithShape="0">
              <a:srgbClr val="000000">
                <a:alpha val="50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342900" indent="-342900" algn="ctr"/>
            <a:r>
              <a:rPr lang="it-IT" sz="1400">
                <a:latin typeface="Tempus Sans ITC" pitchFamily="82" charset="0"/>
              </a:rPr>
              <a:t>Real Time and Near Real Time </a:t>
            </a:r>
          </a:p>
          <a:p>
            <a:pPr marL="342900" indent="-342900" algn="ctr"/>
            <a:r>
              <a:rPr lang="it-IT" sz="1400">
                <a:latin typeface="Tempus Sans ITC" pitchFamily="82" charset="0"/>
              </a:rPr>
              <a:t>Applications for Civil Protection </a:t>
            </a:r>
          </a:p>
          <a:p>
            <a:pPr marL="342900" indent="-342900" algn="ctr"/>
            <a:r>
              <a:rPr lang="it-IT" sz="1400">
                <a:latin typeface="Tempus Sans ITC" pitchFamily="82" charset="0"/>
              </a:rPr>
              <a:t>(Data integration, high-performance computing and distributed environment for simulations)</a:t>
            </a:r>
            <a:endParaRPr lang="en-US" sz="1400">
              <a:latin typeface="Tempus Sans ITC" pitchFamily="82" charset="0"/>
            </a:endParaRPr>
          </a:p>
        </p:txBody>
      </p:sp>
      <p:grpSp>
        <p:nvGrpSpPr>
          <p:cNvPr id="363541" name="Group 21"/>
          <p:cNvGrpSpPr>
            <a:grpSpLocks/>
          </p:cNvGrpSpPr>
          <p:nvPr/>
        </p:nvGrpSpPr>
        <p:grpSpPr bwMode="auto">
          <a:xfrm>
            <a:off x="8629650" y="2741613"/>
            <a:ext cx="398463" cy="3959225"/>
            <a:chOff x="4716" y="1525"/>
            <a:chExt cx="251" cy="2494"/>
          </a:xfrm>
        </p:grpSpPr>
        <p:grpSp>
          <p:nvGrpSpPr>
            <p:cNvPr id="363542" name="Group 22"/>
            <p:cNvGrpSpPr>
              <a:grpSpLocks/>
            </p:cNvGrpSpPr>
            <p:nvPr/>
          </p:nvGrpSpPr>
          <p:grpSpPr bwMode="auto">
            <a:xfrm>
              <a:off x="4716" y="1525"/>
              <a:ext cx="251" cy="2494"/>
              <a:chOff x="4580" y="1616"/>
              <a:chExt cx="251" cy="2494"/>
            </a:xfrm>
          </p:grpSpPr>
          <p:sp>
            <p:nvSpPr>
              <p:cNvPr id="363543" name="Rectangle 23"/>
              <p:cNvSpPr>
                <a:spLocks noChangeArrowheads="1"/>
              </p:cNvSpPr>
              <p:nvPr/>
            </p:nvSpPr>
            <p:spPr bwMode="auto">
              <a:xfrm>
                <a:off x="4580" y="1616"/>
                <a:ext cx="251" cy="2494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363544" name="Text Box 24"/>
              <p:cNvSpPr txBox="1">
                <a:spLocks noChangeArrowheads="1"/>
              </p:cNvSpPr>
              <p:nvPr/>
            </p:nvSpPr>
            <p:spPr bwMode="auto">
              <a:xfrm rot="16200000">
                <a:off x="4135" y="2629"/>
                <a:ext cx="112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/>
                  <a:t>Interoperability Platform</a:t>
                </a:r>
              </a:p>
            </p:txBody>
          </p:sp>
          <p:pic>
            <p:nvPicPr>
              <p:cNvPr id="363545" name="Picture 25" descr="globe0b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604" y="3782"/>
                <a:ext cx="192" cy="192"/>
              </a:xfrm>
              <a:prstGeom prst="rect">
                <a:avLst/>
              </a:prstGeom>
              <a:noFill/>
            </p:spPr>
          </p:pic>
        </p:grpSp>
        <p:grpSp>
          <p:nvGrpSpPr>
            <p:cNvPr id="363546" name="Group 26"/>
            <p:cNvGrpSpPr>
              <a:grpSpLocks/>
            </p:cNvGrpSpPr>
            <p:nvPr/>
          </p:nvGrpSpPr>
          <p:grpSpPr bwMode="auto">
            <a:xfrm rot="16200000">
              <a:off x="4747" y="3497"/>
              <a:ext cx="173" cy="175"/>
              <a:chOff x="1973" y="3974"/>
              <a:chExt cx="173" cy="175"/>
            </a:xfrm>
          </p:grpSpPr>
          <p:sp>
            <p:nvSpPr>
              <p:cNvPr id="363547" name="AutoShape 27"/>
              <p:cNvSpPr>
                <a:spLocks noChangeArrowheads="1"/>
              </p:cNvSpPr>
              <p:nvPr/>
            </p:nvSpPr>
            <p:spPr bwMode="auto">
              <a:xfrm>
                <a:off x="1973" y="3974"/>
                <a:ext cx="136" cy="91"/>
              </a:xfrm>
              <a:prstGeom prst="leftRightArrow">
                <a:avLst>
                  <a:gd name="adj1" fmla="val 50000"/>
                  <a:gd name="adj2" fmla="val 2989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63548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2046" y="4049"/>
                <a:ext cx="100" cy="10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grpSp>
        <p:nvGrpSpPr>
          <p:cNvPr id="363549" name="Group 29"/>
          <p:cNvGrpSpPr>
            <a:grpSpLocks/>
          </p:cNvGrpSpPr>
          <p:nvPr/>
        </p:nvGrpSpPr>
        <p:grpSpPr bwMode="auto">
          <a:xfrm>
            <a:off x="6156325" y="5445125"/>
            <a:ext cx="1466850" cy="576263"/>
            <a:chOff x="3878" y="3430"/>
            <a:chExt cx="924" cy="363"/>
          </a:xfrm>
        </p:grpSpPr>
        <p:sp>
          <p:nvSpPr>
            <p:cNvPr id="363550" name="AutoShape 30"/>
            <p:cNvSpPr>
              <a:spLocks noChangeArrowheads="1"/>
            </p:cNvSpPr>
            <p:nvPr/>
          </p:nvSpPr>
          <p:spPr bwMode="auto">
            <a:xfrm>
              <a:off x="3895" y="3430"/>
              <a:ext cx="907" cy="3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outerShdw blurRad="63500" dist="37026" dir="1900112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3551" name="Text Box 31"/>
            <p:cNvSpPr txBox="1">
              <a:spLocks noChangeArrowheads="1"/>
            </p:cNvSpPr>
            <p:nvPr/>
          </p:nvSpPr>
          <p:spPr bwMode="auto">
            <a:xfrm>
              <a:off x="3878" y="3457"/>
              <a:ext cx="891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i="1">
                  <a:latin typeface="Garamond" pitchFamily="-65" charset="0"/>
                </a:rPr>
                <a:t>Sensor Element Services</a:t>
              </a:r>
            </a:p>
          </p:txBody>
        </p:sp>
      </p:grpSp>
      <p:grpSp>
        <p:nvGrpSpPr>
          <p:cNvPr id="363552" name="Group 32"/>
          <p:cNvGrpSpPr>
            <a:grpSpLocks/>
          </p:cNvGrpSpPr>
          <p:nvPr/>
        </p:nvGrpSpPr>
        <p:grpSpPr bwMode="auto">
          <a:xfrm>
            <a:off x="2700338" y="4429133"/>
            <a:ext cx="2203450" cy="312738"/>
            <a:chOff x="1701" y="2790"/>
            <a:chExt cx="1388" cy="197"/>
          </a:xfrm>
        </p:grpSpPr>
        <p:sp>
          <p:nvSpPr>
            <p:cNvPr id="363553" name="AutoShape 33"/>
            <p:cNvSpPr>
              <a:spLocks noChangeArrowheads="1"/>
            </p:cNvSpPr>
            <p:nvPr/>
          </p:nvSpPr>
          <p:spPr bwMode="auto">
            <a:xfrm>
              <a:off x="1701" y="2794"/>
              <a:ext cx="1388" cy="19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outerShdw blurRad="63500" dist="37026" dir="1900112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3554" name="Text Box 34"/>
            <p:cNvSpPr txBox="1">
              <a:spLocks noChangeArrowheads="1"/>
            </p:cNvSpPr>
            <p:nvPr/>
          </p:nvSpPr>
          <p:spPr bwMode="auto">
            <a:xfrm>
              <a:off x="1818" y="2790"/>
              <a:ext cx="1165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i="1" dirty="0">
                  <a:latin typeface="Garamond" pitchFamily="-65" charset="0"/>
                </a:rPr>
                <a:t>Advanced Grid Services</a:t>
              </a:r>
            </a:p>
          </p:txBody>
        </p:sp>
      </p:grpSp>
      <p:sp>
        <p:nvSpPr>
          <p:cNvPr id="363555" name="WordArt 35"/>
          <p:cNvSpPr>
            <a:spLocks noChangeArrowheads="1" noChangeShapeType="1" noTextEdit="1"/>
          </p:cNvSpPr>
          <p:nvPr/>
        </p:nvSpPr>
        <p:spPr bwMode="auto">
          <a:xfrm>
            <a:off x="1898650" y="654050"/>
            <a:ext cx="26670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Appl. Platform</a:t>
            </a:r>
          </a:p>
        </p:txBody>
      </p:sp>
      <p:grpSp>
        <p:nvGrpSpPr>
          <p:cNvPr id="363556" name="Group 36"/>
          <p:cNvGrpSpPr>
            <a:grpSpLocks/>
          </p:cNvGrpSpPr>
          <p:nvPr/>
        </p:nvGrpSpPr>
        <p:grpSpPr bwMode="auto">
          <a:xfrm>
            <a:off x="2176463" y="2741613"/>
            <a:ext cx="6408737" cy="955675"/>
            <a:chOff x="651" y="1525"/>
            <a:chExt cx="4037" cy="602"/>
          </a:xfrm>
        </p:grpSpPr>
        <p:sp>
          <p:nvSpPr>
            <p:cNvPr id="363557" name="AutoShape 37"/>
            <p:cNvSpPr>
              <a:spLocks noChangeArrowheads="1"/>
            </p:cNvSpPr>
            <p:nvPr/>
          </p:nvSpPr>
          <p:spPr bwMode="auto">
            <a:xfrm>
              <a:off x="651" y="1846"/>
              <a:ext cx="4037" cy="28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outerShdw blurRad="63500" dist="37026" dir="1900112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3558" name="Text Box 38"/>
            <p:cNvSpPr txBox="1">
              <a:spLocks noChangeArrowheads="1"/>
            </p:cNvSpPr>
            <p:nvPr/>
          </p:nvSpPr>
          <p:spPr bwMode="auto">
            <a:xfrm>
              <a:off x="2189" y="1874"/>
              <a:ext cx="12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i="1">
                  <a:latin typeface="Garamond" pitchFamily="-65" charset="0"/>
                </a:rPr>
                <a:t>Business logic Services</a:t>
              </a:r>
            </a:p>
          </p:txBody>
        </p:sp>
        <p:sp>
          <p:nvSpPr>
            <p:cNvPr id="363559" name="AutoShape 39"/>
            <p:cNvSpPr>
              <a:spLocks noChangeArrowheads="1"/>
            </p:cNvSpPr>
            <p:nvPr/>
          </p:nvSpPr>
          <p:spPr bwMode="auto">
            <a:xfrm>
              <a:off x="651" y="1525"/>
              <a:ext cx="4037" cy="29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outerShdw blurRad="63500" dist="37026" dir="1900112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3560" name="Text Box 40"/>
            <p:cNvSpPr txBox="1">
              <a:spLocks noChangeArrowheads="1"/>
            </p:cNvSpPr>
            <p:nvPr/>
          </p:nvSpPr>
          <p:spPr bwMode="auto">
            <a:xfrm>
              <a:off x="1881" y="1531"/>
              <a:ext cx="19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i="1">
                  <a:latin typeface="Garamond" pitchFamily="-65" charset="0"/>
                </a:rPr>
                <a:t>Presentation and Fruition Services</a:t>
              </a:r>
            </a:p>
          </p:txBody>
        </p:sp>
      </p:grpSp>
      <p:sp>
        <p:nvSpPr>
          <p:cNvPr id="363561" name="AutoShape 41"/>
          <p:cNvSpPr>
            <a:spLocks noChangeArrowheads="1"/>
          </p:cNvSpPr>
          <p:nvPr/>
        </p:nvSpPr>
        <p:spPr bwMode="auto">
          <a:xfrm>
            <a:off x="5580063" y="6092825"/>
            <a:ext cx="393700" cy="360363"/>
          </a:xfrm>
          <a:prstGeom prst="can">
            <a:avLst>
              <a:gd name="adj" fmla="val 39648"/>
            </a:avLst>
          </a:prstGeom>
          <a:gradFill rotWithShape="1">
            <a:gsLst>
              <a:gs pos="0">
                <a:srgbClr val="CC9900">
                  <a:gamma/>
                  <a:shade val="46275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363562" name="Group 42"/>
          <p:cNvGrpSpPr>
            <a:grpSpLocks/>
          </p:cNvGrpSpPr>
          <p:nvPr/>
        </p:nvGrpSpPr>
        <p:grpSpPr bwMode="auto">
          <a:xfrm>
            <a:off x="5076825" y="4005263"/>
            <a:ext cx="3225800" cy="2592387"/>
            <a:chOff x="3198" y="2523"/>
            <a:chExt cx="2032" cy="1633"/>
          </a:xfrm>
        </p:grpSpPr>
        <p:grpSp>
          <p:nvGrpSpPr>
            <p:cNvPr id="363563" name="Group 43"/>
            <p:cNvGrpSpPr>
              <a:grpSpLocks/>
            </p:cNvGrpSpPr>
            <p:nvPr/>
          </p:nvGrpSpPr>
          <p:grpSpPr bwMode="auto">
            <a:xfrm>
              <a:off x="4867" y="2523"/>
              <a:ext cx="363" cy="1633"/>
              <a:chOff x="4867" y="2523"/>
              <a:chExt cx="363" cy="1633"/>
            </a:xfrm>
          </p:grpSpPr>
          <p:sp>
            <p:nvSpPr>
              <p:cNvPr id="363564" name="AutoShape 44"/>
              <p:cNvSpPr>
                <a:spLocks noChangeArrowheads="1"/>
              </p:cNvSpPr>
              <p:nvPr/>
            </p:nvSpPr>
            <p:spPr bwMode="auto">
              <a:xfrm rot="16200000">
                <a:off x="4232" y="3158"/>
                <a:ext cx="1633" cy="363"/>
              </a:xfrm>
              <a:prstGeom prst="hexagon">
                <a:avLst>
                  <a:gd name="adj" fmla="val 0"/>
                  <a:gd name="vf" fmla="val 115470"/>
                </a:avLst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rIns="0" anchor="ctr">
                <a:prstTxWarp prst="textNoShape">
                  <a:avLst/>
                </a:prstTxWarp>
              </a:bodyPr>
              <a:lstStyle/>
              <a:p>
                <a:r>
                  <a:rPr lang="en-US" sz="1200"/>
                  <a:t>Environmental Monitoring</a:t>
                </a:r>
              </a:p>
              <a:p>
                <a:r>
                  <a:rPr lang="en-US" sz="1200"/>
                  <a:t>Resource Infrastructure</a:t>
                </a:r>
              </a:p>
            </p:txBody>
          </p:sp>
          <p:pic>
            <p:nvPicPr>
              <p:cNvPr id="363565" name="Picture 45" descr="EarthObservation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922" y="2532"/>
                <a:ext cx="266" cy="363"/>
              </a:xfrm>
              <a:prstGeom prst="rect">
                <a:avLst/>
              </a:prstGeom>
              <a:noFill/>
            </p:spPr>
          </p:pic>
        </p:grpSp>
        <p:grpSp>
          <p:nvGrpSpPr>
            <p:cNvPr id="363566" name="Group 46"/>
            <p:cNvGrpSpPr>
              <a:grpSpLocks/>
            </p:cNvGrpSpPr>
            <p:nvPr/>
          </p:nvGrpSpPr>
          <p:grpSpPr bwMode="auto">
            <a:xfrm>
              <a:off x="3198" y="2782"/>
              <a:ext cx="1452" cy="215"/>
              <a:chOff x="3198" y="2782"/>
              <a:chExt cx="1452" cy="215"/>
            </a:xfrm>
          </p:grpSpPr>
          <p:sp>
            <p:nvSpPr>
              <p:cNvPr id="363567" name="AutoShape 47"/>
              <p:cNvSpPr>
                <a:spLocks noChangeArrowheads="1"/>
              </p:cNvSpPr>
              <p:nvPr/>
            </p:nvSpPr>
            <p:spPr bwMode="auto">
              <a:xfrm>
                <a:off x="3198" y="2794"/>
                <a:ext cx="1452" cy="203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7026" dir="1900112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63568" name="Text Box 48"/>
              <p:cNvSpPr txBox="1">
                <a:spLocks noChangeArrowheads="1"/>
              </p:cNvSpPr>
              <p:nvPr/>
            </p:nvSpPr>
            <p:spPr bwMode="auto">
              <a:xfrm>
                <a:off x="3288" y="2782"/>
                <a:ext cx="1361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500" i="1" dirty="0">
                    <a:latin typeface="Garamond" pitchFamily="-65" charset="0"/>
                  </a:rPr>
                  <a:t>Geospatial Resources Services</a:t>
                </a:r>
              </a:p>
            </p:txBody>
          </p:sp>
        </p:grpSp>
      </p:grpSp>
      <p:grpSp>
        <p:nvGrpSpPr>
          <p:cNvPr id="363569" name="Group 49"/>
          <p:cNvGrpSpPr>
            <a:grpSpLocks/>
          </p:cNvGrpSpPr>
          <p:nvPr/>
        </p:nvGrpSpPr>
        <p:grpSpPr bwMode="auto">
          <a:xfrm rot="-1129711">
            <a:off x="3886200" y="1600200"/>
            <a:ext cx="2243138" cy="1554163"/>
            <a:chOff x="488" y="1158"/>
            <a:chExt cx="1413" cy="979"/>
          </a:xfrm>
        </p:grpSpPr>
        <p:sp>
          <p:nvSpPr>
            <p:cNvPr id="363570" name="AutoShape 50"/>
            <p:cNvSpPr>
              <a:spLocks noChangeArrowheads="1"/>
            </p:cNvSpPr>
            <p:nvPr/>
          </p:nvSpPr>
          <p:spPr bwMode="auto">
            <a:xfrm>
              <a:off x="488" y="1172"/>
              <a:ext cx="1413" cy="965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FFCCFF">
                  <a:gamma/>
                  <a:shade val="60000"/>
                  <a:invGamma/>
                  <a:alpha val="74998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363571" name="Picture 51" descr="GMES_services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4" y="1158"/>
              <a:ext cx="894" cy="509"/>
            </a:xfrm>
            <a:prstGeom prst="rect">
              <a:avLst/>
            </a:prstGeom>
            <a:noFill/>
          </p:spPr>
        </p:pic>
        <p:pic>
          <p:nvPicPr>
            <p:cNvPr id="363572" name="Picture 52" descr="Civil Protection (Europe)_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9EEE8"/>
                </a:clrFrom>
                <a:clrTo>
                  <a:srgbClr val="F9EEE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52" y="1632"/>
              <a:ext cx="480" cy="462"/>
            </a:xfrm>
            <a:prstGeom prst="rect">
              <a:avLst/>
            </a:prstGeom>
            <a:noFill/>
          </p:spPr>
        </p:pic>
      </p:grpSp>
      <p:grpSp>
        <p:nvGrpSpPr>
          <p:cNvPr id="363573" name="Group 53"/>
          <p:cNvGrpSpPr>
            <a:grpSpLocks noChangeAspect="1"/>
          </p:cNvGrpSpPr>
          <p:nvPr/>
        </p:nvGrpSpPr>
        <p:grpSpPr bwMode="auto">
          <a:xfrm>
            <a:off x="5791200" y="3810000"/>
            <a:ext cx="1573213" cy="1016000"/>
            <a:chOff x="480" y="2200"/>
            <a:chExt cx="1413" cy="912"/>
          </a:xfrm>
        </p:grpSpPr>
        <p:sp>
          <p:nvSpPr>
            <p:cNvPr id="363574" name="AutoShape 54"/>
            <p:cNvSpPr>
              <a:spLocks noChangeAspect="1" noChangeArrowheads="1"/>
            </p:cNvSpPr>
            <p:nvPr/>
          </p:nvSpPr>
          <p:spPr bwMode="auto">
            <a:xfrm>
              <a:off x="480" y="2200"/>
              <a:ext cx="1413" cy="912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EAEAEA">
                  <a:gamma/>
                  <a:shade val="60000"/>
                  <a:invGamma/>
                  <a:alpha val="74998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363575" name="Picture 55" descr="ISOLogo_en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20" y="2646"/>
              <a:ext cx="912" cy="370"/>
            </a:xfrm>
            <a:prstGeom prst="rect">
              <a:avLst/>
            </a:prstGeom>
            <a:noFill/>
          </p:spPr>
        </p:pic>
        <p:pic>
          <p:nvPicPr>
            <p:cNvPr id="363576" name="Picture 56" descr="ogc_header_top_left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48" y="2268"/>
              <a:ext cx="864" cy="351"/>
            </a:xfrm>
            <a:prstGeom prst="rect">
              <a:avLst/>
            </a:prstGeom>
            <a:noFill/>
          </p:spPr>
        </p:pic>
      </p:grpSp>
      <p:grpSp>
        <p:nvGrpSpPr>
          <p:cNvPr id="363577" name="Group 57"/>
          <p:cNvGrpSpPr>
            <a:grpSpLocks noChangeAspect="1"/>
          </p:cNvGrpSpPr>
          <p:nvPr/>
        </p:nvGrpSpPr>
        <p:grpSpPr bwMode="auto">
          <a:xfrm>
            <a:off x="4067175" y="5013325"/>
            <a:ext cx="1770063" cy="1160463"/>
            <a:chOff x="528" y="3168"/>
            <a:chExt cx="1392" cy="912"/>
          </a:xfrm>
        </p:grpSpPr>
        <p:sp>
          <p:nvSpPr>
            <p:cNvPr id="363578" name="AutoShape 58"/>
            <p:cNvSpPr>
              <a:spLocks noChangeAspect="1" noChangeArrowheads="1"/>
            </p:cNvSpPr>
            <p:nvPr/>
          </p:nvSpPr>
          <p:spPr bwMode="auto">
            <a:xfrm>
              <a:off x="528" y="3168"/>
              <a:ext cx="1392" cy="912"/>
            </a:xfrm>
            <a:prstGeom prst="roundRect">
              <a:avLst>
                <a:gd name="adj" fmla="val 16667"/>
              </a:avLst>
            </a:prstGeom>
            <a:solidFill>
              <a:srgbClr val="00FF99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0FF99">
                  <a:gamma/>
                  <a:shade val="60000"/>
                  <a:invGamma/>
                  <a:alpha val="74998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363579" name="Picture 59" descr="ggf-logo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6" y="3196"/>
              <a:ext cx="624" cy="439"/>
            </a:xfrm>
            <a:prstGeom prst="rect">
              <a:avLst/>
            </a:prstGeom>
            <a:noFill/>
          </p:spPr>
        </p:pic>
        <p:pic>
          <p:nvPicPr>
            <p:cNvPr id="363580" name="Picture 60" descr="egee_logo_blue_b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104" y="3622"/>
              <a:ext cx="732" cy="42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3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3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3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3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3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3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3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3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3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3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40" grpId="0" animBg="1"/>
      <p:bldP spid="3635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35" name="AutoShape 23"/>
          <p:cNvSpPr>
            <a:spLocks noGrp="1" noChangeArrowheads="1"/>
          </p:cNvSpPr>
          <p:nvPr>
            <p:ph type="title" idx="4294967295"/>
          </p:nvPr>
        </p:nvSpPr>
        <p:spPr>
          <a:xfrm>
            <a:off x="2220913" y="188913"/>
            <a:ext cx="6923087" cy="936625"/>
          </a:xfrm>
        </p:spPr>
        <p:txBody>
          <a:bodyPr/>
          <a:lstStyle/>
          <a:p>
            <a:r>
              <a:rPr lang="it-IT"/>
              <a:t> </a:t>
            </a:r>
          </a:p>
        </p:txBody>
      </p:sp>
      <p:sp>
        <p:nvSpPr>
          <p:cNvPr id="320514" name="AutoShape 2"/>
          <p:cNvSpPr>
            <a:spLocks noChangeArrowheads="1"/>
          </p:cNvSpPr>
          <p:nvPr/>
        </p:nvSpPr>
        <p:spPr bwMode="auto">
          <a:xfrm>
            <a:off x="1600200" y="304800"/>
            <a:ext cx="7543800" cy="6858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3200" b="1">
                <a:solidFill>
                  <a:schemeClr val="tx2"/>
                </a:solidFill>
              </a:rPr>
              <a:t>Traditional WCS</a:t>
            </a:r>
          </a:p>
        </p:txBody>
      </p:sp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2438400" y="1981200"/>
            <a:ext cx="2913063" cy="274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0516" name="Line 4"/>
          <p:cNvSpPr>
            <a:spLocks noChangeShapeType="1"/>
          </p:cNvSpPr>
          <p:nvPr/>
        </p:nvSpPr>
        <p:spPr bwMode="auto">
          <a:xfrm>
            <a:off x="3886200" y="4724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0517" name="Text Box 5"/>
          <p:cNvSpPr txBox="1">
            <a:spLocks noChangeArrowheads="1"/>
          </p:cNvSpPr>
          <p:nvPr/>
        </p:nvSpPr>
        <p:spPr bwMode="auto">
          <a:xfrm>
            <a:off x="3048000" y="5867400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WCS interface</a:t>
            </a:r>
          </a:p>
        </p:txBody>
      </p:sp>
      <p:sp>
        <p:nvSpPr>
          <p:cNvPr id="320518" name="AutoShape 6"/>
          <p:cNvSpPr>
            <a:spLocks noChangeArrowheads="1"/>
          </p:cNvSpPr>
          <p:nvPr/>
        </p:nvSpPr>
        <p:spPr bwMode="auto">
          <a:xfrm>
            <a:off x="6183313" y="2293938"/>
            <a:ext cx="1665287" cy="1039812"/>
          </a:xfrm>
          <a:prstGeom prst="flowChartMagneticDisk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/>
              <a:t>Data</a:t>
            </a:r>
          </a:p>
        </p:txBody>
      </p:sp>
      <p:sp>
        <p:nvSpPr>
          <p:cNvPr id="320519" name="Line 7"/>
          <p:cNvSpPr>
            <a:spLocks noChangeShapeType="1"/>
          </p:cNvSpPr>
          <p:nvPr/>
        </p:nvSpPr>
        <p:spPr bwMode="auto">
          <a:xfrm>
            <a:off x="5351463" y="2813050"/>
            <a:ext cx="831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895600" y="2209800"/>
            <a:ext cx="1871663" cy="831850"/>
            <a:chOff x="1824" y="1579"/>
            <a:chExt cx="1179" cy="524"/>
          </a:xfrm>
        </p:grpSpPr>
        <p:sp>
          <p:nvSpPr>
            <p:cNvPr id="320521" name="AutoShape 9"/>
            <p:cNvSpPr>
              <a:spLocks noChangeArrowheads="1"/>
            </p:cNvSpPr>
            <p:nvPr/>
          </p:nvSpPr>
          <p:spPr bwMode="auto">
            <a:xfrm rot="5400000">
              <a:off x="2152" y="1251"/>
              <a:ext cx="524" cy="1179"/>
            </a:xfrm>
            <a:prstGeom prst="chevron">
              <a:avLst>
                <a:gd name="adj" fmla="val 250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it-IT"/>
            </a:p>
          </p:txBody>
        </p:sp>
        <p:sp>
          <p:nvSpPr>
            <p:cNvPr id="320522" name="Text Box 10"/>
            <p:cNvSpPr txBox="1">
              <a:spLocks noChangeArrowheads="1"/>
            </p:cNvSpPr>
            <p:nvPr/>
          </p:nvSpPr>
          <p:spPr bwMode="auto">
            <a:xfrm>
              <a:off x="2059" y="1731"/>
              <a:ext cx="8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Subsetting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895600" y="2971800"/>
            <a:ext cx="2125663" cy="833438"/>
            <a:chOff x="1824" y="2037"/>
            <a:chExt cx="1339" cy="525"/>
          </a:xfrm>
        </p:grpSpPr>
        <p:sp>
          <p:nvSpPr>
            <p:cNvPr id="320524" name="AutoShape 12"/>
            <p:cNvSpPr>
              <a:spLocks noChangeArrowheads="1"/>
            </p:cNvSpPr>
            <p:nvPr/>
          </p:nvSpPr>
          <p:spPr bwMode="auto">
            <a:xfrm rot="5400000">
              <a:off x="2151" y="1710"/>
              <a:ext cx="525" cy="1179"/>
            </a:xfrm>
            <a:prstGeom prst="chevron">
              <a:avLst>
                <a:gd name="adj" fmla="val 25000"/>
              </a:avLst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it-IT"/>
            </a:p>
          </p:txBody>
        </p:sp>
        <p:sp>
          <p:nvSpPr>
            <p:cNvPr id="320525" name="Text Box 13"/>
            <p:cNvSpPr txBox="1">
              <a:spLocks noChangeArrowheads="1"/>
            </p:cNvSpPr>
            <p:nvPr/>
          </p:nvSpPr>
          <p:spPr bwMode="auto">
            <a:xfrm>
              <a:off x="2049" y="2191"/>
              <a:ext cx="11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Resampling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895600" y="3733800"/>
            <a:ext cx="2090738" cy="833438"/>
            <a:chOff x="1824" y="2496"/>
            <a:chExt cx="1317" cy="525"/>
          </a:xfrm>
        </p:grpSpPr>
        <p:sp>
          <p:nvSpPr>
            <p:cNvPr id="320527" name="AutoShape 15"/>
            <p:cNvSpPr>
              <a:spLocks noChangeArrowheads="1"/>
            </p:cNvSpPr>
            <p:nvPr/>
          </p:nvSpPr>
          <p:spPr bwMode="auto">
            <a:xfrm rot="5400000">
              <a:off x="2151" y="2169"/>
              <a:ext cx="525" cy="1179"/>
            </a:xfrm>
            <a:prstGeom prst="chevron">
              <a:avLst>
                <a:gd name="adj" fmla="val 25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it-IT"/>
            </a:p>
          </p:txBody>
        </p:sp>
        <p:sp>
          <p:nvSpPr>
            <p:cNvPr id="320528" name="Text Box 16"/>
            <p:cNvSpPr txBox="1">
              <a:spLocks noChangeArrowheads="1"/>
            </p:cNvSpPr>
            <p:nvPr/>
          </p:nvSpPr>
          <p:spPr bwMode="auto">
            <a:xfrm>
              <a:off x="1963" y="2643"/>
              <a:ext cx="11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Data</a:t>
              </a:r>
              <a:r>
                <a:rPr lang="it-IT" sz="1400"/>
                <a:t> </a:t>
              </a:r>
              <a:r>
                <a:rPr lang="it-IT" sz="160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Encoding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514600" y="4800600"/>
            <a:ext cx="1035050" cy="976313"/>
            <a:chOff x="1584" y="3024"/>
            <a:chExt cx="652" cy="615"/>
          </a:xfrm>
        </p:grpSpPr>
        <p:sp>
          <p:nvSpPr>
            <p:cNvPr id="320530" name="AutoShape 18"/>
            <p:cNvSpPr>
              <a:spLocks noChangeArrowheads="1"/>
            </p:cNvSpPr>
            <p:nvPr/>
          </p:nvSpPr>
          <p:spPr bwMode="auto">
            <a:xfrm rot="10800000">
              <a:off x="1680" y="3024"/>
              <a:ext cx="432" cy="432"/>
            </a:xfrm>
            <a:prstGeom prst="downArrow">
              <a:avLst>
                <a:gd name="adj1" fmla="val 37037"/>
                <a:gd name="adj2" fmla="val 5173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it-IT"/>
            </a:p>
          </p:txBody>
        </p:sp>
        <p:sp>
          <p:nvSpPr>
            <p:cNvPr id="320531" name="Text Box 19"/>
            <p:cNvSpPr txBox="1">
              <a:spLocks noChangeArrowheads="1"/>
            </p:cNvSpPr>
            <p:nvPr/>
          </p:nvSpPr>
          <p:spPr bwMode="auto">
            <a:xfrm>
              <a:off x="1584" y="3408"/>
              <a:ext cx="6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/>
                <a:t>Request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267200" y="4800600"/>
            <a:ext cx="1212850" cy="976313"/>
            <a:chOff x="2688" y="3024"/>
            <a:chExt cx="764" cy="615"/>
          </a:xfrm>
        </p:grpSpPr>
        <p:sp>
          <p:nvSpPr>
            <p:cNvPr id="320533" name="AutoShape 21"/>
            <p:cNvSpPr>
              <a:spLocks noChangeArrowheads="1"/>
            </p:cNvSpPr>
            <p:nvPr/>
          </p:nvSpPr>
          <p:spPr bwMode="auto">
            <a:xfrm>
              <a:off x="2832" y="3024"/>
              <a:ext cx="432" cy="432"/>
            </a:xfrm>
            <a:prstGeom prst="downArrow">
              <a:avLst>
                <a:gd name="adj1" fmla="val 50000"/>
                <a:gd name="adj2" fmla="val 43056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it-IT"/>
            </a:p>
          </p:txBody>
        </p:sp>
        <p:sp>
          <p:nvSpPr>
            <p:cNvPr id="320534" name="Text Box 22"/>
            <p:cNvSpPr txBox="1">
              <a:spLocks noChangeArrowheads="1"/>
            </p:cNvSpPr>
            <p:nvPr/>
          </p:nvSpPr>
          <p:spPr bwMode="auto">
            <a:xfrm>
              <a:off x="2688" y="3408"/>
              <a:ext cx="7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/>
                <a:t>Response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Line 2"/>
          <p:cNvSpPr>
            <a:spLocks noChangeShapeType="1"/>
          </p:cNvSpPr>
          <p:nvPr/>
        </p:nvSpPr>
        <p:spPr bwMode="auto">
          <a:xfrm flipV="1">
            <a:off x="6248400" y="3810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563" name="Line 3"/>
          <p:cNvSpPr>
            <a:spLocks noChangeShapeType="1"/>
          </p:cNvSpPr>
          <p:nvPr/>
        </p:nvSpPr>
        <p:spPr bwMode="auto">
          <a:xfrm>
            <a:off x="7543800" y="2286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564" name="Line 4"/>
          <p:cNvSpPr>
            <a:spLocks noChangeShapeType="1"/>
          </p:cNvSpPr>
          <p:nvPr/>
        </p:nvSpPr>
        <p:spPr bwMode="auto">
          <a:xfrm flipV="1">
            <a:off x="5105400" y="2209800"/>
            <a:ext cx="533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565" name="Line 5"/>
          <p:cNvSpPr>
            <a:spLocks noChangeShapeType="1"/>
          </p:cNvSpPr>
          <p:nvPr/>
        </p:nvSpPr>
        <p:spPr bwMode="auto">
          <a:xfrm>
            <a:off x="5638800" y="2209800"/>
            <a:ext cx="685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566" name="AutoShape 6"/>
          <p:cNvSpPr>
            <a:spLocks noChangeArrowheads="1"/>
          </p:cNvSpPr>
          <p:nvPr/>
        </p:nvSpPr>
        <p:spPr bwMode="auto">
          <a:xfrm>
            <a:off x="1600200" y="304800"/>
            <a:ext cx="7543800" cy="6858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GRID WCS</a:t>
            </a:r>
          </a:p>
        </p:txBody>
      </p:sp>
      <p:sp>
        <p:nvSpPr>
          <p:cNvPr id="322567" name="Rectangle 7"/>
          <p:cNvSpPr>
            <a:spLocks noChangeArrowheads="1"/>
          </p:cNvSpPr>
          <p:nvPr/>
        </p:nvSpPr>
        <p:spPr bwMode="auto">
          <a:xfrm>
            <a:off x="1905000" y="1981200"/>
            <a:ext cx="1230313" cy="1096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568" name="Line 8"/>
          <p:cNvSpPr>
            <a:spLocks noChangeShapeType="1"/>
          </p:cNvSpPr>
          <p:nvPr/>
        </p:nvSpPr>
        <p:spPr bwMode="auto">
          <a:xfrm>
            <a:off x="2516188" y="3078163"/>
            <a:ext cx="0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569" name="Text Box 9"/>
          <p:cNvSpPr txBox="1">
            <a:spLocks noChangeArrowheads="1"/>
          </p:cNvSpPr>
          <p:nvPr/>
        </p:nvSpPr>
        <p:spPr bwMode="auto">
          <a:xfrm>
            <a:off x="2057400" y="3505200"/>
            <a:ext cx="920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900"/>
              <a:t>WCS interface</a:t>
            </a:r>
          </a:p>
        </p:txBody>
      </p:sp>
      <p:sp>
        <p:nvSpPr>
          <p:cNvPr id="322570" name="AutoShape 10"/>
          <p:cNvSpPr>
            <a:spLocks noChangeArrowheads="1"/>
          </p:cNvSpPr>
          <p:nvPr/>
        </p:nvSpPr>
        <p:spPr bwMode="auto">
          <a:xfrm>
            <a:off x="3487738" y="2106613"/>
            <a:ext cx="779462" cy="415925"/>
          </a:xfrm>
          <a:prstGeom prst="flowChartMagneticDisk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200"/>
              <a:t>Data</a:t>
            </a:r>
          </a:p>
        </p:txBody>
      </p:sp>
      <p:sp>
        <p:nvSpPr>
          <p:cNvPr id="322571" name="Line 11"/>
          <p:cNvSpPr>
            <a:spLocks noChangeShapeType="1"/>
          </p:cNvSpPr>
          <p:nvPr/>
        </p:nvSpPr>
        <p:spPr bwMode="auto">
          <a:xfrm>
            <a:off x="3135313" y="2314575"/>
            <a:ext cx="352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572" name="AutoShape 12"/>
          <p:cNvSpPr>
            <a:spLocks noChangeArrowheads="1"/>
          </p:cNvSpPr>
          <p:nvPr/>
        </p:nvSpPr>
        <p:spPr bwMode="auto">
          <a:xfrm rot="5400000">
            <a:off x="2328069" y="1843881"/>
            <a:ext cx="331788" cy="790575"/>
          </a:xfrm>
          <a:prstGeom prst="chevron">
            <a:avLst>
              <a:gd name="adj" fmla="val 250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endParaRPr lang="it-IT"/>
          </a:p>
        </p:txBody>
      </p:sp>
      <p:sp>
        <p:nvSpPr>
          <p:cNvPr id="322573" name="Text Box 13"/>
          <p:cNvSpPr txBox="1">
            <a:spLocks noChangeArrowheads="1"/>
          </p:cNvSpPr>
          <p:nvPr/>
        </p:nvSpPr>
        <p:spPr bwMode="auto">
          <a:xfrm>
            <a:off x="2133600" y="2133600"/>
            <a:ext cx="6699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800">
                <a:effectLst>
                  <a:outerShdw blurRad="38100" dist="38100" dir="2700000" algn="tl">
                    <a:srgbClr val="DDDDDD"/>
                  </a:outerShdw>
                </a:effectLst>
              </a:rPr>
              <a:t>Subsetting</a:t>
            </a:r>
          </a:p>
        </p:txBody>
      </p:sp>
      <p:sp>
        <p:nvSpPr>
          <p:cNvPr id="322574" name="AutoShape 14"/>
          <p:cNvSpPr>
            <a:spLocks noChangeArrowheads="1"/>
          </p:cNvSpPr>
          <p:nvPr/>
        </p:nvSpPr>
        <p:spPr bwMode="auto">
          <a:xfrm rot="5400000">
            <a:off x="2327275" y="2149475"/>
            <a:ext cx="333375" cy="790575"/>
          </a:xfrm>
          <a:prstGeom prst="chevron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endParaRPr lang="it-IT"/>
          </a:p>
        </p:txBody>
      </p:sp>
      <p:sp>
        <p:nvSpPr>
          <p:cNvPr id="322575" name="Text Box 15"/>
          <p:cNvSpPr txBox="1">
            <a:spLocks noChangeArrowheads="1"/>
          </p:cNvSpPr>
          <p:nvPr/>
        </p:nvSpPr>
        <p:spPr bwMode="auto">
          <a:xfrm>
            <a:off x="2133600" y="2438400"/>
            <a:ext cx="7239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800">
                <a:effectLst>
                  <a:outerShdw blurRad="38100" dist="38100" dir="2700000" algn="tl">
                    <a:srgbClr val="DDDDDD"/>
                  </a:outerShdw>
                </a:effectLst>
              </a:rPr>
              <a:t>Resampling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057400" y="2682875"/>
            <a:ext cx="1238250" cy="333375"/>
            <a:chOff x="1296" y="1690"/>
            <a:chExt cx="780" cy="210"/>
          </a:xfrm>
        </p:grpSpPr>
        <p:sp>
          <p:nvSpPr>
            <p:cNvPr id="322577" name="AutoShape 17"/>
            <p:cNvSpPr>
              <a:spLocks noChangeArrowheads="1"/>
            </p:cNvSpPr>
            <p:nvPr/>
          </p:nvSpPr>
          <p:spPr bwMode="auto">
            <a:xfrm rot="5400000">
              <a:off x="1466" y="1546"/>
              <a:ext cx="210" cy="498"/>
            </a:xfrm>
            <a:prstGeom prst="chevron">
              <a:avLst>
                <a:gd name="adj" fmla="val 25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it-IT"/>
            </a:p>
          </p:txBody>
        </p:sp>
        <p:sp>
          <p:nvSpPr>
            <p:cNvPr id="322578" name="Text Box 18"/>
            <p:cNvSpPr txBox="1">
              <a:spLocks noChangeArrowheads="1"/>
            </p:cNvSpPr>
            <p:nvPr/>
          </p:nvSpPr>
          <p:spPr bwMode="auto">
            <a:xfrm>
              <a:off x="1296" y="1728"/>
              <a:ext cx="7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80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Data</a:t>
              </a:r>
              <a:r>
                <a:rPr lang="it-IT" sz="800"/>
                <a:t> </a:t>
              </a:r>
              <a:r>
                <a:rPr lang="it-IT" sz="80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Encoding</a:t>
              </a:r>
            </a:p>
          </p:txBody>
        </p:sp>
      </p:grpSp>
      <p:sp>
        <p:nvSpPr>
          <p:cNvPr id="322579" name="Rectangle 19"/>
          <p:cNvSpPr>
            <a:spLocks noChangeArrowheads="1"/>
          </p:cNvSpPr>
          <p:nvPr/>
        </p:nvSpPr>
        <p:spPr bwMode="auto">
          <a:xfrm>
            <a:off x="5105400" y="4343400"/>
            <a:ext cx="2514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580" name="Rectangle 20"/>
          <p:cNvSpPr>
            <a:spLocks noChangeArrowheads="1"/>
          </p:cNvSpPr>
          <p:nvPr/>
        </p:nvSpPr>
        <p:spPr bwMode="auto">
          <a:xfrm>
            <a:off x="5105400" y="4038600"/>
            <a:ext cx="2514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600">
                <a:solidFill>
                  <a:schemeClr val="bg1"/>
                </a:solidFill>
              </a:rPr>
              <a:t>E</a:t>
            </a:r>
            <a:r>
              <a:rPr lang="it-IT" sz="1600">
                <a:solidFill>
                  <a:srgbClr val="FF9900"/>
                </a:solidFill>
              </a:rPr>
              <a:t>G</a:t>
            </a:r>
            <a:r>
              <a:rPr lang="it-IT" sz="1600">
                <a:solidFill>
                  <a:schemeClr val="bg1"/>
                </a:solidFill>
              </a:rPr>
              <a:t>EE Grid Interface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680200" y="5659438"/>
            <a:ext cx="939800" cy="969962"/>
            <a:chOff x="1584" y="3024"/>
            <a:chExt cx="592" cy="611"/>
          </a:xfrm>
        </p:grpSpPr>
        <p:sp>
          <p:nvSpPr>
            <p:cNvPr id="322582" name="AutoShape 22"/>
            <p:cNvSpPr>
              <a:spLocks noChangeArrowheads="1"/>
            </p:cNvSpPr>
            <p:nvPr/>
          </p:nvSpPr>
          <p:spPr bwMode="auto">
            <a:xfrm rot="10800000">
              <a:off x="1680" y="3024"/>
              <a:ext cx="432" cy="432"/>
            </a:xfrm>
            <a:prstGeom prst="downArrow">
              <a:avLst>
                <a:gd name="adj1" fmla="val 37037"/>
                <a:gd name="adj2" fmla="val 5173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it-IT" sz="1600"/>
            </a:p>
          </p:txBody>
        </p:sp>
        <p:sp>
          <p:nvSpPr>
            <p:cNvPr id="322583" name="Text Box 23"/>
            <p:cNvSpPr txBox="1">
              <a:spLocks noChangeArrowheads="1"/>
            </p:cNvSpPr>
            <p:nvPr/>
          </p:nvSpPr>
          <p:spPr bwMode="auto">
            <a:xfrm>
              <a:off x="1584" y="3423"/>
              <a:ext cx="5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600"/>
                <a:t>Request</a:t>
              </a:r>
            </a:p>
          </p:txBody>
        </p:sp>
      </p:grpSp>
      <p:sp>
        <p:nvSpPr>
          <p:cNvPr id="322584" name="Rectangle 24"/>
          <p:cNvSpPr>
            <a:spLocks noChangeArrowheads="1"/>
          </p:cNvSpPr>
          <p:nvPr/>
        </p:nvSpPr>
        <p:spPr bwMode="auto">
          <a:xfrm>
            <a:off x="4648200" y="2514600"/>
            <a:ext cx="990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/>
              <a:t>CE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191000" y="5430838"/>
            <a:ext cx="2590800" cy="1198562"/>
            <a:chOff x="2640" y="3360"/>
            <a:chExt cx="1632" cy="755"/>
          </a:xfrm>
        </p:grpSpPr>
        <p:sp>
          <p:nvSpPr>
            <p:cNvPr id="322586" name="AutoShape 26"/>
            <p:cNvSpPr>
              <a:spLocks noChangeArrowheads="1"/>
            </p:cNvSpPr>
            <p:nvPr/>
          </p:nvSpPr>
          <p:spPr bwMode="auto">
            <a:xfrm>
              <a:off x="3408" y="3504"/>
              <a:ext cx="432" cy="432"/>
            </a:xfrm>
            <a:prstGeom prst="downArrow">
              <a:avLst>
                <a:gd name="adj1" fmla="val 50000"/>
                <a:gd name="adj2" fmla="val 43056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it-IT"/>
            </a:p>
          </p:txBody>
        </p:sp>
        <p:sp>
          <p:nvSpPr>
            <p:cNvPr id="322587" name="Text Box 27"/>
            <p:cNvSpPr txBox="1">
              <a:spLocks noChangeArrowheads="1"/>
            </p:cNvSpPr>
            <p:nvPr/>
          </p:nvSpPr>
          <p:spPr bwMode="auto">
            <a:xfrm>
              <a:off x="3210" y="3903"/>
              <a:ext cx="10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600"/>
                <a:t>Async. response</a:t>
              </a:r>
            </a:p>
          </p:txBody>
        </p:sp>
        <p:cxnSp>
          <p:nvCxnSpPr>
            <p:cNvPr id="322588" name="AutoShape 28"/>
            <p:cNvCxnSpPr>
              <a:cxnSpLocks noChangeShapeType="1"/>
              <a:stCxn id="322587" idx="1"/>
            </p:cNvCxnSpPr>
            <p:nvPr/>
          </p:nvCxnSpPr>
          <p:spPr bwMode="auto">
            <a:xfrm rot="10800000">
              <a:off x="2640" y="3360"/>
              <a:ext cx="570" cy="649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lgDash"/>
              <a:miter lim="800000"/>
              <a:headEnd/>
              <a:tailEnd type="triangle" w="med" len="med"/>
            </a:ln>
            <a:effectLst/>
          </p:spPr>
        </p:cxnSp>
      </p:grpSp>
      <p:sp>
        <p:nvSpPr>
          <p:cNvPr id="322589" name="AutoShape 29"/>
          <p:cNvSpPr>
            <a:spLocks noChangeArrowheads="1"/>
          </p:cNvSpPr>
          <p:nvPr/>
        </p:nvSpPr>
        <p:spPr bwMode="auto">
          <a:xfrm>
            <a:off x="5316538" y="1905000"/>
            <a:ext cx="703262" cy="415925"/>
          </a:xfrm>
          <a:prstGeom prst="flowChartMagneticDisk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200"/>
              <a:t>SE</a:t>
            </a:r>
          </a:p>
        </p:txBody>
      </p:sp>
      <p:sp>
        <p:nvSpPr>
          <p:cNvPr id="322590" name="AutoShape 30"/>
          <p:cNvSpPr>
            <a:spLocks noChangeArrowheads="1"/>
          </p:cNvSpPr>
          <p:nvPr/>
        </p:nvSpPr>
        <p:spPr bwMode="auto">
          <a:xfrm>
            <a:off x="7162800" y="1905000"/>
            <a:ext cx="703263" cy="415925"/>
          </a:xfrm>
          <a:prstGeom prst="flowChartMagneticDisk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200"/>
              <a:t>SE</a:t>
            </a:r>
          </a:p>
        </p:txBody>
      </p:sp>
      <p:sp>
        <p:nvSpPr>
          <p:cNvPr id="322591" name="Rectangle 31"/>
          <p:cNvSpPr>
            <a:spLocks noChangeArrowheads="1"/>
          </p:cNvSpPr>
          <p:nvPr/>
        </p:nvSpPr>
        <p:spPr bwMode="auto">
          <a:xfrm>
            <a:off x="4648200" y="3048000"/>
            <a:ext cx="990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800">
                <a:solidFill>
                  <a:schemeClr val="bg1"/>
                </a:solidFill>
              </a:rPr>
              <a:t>E</a:t>
            </a:r>
            <a:r>
              <a:rPr lang="it-IT" sz="800">
                <a:solidFill>
                  <a:srgbClr val="FF9900"/>
                </a:solidFill>
              </a:rPr>
              <a:t>G</a:t>
            </a:r>
            <a:r>
              <a:rPr lang="it-IT" sz="800">
                <a:solidFill>
                  <a:schemeClr val="bg1"/>
                </a:solidFill>
              </a:rPr>
              <a:t>EE Grid Interface</a:t>
            </a:r>
          </a:p>
        </p:txBody>
      </p:sp>
      <p:sp>
        <p:nvSpPr>
          <p:cNvPr id="322592" name="Rectangle 32"/>
          <p:cNvSpPr>
            <a:spLocks noChangeArrowheads="1"/>
          </p:cNvSpPr>
          <p:nvPr/>
        </p:nvSpPr>
        <p:spPr bwMode="auto">
          <a:xfrm>
            <a:off x="5791200" y="2514600"/>
            <a:ext cx="990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/>
              <a:t>CE</a:t>
            </a:r>
          </a:p>
        </p:txBody>
      </p:sp>
      <p:sp>
        <p:nvSpPr>
          <p:cNvPr id="322593" name="Rectangle 33"/>
          <p:cNvSpPr>
            <a:spLocks noChangeArrowheads="1"/>
          </p:cNvSpPr>
          <p:nvPr/>
        </p:nvSpPr>
        <p:spPr bwMode="auto">
          <a:xfrm>
            <a:off x="5791200" y="3048000"/>
            <a:ext cx="990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800">
                <a:solidFill>
                  <a:schemeClr val="bg1"/>
                </a:solidFill>
              </a:rPr>
              <a:t>E</a:t>
            </a:r>
            <a:r>
              <a:rPr lang="it-IT" sz="800">
                <a:solidFill>
                  <a:srgbClr val="FF9900"/>
                </a:solidFill>
              </a:rPr>
              <a:t>G</a:t>
            </a:r>
            <a:r>
              <a:rPr lang="it-IT" sz="800">
                <a:solidFill>
                  <a:schemeClr val="bg1"/>
                </a:solidFill>
              </a:rPr>
              <a:t>EE Grid Interface</a:t>
            </a:r>
          </a:p>
        </p:txBody>
      </p:sp>
      <p:sp>
        <p:nvSpPr>
          <p:cNvPr id="322594" name="Rectangle 34"/>
          <p:cNvSpPr>
            <a:spLocks noChangeArrowheads="1"/>
          </p:cNvSpPr>
          <p:nvPr/>
        </p:nvSpPr>
        <p:spPr bwMode="auto">
          <a:xfrm>
            <a:off x="7010400" y="2514600"/>
            <a:ext cx="990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/>
              <a:t>CE</a:t>
            </a:r>
          </a:p>
        </p:txBody>
      </p:sp>
      <p:sp>
        <p:nvSpPr>
          <p:cNvPr id="322595" name="Rectangle 35"/>
          <p:cNvSpPr>
            <a:spLocks noChangeArrowheads="1"/>
          </p:cNvSpPr>
          <p:nvPr/>
        </p:nvSpPr>
        <p:spPr bwMode="auto">
          <a:xfrm>
            <a:off x="7010400" y="3048000"/>
            <a:ext cx="990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800">
                <a:solidFill>
                  <a:schemeClr val="bg1"/>
                </a:solidFill>
              </a:rPr>
              <a:t>E</a:t>
            </a:r>
            <a:r>
              <a:rPr lang="it-IT" sz="800">
                <a:solidFill>
                  <a:srgbClr val="FF9900"/>
                </a:solidFill>
              </a:rPr>
              <a:t>G</a:t>
            </a:r>
            <a:r>
              <a:rPr lang="it-IT" sz="800">
                <a:solidFill>
                  <a:schemeClr val="bg1"/>
                </a:solidFill>
              </a:rPr>
              <a:t>EE Grid Interface</a:t>
            </a:r>
          </a:p>
        </p:txBody>
      </p:sp>
      <p:sp>
        <p:nvSpPr>
          <p:cNvPr id="322596" name="Rectangle 36"/>
          <p:cNvSpPr>
            <a:spLocks noChangeArrowheads="1"/>
          </p:cNvSpPr>
          <p:nvPr/>
        </p:nvSpPr>
        <p:spPr bwMode="auto">
          <a:xfrm>
            <a:off x="4648200" y="3505200"/>
            <a:ext cx="3352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>
                <a:solidFill>
                  <a:schemeClr val="bg1"/>
                </a:solidFill>
              </a:rPr>
              <a:t>Workload Manager</a:t>
            </a:r>
          </a:p>
        </p:txBody>
      </p:sp>
      <p:sp>
        <p:nvSpPr>
          <p:cNvPr id="322597" name="Line 37"/>
          <p:cNvSpPr>
            <a:spLocks noChangeShapeType="1"/>
          </p:cNvSpPr>
          <p:nvPr/>
        </p:nvSpPr>
        <p:spPr bwMode="auto">
          <a:xfrm flipV="1">
            <a:off x="5181600" y="3276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598" name="Line 38"/>
          <p:cNvSpPr>
            <a:spLocks noChangeShapeType="1"/>
          </p:cNvSpPr>
          <p:nvPr/>
        </p:nvSpPr>
        <p:spPr bwMode="auto">
          <a:xfrm flipV="1">
            <a:off x="6248400" y="3276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599" name="Line 39"/>
          <p:cNvSpPr>
            <a:spLocks noChangeShapeType="1"/>
          </p:cNvSpPr>
          <p:nvPr/>
        </p:nvSpPr>
        <p:spPr bwMode="auto">
          <a:xfrm flipV="1">
            <a:off x="7543800" y="3276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600" name="Oval 40"/>
          <p:cNvSpPr>
            <a:spLocks noChangeArrowheads="1"/>
          </p:cNvSpPr>
          <p:nvPr/>
        </p:nvSpPr>
        <p:spPr bwMode="auto">
          <a:xfrm>
            <a:off x="5410200" y="4724400"/>
            <a:ext cx="228600" cy="2286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400"/>
              <a:t>S</a:t>
            </a:r>
          </a:p>
        </p:txBody>
      </p:sp>
      <p:sp>
        <p:nvSpPr>
          <p:cNvPr id="322601" name="Oval 41"/>
          <p:cNvSpPr>
            <a:spLocks noChangeArrowheads="1"/>
          </p:cNvSpPr>
          <p:nvPr/>
        </p:nvSpPr>
        <p:spPr bwMode="auto">
          <a:xfrm>
            <a:off x="7086600" y="2590800"/>
            <a:ext cx="228600" cy="2286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400"/>
              <a:t>S</a:t>
            </a:r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4724400" y="2590800"/>
            <a:ext cx="3200400" cy="228600"/>
            <a:chOff x="2976" y="1632"/>
            <a:chExt cx="2016" cy="144"/>
          </a:xfrm>
        </p:grpSpPr>
        <p:sp>
          <p:nvSpPr>
            <p:cNvPr id="322603" name="Oval 43"/>
            <p:cNvSpPr>
              <a:spLocks noChangeArrowheads="1"/>
            </p:cNvSpPr>
            <p:nvPr/>
          </p:nvSpPr>
          <p:spPr bwMode="auto">
            <a:xfrm>
              <a:off x="2976" y="1632"/>
              <a:ext cx="144" cy="144"/>
            </a:xfrm>
            <a:prstGeom prst="ellipse">
              <a:avLst/>
            </a:prstGeom>
            <a:solidFill>
              <a:srgbClr val="FF99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it-IT" sz="1400"/>
                <a:t>R</a:t>
              </a:r>
            </a:p>
          </p:txBody>
        </p:sp>
        <p:sp>
          <p:nvSpPr>
            <p:cNvPr id="322604" name="Oval 44"/>
            <p:cNvSpPr>
              <a:spLocks noChangeArrowheads="1"/>
            </p:cNvSpPr>
            <p:nvPr/>
          </p:nvSpPr>
          <p:spPr bwMode="auto">
            <a:xfrm>
              <a:off x="3696" y="1632"/>
              <a:ext cx="144" cy="144"/>
            </a:xfrm>
            <a:prstGeom prst="ellipse">
              <a:avLst/>
            </a:prstGeom>
            <a:solidFill>
              <a:srgbClr val="FF99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it-IT" sz="1400"/>
                <a:t>R</a:t>
              </a:r>
            </a:p>
          </p:txBody>
        </p:sp>
        <p:sp>
          <p:nvSpPr>
            <p:cNvPr id="322605" name="Oval 45"/>
            <p:cNvSpPr>
              <a:spLocks noChangeArrowheads="1"/>
            </p:cNvSpPr>
            <p:nvPr/>
          </p:nvSpPr>
          <p:spPr bwMode="auto">
            <a:xfrm>
              <a:off x="4848" y="1632"/>
              <a:ext cx="144" cy="144"/>
            </a:xfrm>
            <a:prstGeom prst="ellipse">
              <a:avLst/>
            </a:prstGeom>
            <a:solidFill>
              <a:srgbClr val="FF99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it-IT" sz="1400"/>
                <a:t>R</a:t>
              </a:r>
            </a:p>
          </p:txBody>
        </p:sp>
      </p:grpSp>
      <p:sp>
        <p:nvSpPr>
          <p:cNvPr id="322606" name="Oval 46"/>
          <p:cNvSpPr>
            <a:spLocks noChangeArrowheads="1"/>
          </p:cNvSpPr>
          <p:nvPr/>
        </p:nvSpPr>
        <p:spPr bwMode="auto">
          <a:xfrm>
            <a:off x="5334000" y="2590800"/>
            <a:ext cx="228600" cy="228600"/>
          </a:xfrm>
          <a:prstGeom prst="ellipse">
            <a:avLst/>
          </a:prstGeom>
          <a:solidFill>
            <a:srgbClr val="33CC33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400"/>
              <a:t>D</a:t>
            </a:r>
          </a:p>
        </p:txBody>
      </p: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5648325" y="4419600"/>
            <a:ext cx="828675" cy="838200"/>
            <a:chOff x="3558" y="2880"/>
            <a:chExt cx="522" cy="528"/>
          </a:xfrm>
        </p:grpSpPr>
        <p:sp>
          <p:nvSpPr>
            <p:cNvPr id="322608" name="Oval 48"/>
            <p:cNvSpPr>
              <a:spLocks noChangeArrowheads="1"/>
            </p:cNvSpPr>
            <p:nvPr/>
          </p:nvSpPr>
          <p:spPr bwMode="auto">
            <a:xfrm>
              <a:off x="3936" y="2880"/>
              <a:ext cx="144" cy="144"/>
            </a:xfrm>
            <a:prstGeom prst="ellipse">
              <a:avLst/>
            </a:prstGeom>
            <a:solidFill>
              <a:srgbClr val="FF99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it-IT" sz="1400"/>
                <a:t>R</a:t>
              </a:r>
            </a:p>
          </p:txBody>
        </p:sp>
        <p:sp>
          <p:nvSpPr>
            <p:cNvPr id="322609" name="Oval 49"/>
            <p:cNvSpPr>
              <a:spLocks noChangeArrowheads="1"/>
            </p:cNvSpPr>
            <p:nvPr/>
          </p:nvSpPr>
          <p:spPr bwMode="auto">
            <a:xfrm>
              <a:off x="3936" y="3264"/>
              <a:ext cx="144" cy="144"/>
            </a:xfrm>
            <a:prstGeom prst="ellipse">
              <a:avLst/>
            </a:prstGeom>
            <a:solidFill>
              <a:srgbClr val="FF99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it-IT" sz="1400"/>
                <a:t>R</a:t>
              </a:r>
            </a:p>
          </p:txBody>
        </p:sp>
        <p:sp>
          <p:nvSpPr>
            <p:cNvPr id="322610" name="Oval 50"/>
            <p:cNvSpPr>
              <a:spLocks noChangeArrowheads="1"/>
            </p:cNvSpPr>
            <p:nvPr/>
          </p:nvSpPr>
          <p:spPr bwMode="auto">
            <a:xfrm>
              <a:off x="3936" y="3072"/>
              <a:ext cx="144" cy="144"/>
            </a:xfrm>
            <a:prstGeom prst="ellipse">
              <a:avLst/>
            </a:prstGeom>
            <a:solidFill>
              <a:srgbClr val="FF99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it-IT" sz="1400"/>
                <a:t>R</a:t>
              </a:r>
            </a:p>
          </p:txBody>
        </p:sp>
        <p:cxnSp>
          <p:nvCxnSpPr>
            <p:cNvPr id="322611" name="AutoShape 51"/>
            <p:cNvCxnSpPr>
              <a:cxnSpLocks noChangeShapeType="1"/>
              <a:stCxn id="322600" idx="6"/>
              <a:endCxn id="322608" idx="2"/>
            </p:cNvCxnSpPr>
            <p:nvPr/>
          </p:nvCxnSpPr>
          <p:spPr bwMode="auto">
            <a:xfrm flipV="1">
              <a:off x="3558" y="2952"/>
              <a:ext cx="372" cy="19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322612" name="AutoShape 52"/>
            <p:cNvCxnSpPr>
              <a:cxnSpLocks noChangeShapeType="1"/>
              <a:stCxn id="322600" idx="6"/>
              <a:endCxn id="322610" idx="2"/>
            </p:cNvCxnSpPr>
            <p:nvPr/>
          </p:nvCxnSpPr>
          <p:spPr bwMode="auto">
            <a:xfrm>
              <a:off x="3558" y="3144"/>
              <a:ext cx="3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22613" name="AutoShape 53"/>
            <p:cNvCxnSpPr>
              <a:cxnSpLocks noChangeShapeType="1"/>
              <a:stCxn id="322600" idx="6"/>
              <a:endCxn id="322609" idx="2"/>
            </p:cNvCxnSpPr>
            <p:nvPr/>
          </p:nvCxnSpPr>
          <p:spPr bwMode="auto">
            <a:xfrm>
              <a:off x="3558" y="3144"/>
              <a:ext cx="372" cy="19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6486525" y="4533900"/>
            <a:ext cx="828675" cy="609600"/>
            <a:chOff x="4086" y="2952"/>
            <a:chExt cx="522" cy="384"/>
          </a:xfrm>
        </p:grpSpPr>
        <p:sp>
          <p:nvSpPr>
            <p:cNvPr id="322615" name="Oval 55"/>
            <p:cNvSpPr>
              <a:spLocks noChangeArrowheads="1"/>
            </p:cNvSpPr>
            <p:nvPr/>
          </p:nvSpPr>
          <p:spPr bwMode="auto">
            <a:xfrm>
              <a:off x="4464" y="3072"/>
              <a:ext cx="144" cy="144"/>
            </a:xfrm>
            <a:prstGeom prst="ellipse">
              <a:avLst/>
            </a:prstGeom>
            <a:solidFill>
              <a:srgbClr val="33CC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it-IT" sz="1400"/>
                <a:t>D</a:t>
              </a:r>
            </a:p>
          </p:txBody>
        </p:sp>
        <p:cxnSp>
          <p:nvCxnSpPr>
            <p:cNvPr id="322616" name="AutoShape 56"/>
            <p:cNvCxnSpPr>
              <a:cxnSpLocks noChangeShapeType="1"/>
              <a:stCxn id="322608" idx="6"/>
              <a:endCxn id="322615" idx="2"/>
            </p:cNvCxnSpPr>
            <p:nvPr/>
          </p:nvCxnSpPr>
          <p:spPr bwMode="auto">
            <a:xfrm>
              <a:off x="4086" y="2952"/>
              <a:ext cx="372" cy="19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322617" name="AutoShape 57"/>
            <p:cNvCxnSpPr>
              <a:cxnSpLocks noChangeShapeType="1"/>
              <a:stCxn id="322610" idx="6"/>
              <a:endCxn id="322615" idx="2"/>
            </p:cNvCxnSpPr>
            <p:nvPr/>
          </p:nvCxnSpPr>
          <p:spPr bwMode="auto">
            <a:xfrm>
              <a:off x="4086" y="3144"/>
              <a:ext cx="3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22618" name="AutoShape 58"/>
            <p:cNvCxnSpPr>
              <a:cxnSpLocks noChangeShapeType="1"/>
              <a:stCxn id="322609" idx="6"/>
              <a:endCxn id="322615" idx="2"/>
            </p:cNvCxnSpPr>
            <p:nvPr/>
          </p:nvCxnSpPr>
          <p:spPr bwMode="auto">
            <a:xfrm flipV="1">
              <a:off x="4086" y="3144"/>
              <a:ext cx="372" cy="19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  <p:sp>
        <p:nvSpPr>
          <p:cNvPr id="322619" name="Text Box 59"/>
          <p:cNvSpPr txBox="1">
            <a:spLocks noChangeArrowheads="1"/>
          </p:cNvSpPr>
          <p:nvPr/>
        </p:nvSpPr>
        <p:spPr bwMode="auto">
          <a:xfrm>
            <a:off x="5486400" y="5181600"/>
            <a:ext cx="167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WCS Interface</a:t>
            </a:r>
          </a:p>
        </p:txBody>
      </p:sp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3581400" y="4149725"/>
            <a:ext cx="1371600" cy="914400"/>
            <a:chOff x="2256" y="2736"/>
            <a:chExt cx="864" cy="576"/>
          </a:xfrm>
        </p:grpSpPr>
        <p:sp>
          <p:nvSpPr>
            <p:cNvPr id="322621" name="AutoShape 61"/>
            <p:cNvSpPr>
              <a:spLocks noChangeArrowheads="1"/>
            </p:cNvSpPr>
            <p:nvPr/>
          </p:nvSpPr>
          <p:spPr bwMode="auto">
            <a:xfrm>
              <a:off x="2448" y="2928"/>
              <a:ext cx="336" cy="384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it-IT"/>
            </a:p>
          </p:txBody>
        </p:sp>
        <p:sp>
          <p:nvSpPr>
            <p:cNvPr id="322622" name="AutoShape 62"/>
            <p:cNvSpPr>
              <a:spLocks noChangeArrowheads="1"/>
            </p:cNvSpPr>
            <p:nvPr/>
          </p:nvSpPr>
          <p:spPr bwMode="auto">
            <a:xfrm>
              <a:off x="2880" y="3024"/>
              <a:ext cx="240" cy="144"/>
            </a:xfrm>
            <a:prstGeom prst="leftArrow">
              <a:avLst>
                <a:gd name="adj1" fmla="val 50000"/>
                <a:gd name="adj2" fmla="val 41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2623" name="Text Box 63"/>
            <p:cNvSpPr txBox="1">
              <a:spLocks noChangeArrowheads="1"/>
            </p:cNvSpPr>
            <p:nvPr/>
          </p:nvSpPr>
          <p:spPr bwMode="auto">
            <a:xfrm>
              <a:off x="2256" y="2736"/>
              <a:ext cx="4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600"/>
                <a:t>Result</a:t>
              </a:r>
            </a:p>
          </p:txBody>
        </p:sp>
      </p:grpSp>
      <p:sp>
        <p:nvSpPr>
          <p:cNvPr id="322624" name="Line 64"/>
          <p:cNvSpPr>
            <a:spLocks noChangeShapeType="1"/>
          </p:cNvSpPr>
          <p:nvPr/>
        </p:nvSpPr>
        <p:spPr bwMode="auto">
          <a:xfrm>
            <a:off x="64008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625" name="Text Box 65"/>
          <p:cNvSpPr txBox="1">
            <a:spLocks noChangeArrowheads="1"/>
          </p:cNvSpPr>
          <p:nvPr/>
        </p:nvSpPr>
        <p:spPr bwMode="auto">
          <a:xfrm>
            <a:off x="2771775" y="5229225"/>
            <a:ext cx="1252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Tempus Sans ITC" pitchFamily="82" charset="0"/>
              </a:rPr>
              <a:t>Result URL</a:t>
            </a:r>
          </a:p>
        </p:txBody>
      </p:sp>
      <p:sp>
        <p:nvSpPr>
          <p:cNvPr id="322626" name="Oval 66"/>
          <p:cNvSpPr>
            <a:spLocks noChangeArrowheads="1"/>
          </p:cNvSpPr>
          <p:nvPr/>
        </p:nvSpPr>
        <p:spPr bwMode="auto">
          <a:xfrm>
            <a:off x="4124325" y="5300663"/>
            <a:ext cx="144463" cy="142875"/>
          </a:xfrm>
          <a:prstGeom prst="ellipse">
            <a:avLst/>
          </a:prstGeom>
          <a:solidFill>
            <a:srgbClr val="5EAE5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2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2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2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2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2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2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2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2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2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2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600" grpId="0" animBg="1" autoUpdateAnimBg="0"/>
      <p:bldP spid="322601" grpId="0" animBg="1" autoUpdateAnimBg="0"/>
      <p:bldP spid="322606" grpId="0" animBg="1" autoUpdateAnimBg="0"/>
      <p:bldP spid="322625" grpId="0"/>
      <p:bldP spid="3226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Line 2"/>
          <p:cNvSpPr>
            <a:spLocks noChangeShapeType="1"/>
          </p:cNvSpPr>
          <p:nvPr/>
        </p:nvSpPr>
        <p:spPr bwMode="auto">
          <a:xfrm flipV="1">
            <a:off x="7162800" y="3733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4611" name="Line 3"/>
          <p:cNvSpPr>
            <a:spLocks noChangeShapeType="1"/>
          </p:cNvSpPr>
          <p:nvPr/>
        </p:nvSpPr>
        <p:spPr bwMode="auto">
          <a:xfrm>
            <a:off x="8458200" y="2209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4612" name="Line 4"/>
          <p:cNvSpPr>
            <a:spLocks noChangeShapeType="1"/>
          </p:cNvSpPr>
          <p:nvPr/>
        </p:nvSpPr>
        <p:spPr bwMode="auto">
          <a:xfrm flipV="1">
            <a:off x="6019800" y="2133600"/>
            <a:ext cx="533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4613" name="Line 5"/>
          <p:cNvSpPr>
            <a:spLocks noChangeShapeType="1"/>
          </p:cNvSpPr>
          <p:nvPr/>
        </p:nvSpPr>
        <p:spPr bwMode="auto">
          <a:xfrm>
            <a:off x="6553200" y="2133600"/>
            <a:ext cx="685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4614" name="AutoShape 6"/>
          <p:cNvSpPr>
            <a:spLocks noChangeArrowheads="1"/>
          </p:cNvSpPr>
          <p:nvPr/>
        </p:nvSpPr>
        <p:spPr bwMode="auto">
          <a:xfrm>
            <a:off x="1600200" y="304800"/>
            <a:ext cx="7543800" cy="6858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3200" b="1">
                <a:solidFill>
                  <a:schemeClr val="tx2"/>
                </a:solidFill>
              </a:rPr>
              <a:t>GRID WCS : Technologies</a:t>
            </a:r>
          </a:p>
        </p:txBody>
      </p:sp>
      <p:sp>
        <p:nvSpPr>
          <p:cNvPr id="324615" name="Rectangle 7"/>
          <p:cNvSpPr>
            <a:spLocks noChangeArrowheads="1"/>
          </p:cNvSpPr>
          <p:nvPr/>
        </p:nvSpPr>
        <p:spPr bwMode="auto">
          <a:xfrm>
            <a:off x="6019800" y="4267200"/>
            <a:ext cx="2514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6019800" y="3962400"/>
            <a:ext cx="2514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600">
                <a:solidFill>
                  <a:schemeClr val="bg1"/>
                </a:solidFill>
              </a:rPr>
              <a:t>E</a:t>
            </a:r>
            <a:r>
              <a:rPr lang="it-IT" sz="1600">
                <a:solidFill>
                  <a:srgbClr val="FF9900"/>
                </a:solidFill>
              </a:rPr>
              <a:t>G</a:t>
            </a:r>
            <a:r>
              <a:rPr lang="it-IT" sz="1600">
                <a:solidFill>
                  <a:schemeClr val="bg1"/>
                </a:solidFill>
              </a:rPr>
              <a:t>EE Grid Interface</a:t>
            </a:r>
          </a:p>
        </p:txBody>
      </p:sp>
      <p:sp>
        <p:nvSpPr>
          <p:cNvPr id="324617" name="Rectangle 9"/>
          <p:cNvSpPr>
            <a:spLocks noChangeArrowheads="1"/>
          </p:cNvSpPr>
          <p:nvPr/>
        </p:nvSpPr>
        <p:spPr bwMode="auto">
          <a:xfrm>
            <a:off x="5562600" y="2438400"/>
            <a:ext cx="990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/>
              <a:t>CE</a:t>
            </a:r>
          </a:p>
        </p:txBody>
      </p:sp>
      <p:sp>
        <p:nvSpPr>
          <p:cNvPr id="324618" name="AutoShape 10"/>
          <p:cNvSpPr>
            <a:spLocks noChangeArrowheads="1"/>
          </p:cNvSpPr>
          <p:nvPr/>
        </p:nvSpPr>
        <p:spPr bwMode="auto">
          <a:xfrm>
            <a:off x="6230938" y="1828800"/>
            <a:ext cx="703262" cy="415925"/>
          </a:xfrm>
          <a:prstGeom prst="flowChartMagneticDisk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200"/>
              <a:t>SE</a:t>
            </a:r>
          </a:p>
        </p:txBody>
      </p:sp>
      <p:sp>
        <p:nvSpPr>
          <p:cNvPr id="324619" name="AutoShape 11"/>
          <p:cNvSpPr>
            <a:spLocks noChangeArrowheads="1"/>
          </p:cNvSpPr>
          <p:nvPr/>
        </p:nvSpPr>
        <p:spPr bwMode="auto">
          <a:xfrm>
            <a:off x="8077200" y="1828800"/>
            <a:ext cx="703263" cy="415925"/>
          </a:xfrm>
          <a:prstGeom prst="flowChartMagneticDisk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200"/>
              <a:t>SE</a:t>
            </a:r>
          </a:p>
        </p:txBody>
      </p:sp>
      <p:sp>
        <p:nvSpPr>
          <p:cNvPr id="324620" name="Rectangle 12"/>
          <p:cNvSpPr>
            <a:spLocks noChangeArrowheads="1"/>
          </p:cNvSpPr>
          <p:nvPr/>
        </p:nvSpPr>
        <p:spPr bwMode="auto">
          <a:xfrm>
            <a:off x="5562600" y="2971800"/>
            <a:ext cx="990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800">
                <a:solidFill>
                  <a:schemeClr val="bg1"/>
                </a:solidFill>
              </a:rPr>
              <a:t>E</a:t>
            </a:r>
            <a:r>
              <a:rPr lang="it-IT" sz="800">
                <a:solidFill>
                  <a:srgbClr val="FF9900"/>
                </a:solidFill>
              </a:rPr>
              <a:t>G</a:t>
            </a:r>
            <a:r>
              <a:rPr lang="it-IT" sz="800">
                <a:solidFill>
                  <a:schemeClr val="bg1"/>
                </a:solidFill>
              </a:rPr>
              <a:t>EE Grid Interface</a:t>
            </a:r>
          </a:p>
        </p:txBody>
      </p:sp>
      <p:sp>
        <p:nvSpPr>
          <p:cNvPr id="324621" name="Rectangle 13"/>
          <p:cNvSpPr>
            <a:spLocks noChangeArrowheads="1"/>
          </p:cNvSpPr>
          <p:nvPr/>
        </p:nvSpPr>
        <p:spPr bwMode="auto">
          <a:xfrm>
            <a:off x="6705600" y="2438400"/>
            <a:ext cx="990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/>
              <a:t>CE</a:t>
            </a:r>
          </a:p>
        </p:txBody>
      </p:sp>
      <p:sp>
        <p:nvSpPr>
          <p:cNvPr id="324622" name="Rectangle 14"/>
          <p:cNvSpPr>
            <a:spLocks noChangeArrowheads="1"/>
          </p:cNvSpPr>
          <p:nvPr/>
        </p:nvSpPr>
        <p:spPr bwMode="auto">
          <a:xfrm>
            <a:off x="6705600" y="2971800"/>
            <a:ext cx="990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800">
                <a:solidFill>
                  <a:schemeClr val="bg1"/>
                </a:solidFill>
              </a:rPr>
              <a:t>E</a:t>
            </a:r>
            <a:r>
              <a:rPr lang="it-IT" sz="800">
                <a:solidFill>
                  <a:srgbClr val="FF9900"/>
                </a:solidFill>
              </a:rPr>
              <a:t>G</a:t>
            </a:r>
            <a:r>
              <a:rPr lang="it-IT" sz="800">
                <a:solidFill>
                  <a:schemeClr val="bg1"/>
                </a:solidFill>
              </a:rPr>
              <a:t>EE Grid Interface</a:t>
            </a:r>
          </a:p>
        </p:txBody>
      </p:sp>
      <p:sp>
        <p:nvSpPr>
          <p:cNvPr id="324623" name="Rectangle 15"/>
          <p:cNvSpPr>
            <a:spLocks noChangeArrowheads="1"/>
          </p:cNvSpPr>
          <p:nvPr/>
        </p:nvSpPr>
        <p:spPr bwMode="auto">
          <a:xfrm>
            <a:off x="7924800" y="2438400"/>
            <a:ext cx="990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/>
              <a:t>CE</a:t>
            </a:r>
          </a:p>
        </p:txBody>
      </p:sp>
      <p:sp>
        <p:nvSpPr>
          <p:cNvPr id="324624" name="Rectangle 16"/>
          <p:cNvSpPr>
            <a:spLocks noChangeArrowheads="1"/>
          </p:cNvSpPr>
          <p:nvPr/>
        </p:nvSpPr>
        <p:spPr bwMode="auto">
          <a:xfrm>
            <a:off x="7924800" y="2971800"/>
            <a:ext cx="990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800">
                <a:solidFill>
                  <a:schemeClr val="bg1"/>
                </a:solidFill>
              </a:rPr>
              <a:t>E</a:t>
            </a:r>
            <a:r>
              <a:rPr lang="it-IT" sz="800">
                <a:solidFill>
                  <a:srgbClr val="FF9900"/>
                </a:solidFill>
              </a:rPr>
              <a:t>G</a:t>
            </a:r>
            <a:r>
              <a:rPr lang="it-IT" sz="800">
                <a:solidFill>
                  <a:schemeClr val="bg1"/>
                </a:solidFill>
              </a:rPr>
              <a:t>EE Grid Interface</a:t>
            </a:r>
          </a:p>
        </p:txBody>
      </p:sp>
      <p:sp>
        <p:nvSpPr>
          <p:cNvPr id="324625" name="Rectangle 17"/>
          <p:cNvSpPr>
            <a:spLocks noChangeArrowheads="1"/>
          </p:cNvSpPr>
          <p:nvPr/>
        </p:nvSpPr>
        <p:spPr bwMode="auto">
          <a:xfrm>
            <a:off x="5562600" y="3429000"/>
            <a:ext cx="3352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>
                <a:solidFill>
                  <a:schemeClr val="bg1"/>
                </a:solidFill>
              </a:rPr>
              <a:t>Workload Manager</a:t>
            </a:r>
          </a:p>
        </p:txBody>
      </p:sp>
      <p:sp>
        <p:nvSpPr>
          <p:cNvPr id="324626" name="Line 18"/>
          <p:cNvSpPr>
            <a:spLocks noChangeShapeType="1"/>
          </p:cNvSpPr>
          <p:nvPr/>
        </p:nvSpPr>
        <p:spPr bwMode="auto">
          <a:xfrm flipV="1">
            <a:off x="6096000" y="3200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4627" name="Line 19"/>
          <p:cNvSpPr>
            <a:spLocks noChangeShapeType="1"/>
          </p:cNvSpPr>
          <p:nvPr/>
        </p:nvSpPr>
        <p:spPr bwMode="auto">
          <a:xfrm flipV="1">
            <a:off x="7162800" y="3200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4628" name="Line 20"/>
          <p:cNvSpPr>
            <a:spLocks noChangeShapeType="1"/>
          </p:cNvSpPr>
          <p:nvPr/>
        </p:nvSpPr>
        <p:spPr bwMode="auto">
          <a:xfrm flipV="1">
            <a:off x="8458200" y="3200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4629" name="Text Box 21"/>
          <p:cNvSpPr txBox="1">
            <a:spLocks noChangeArrowheads="1"/>
          </p:cNvSpPr>
          <p:nvPr/>
        </p:nvSpPr>
        <p:spPr bwMode="auto">
          <a:xfrm>
            <a:off x="6400800" y="5105400"/>
            <a:ext cx="167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WCS Interface</a:t>
            </a:r>
          </a:p>
        </p:txBody>
      </p:sp>
      <p:sp>
        <p:nvSpPr>
          <p:cNvPr id="324630" name="Rectangle 22"/>
          <p:cNvSpPr>
            <a:spLocks noChangeArrowheads="1"/>
          </p:cNvSpPr>
          <p:nvPr/>
        </p:nvSpPr>
        <p:spPr bwMode="auto">
          <a:xfrm>
            <a:off x="1828800" y="5638800"/>
            <a:ext cx="1981200" cy="685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/>
              <a:t>WEB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752600" y="4648200"/>
            <a:ext cx="7162800" cy="914400"/>
            <a:chOff x="1104" y="2928"/>
            <a:chExt cx="4512" cy="576"/>
          </a:xfrm>
        </p:grpSpPr>
        <p:sp>
          <p:nvSpPr>
            <p:cNvPr id="324632" name="Line 24"/>
            <p:cNvSpPr>
              <a:spLocks noChangeShapeType="1"/>
            </p:cNvSpPr>
            <p:nvPr/>
          </p:nvSpPr>
          <p:spPr bwMode="auto">
            <a:xfrm>
              <a:off x="1104" y="3504"/>
              <a:ext cx="4512" cy="0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4633" name="Rectangle 25"/>
            <p:cNvSpPr>
              <a:spLocks noChangeArrowheads="1"/>
            </p:cNvSpPr>
            <p:nvPr/>
          </p:nvSpPr>
          <p:spPr bwMode="auto">
            <a:xfrm>
              <a:off x="1152" y="2928"/>
              <a:ext cx="1248" cy="4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it-IT"/>
                <a:t>Application Layer</a:t>
              </a:r>
            </a:p>
            <a:p>
              <a:pPr algn="ctr"/>
              <a:r>
                <a:rPr lang="it-IT"/>
                <a:t>(Java)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752600" y="2286000"/>
            <a:ext cx="7162800" cy="1981200"/>
            <a:chOff x="1104" y="1440"/>
            <a:chExt cx="4512" cy="1248"/>
          </a:xfrm>
        </p:grpSpPr>
        <p:sp>
          <p:nvSpPr>
            <p:cNvPr id="324635" name="Line 27"/>
            <p:cNvSpPr>
              <a:spLocks noChangeShapeType="1"/>
            </p:cNvSpPr>
            <p:nvPr/>
          </p:nvSpPr>
          <p:spPr bwMode="auto">
            <a:xfrm>
              <a:off x="1104" y="2688"/>
              <a:ext cx="4512" cy="0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1104" y="1440"/>
              <a:ext cx="1344" cy="1152"/>
              <a:chOff x="1104" y="1440"/>
              <a:chExt cx="1344" cy="1152"/>
            </a:xfrm>
          </p:grpSpPr>
          <p:sp>
            <p:nvSpPr>
              <p:cNvPr id="324637" name="Rectangle 29"/>
              <p:cNvSpPr>
                <a:spLocks noChangeArrowheads="1"/>
              </p:cNvSpPr>
              <p:nvPr/>
            </p:nvSpPr>
            <p:spPr bwMode="auto">
              <a:xfrm>
                <a:off x="1104" y="1440"/>
                <a:ext cx="1344" cy="11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24638" name="Rectangle 30"/>
              <p:cNvSpPr>
                <a:spLocks noChangeArrowheads="1"/>
              </p:cNvSpPr>
              <p:nvPr/>
            </p:nvSpPr>
            <p:spPr bwMode="auto">
              <a:xfrm>
                <a:off x="1152" y="2112"/>
                <a:ext cx="1248" cy="4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it-IT" b="1"/>
                  <a:t>E</a:t>
                </a:r>
                <a:r>
                  <a:rPr lang="it-IT" b="1">
                    <a:solidFill>
                      <a:srgbClr val="FF9900"/>
                    </a:solidFill>
                  </a:rPr>
                  <a:t>G</a:t>
                </a:r>
                <a:r>
                  <a:rPr lang="it-IT" b="1"/>
                  <a:t>EE</a:t>
                </a:r>
                <a:r>
                  <a:rPr lang="it-IT"/>
                  <a:t> GRID</a:t>
                </a:r>
              </a:p>
            </p:txBody>
          </p:sp>
          <p:sp>
            <p:nvSpPr>
              <p:cNvPr id="324639" name="Rectangle 31"/>
              <p:cNvSpPr>
                <a:spLocks noChangeArrowheads="1"/>
              </p:cNvSpPr>
              <p:nvPr/>
            </p:nvSpPr>
            <p:spPr bwMode="auto">
              <a:xfrm>
                <a:off x="1152" y="1488"/>
                <a:ext cx="1248" cy="4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it-IT"/>
                  <a:t>Computing Layer</a:t>
                </a:r>
              </a:p>
              <a:p>
                <a:pPr algn="ctr"/>
                <a:r>
                  <a:rPr lang="it-IT"/>
                  <a:t>(Java)</a:t>
                </a:r>
              </a:p>
            </p:txBody>
          </p:sp>
        </p:grp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7594600" y="5583238"/>
            <a:ext cx="939800" cy="969962"/>
            <a:chOff x="1584" y="3024"/>
            <a:chExt cx="592" cy="611"/>
          </a:xfrm>
        </p:grpSpPr>
        <p:sp>
          <p:nvSpPr>
            <p:cNvPr id="324641" name="AutoShape 33"/>
            <p:cNvSpPr>
              <a:spLocks noChangeArrowheads="1"/>
            </p:cNvSpPr>
            <p:nvPr/>
          </p:nvSpPr>
          <p:spPr bwMode="auto">
            <a:xfrm rot="10800000">
              <a:off x="1680" y="3024"/>
              <a:ext cx="432" cy="432"/>
            </a:xfrm>
            <a:prstGeom prst="downArrow">
              <a:avLst>
                <a:gd name="adj1" fmla="val 37037"/>
                <a:gd name="adj2" fmla="val 5173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it-IT" sz="1600"/>
            </a:p>
          </p:txBody>
        </p:sp>
        <p:sp>
          <p:nvSpPr>
            <p:cNvPr id="324642" name="Text Box 34"/>
            <p:cNvSpPr txBox="1">
              <a:spLocks noChangeArrowheads="1"/>
            </p:cNvSpPr>
            <p:nvPr/>
          </p:nvSpPr>
          <p:spPr bwMode="auto">
            <a:xfrm>
              <a:off x="1584" y="3423"/>
              <a:ext cx="5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600"/>
                <a:t>Request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5105400" y="5354638"/>
            <a:ext cx="2590800" cy="1198562"/>
            <a:chOff x="2640" y="3360"/>
            <a:chExt cx="1632" cy="755"/>
          </a:xfrm>
        </p:grpSpPr>
        <p:sp>
          <p:nvSpPr>
            <p:cNvPr id="324644" name="AutoShape 36"/>
            <p:cNvSpPr>
              <a:spLocks noChangeArrowheads="1"/>
            </p:cNvSpPr>
            <p:nvPr/>
          </p:nvSpPr>
          <p:spPr bwMode="auto">
            <a:xfrm>
              <a:off x="3408" y="3504"/>
              <a:ext cx="432" cy="432"/>
            </a:xfrm>
            <a:prstGeom prst="downArrow">
              <a:avLst>
                <a:gd name="adj1" fmla="val 50000"/>
                <a:gd name="adj2" fmla="val 43056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it-IT"/>
            </a:p>
          </p:txBody>
        </p:sp>
        <p:sp>
          <p:nvSpPr>
            <p:cNvPr id="324645" name="Text Box 37"/>
            <p:cNvSpPr txBox="1">
              <a:spLocks noChangeArrowheads="1"/>
            </p:cNvSpPr>
            <p:nvPr/>
          </p:nvSpPr>
          <p:spPr bwMode="auto">
            <a:xfrm>
              <a:off x="3210" y="3903"/>
              <a:ext cx="10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600"/>
                <a:t>Async. response</a:t>
              </a:r>
            </a:p>
          </p:txBody>
        </p:sp>
        <p:cxnSp>
          <p:nvCxnSpPr>
            <p:cNvPr id="324646" name="AutoShape 38"/>
            <p:cNvCxnSpPr>
              <a:cxnSpLocks noChangeShapeType="1"/>
              <a:stCxn id="324645" idx="1"/>
            </p:cNvCxnSpPr>
            <p:nvPr/>
          </p:nvCxnSpPr>
          <p:spPr bwMode="auto">
            <a:xfrm rot="10800000">
              <a:off x="2640" y="3360"/>
              <a:ext cx="570" cy="649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lgDash"/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4495800" y="4267200"/>
            <a:ext cx="1371600" cy="914400"/>
            <a:chOff x="2256" y="2736"/>
            <a:chExt cx="864" cy="576"/>
          </a:xfrm>
        </p:grpSpPr>
        <p:sp>
          <p:nvSpPr>
            <p:cNvPr id="324648" name="AutoShape 40"/>
            <p:cNvSpPr>
              <a:spLocks noChangeArrowheads="1"/>
            </p:cNvSpPr>
            <p:nvPr/>
          </p:nvSpPr>
          <p:spPr bwMode="auto">
            <a:xfrm>
              <a:off x="2448" y="2928"/>
              <a:ext cx="336" cy="384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it-IT"/>
            </a:p>
          </p:txBody>
        </p:sp>
        <p:sp>
          <p:nvSpPr>
            <p:cNvPr id="324649" name="AutoShape 41"/>
            <p:cNvSpPr>
              <a:spLocks noChangeArrowheads="1"/>
            </p:cNvSpPr>
            <p:nvPr/>
          </p:nvSpPr>
          <p:spPr bwMode="auto">
            <a:xfrm>
              <a:off x="2880" y="3024"/>
              <a:ext cx="240" cy="144"/>
            </a:xfrm>
            <a:prstGeom prst="leftArrow">
              <a:avLst>
                <a:gd name="adj1" fmla="val 50000"/>
                <a:gd name="adj2" fmla="val 41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4650" name="Text Box 42"/>
            <p:cNvSpPr txBox="1">
              <a:spLocks noChangeArrowheads="1"/>
            </p:cNvSpPr>
            <p:nvPr/>
          </p:nvSpPr>
          <p:spPr bwMode="auto">
            <a:xfrm>
              <a:off x="2256" y="2736"/>
              <a:ext cx="4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600"/>
                <a:t>Result</a:t>
              </a:r>
            </a:p>
          </p:txBody>
        </p:sp>
      </p:grpSp>
      <p:sp>
        <p:nvSpPr>
          <p:cNvPr id="324651" name="AutoShape 43"/>
          <p:cNvSpPr>
            <a:spLocks noChangeArrowheads="1"/>
          </p:cNvSpPr>
          <p:nvPr/>
        </p:nvSpPr>
        <p:spPr bwMode="auto">
          <a:xfrm>
            <a:off x="3200400" y="5029200"/>
            <a:ext cx="990600" cy="990600"/>
          </a:xfrm>
          <a:prstGeom prst="upDownArrow">
            <a:avLst>
              <a:gd name="adj1" fmla="val 65065"/>
              <a:gd name="adj2" fmla="val 133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HTTP/SOAP</a:t>
            </a:r>
          </a:p>
        </p:txBody>
      </p:sp>
      <p:sp>
        <p:nvSpPr>
          <p:cNvPr id="324652" name="Oval 44"/>
          <p:cNvSpPr>
            <a:spLocks noChangeArrowheads="1"/>
          </p:cNvSpPr>
          <p:nvPr/>
        </p:nvSpPr>
        <p:spPr bwMode="auto">
          <a:xfrm>
            <a:off x="6324600" y="4648200"/>
            <a:ext cx="228600" cy="2286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400"/>
              <a:t>S</a:t>
            </a:r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6562725" y="4343400"/>
            <a:ext cx="828675" cy="838200"/>
            <a:chOff x="3558" y="2880"/>
            <a:chExt cx="522" cy="528"/>
          </a:xfrm>
        </p:grpSpPr>
        <p:sp>
          <p:nvSpPr>
            <p:cNvPr id="324654" name="Oval 46"/>
            <p:cNvSpPr>
              <a:spLocks noChangeArrowheads="1"/>
            </p:cNvSpPr>
            <p:nvPr/>
          </p:nvSpPr>
          <p:spPr bwMode="auto">
            <a:xfrm>
              <a:off x="3936" y="2880"/>
              <a:ext cx="144" cy="144"/>
            </a:xfrm>
            <a:prstGeom prst="ellipse">
              <a:avLst/>
            </a:prstGeom>
            <a:solidFill>
              <a:srgbClr val="FF99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it-IT" sz="1400"/>
                <a:t>R</a:t>
              </a:r>
            </a:p>
          </p:txBody>
        </p:sp>
        <p:sp>
          <p:nvSpPr>
            <p:cNvPr id="324655" name="Oval 47"/>
            <p:cNvSpPr>
              <a:spLocks noChangeArrowheads="1"/>
            </p:cNvSpPr>
            <p:nvPr/>
          </p:nvSpPr>
          <p:spPr bwMode="auto">
            <a:xfrm>
              <a:off x="3936" y="3264"/>
              <a:ext cx="144" cy="144"/>
            </a:xfrm>
            <a:prstGeom prst="ellipse">
              <a:avLst/>
            </a:prstGeom>
            <a:solidFill>
              <a:srgbClr val="FF99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it-IT" sz="1400"/>
                <a:t>R</a:t>
              </a:r>
            </a:p>
          </p:txBody>
        </p:sp>
        <p:sp>
          <p:nvSpPr>
            <p:cNvPr id="324656" name="Oval 48"/>
            <p:cNvSpPr>
              <a:spLocks noChangeArrowheads="1"/>
            </p:cNvSpPr>
            <p:nvPr/>
          </p:nvSpPr>
          <p:spPr bwMode="auto">
            <a:xfrm>
              <a:off x="3936" y="3072"/>
              <a:ext cx="144" cy="144"/>
            </a:xfrm>
            <a:prstGeom prst="ellipse">
              <a:avLst/>
            </a:prstGeom>
            <a:solidFill>
              <a:srgbClr val="FF99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it-IT" sz="1400"/>
                <a:t>R</a:t>
              </a:r>
            </a:p>
          </p:txBody>
        </p:sp>
        <p:cxnSp>
          <p:nvCxnSpPr>
            <p:cNvPr id="324657" name="AutoShape 49"/>
            <p:cNvCxnSpPr>
              <a:cxnSpLocks noChangeShapeType="1"/>
              <a:stCxn id="324652" idx="6"/>
              <a:endCxn id="324654" idx="2"/>
            </p:cNvCxnSpPr>
            <p:nvPr/>
          </p:nvCxnSpPr>
          <p:spPr bwMode="auto">
            <a:xfrm flipV="1">
              <a:off x="3558" y="2952"/>
              <a:ext cx="372" cy="19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324658" name="AutoShape 50"/>
            <p:cNvCxnSpPr>
              <a:cxnSpLocks noChangeShapeType="1"/>
              <a:stCxn id="324652" idx="6"/>
              <a:endCxn id="324656" idx="2"/>
            </p:cNvCxnSpPr>
            <p:nvPr/>
          </p:nvCxnSpPr>
          <p:spPr bwMode="auto">
            <a:xfrm>
              <a:off x="3558" y="3144"/>
              <a:ext cx="3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24659" name="AutoShape 51"/>
            <p:cNvCxnSpPr>
              <a:cxnSpLocks noChangeShapeType="1"/>
              <a:stCxn id="324652" idx="6"/>
              <a:endCxn id="324655" idx="2"/>
            </p:cNvCxnSpPr>
            <p:nvPr/>
          </p:nvCxnSpPr>
          <p:spPr bwMode="auto">
            <a:xfrm>
              <a:off x="3558" y="3144"/>
              <a:ext cx="372" cy="19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7400925" y="4457700"/>
            <a:ext cx="828675" cy="609600"/>
            <a:chOff x="4086" y="2952"/>
            <a:chExt cx="522" cy="384"/>
          </a:xfrm>
        </p:grpSpPr>
        <p:sp>
          <p:nvSpPr>
            <p:cNvPr id="324661" name="Oval 53"/>
            <p:cNvSpPr>
              <a:spLocks noChangeArrowheads="1"/>
            </p:cNvSpPr>
            <p:nvPr/>
          </p:nvSpPr>
          <p:spPr bwMode="auto">
            <a:xfrm>
              <a:off x="4464" y="3072"/>
              <a:ext cx="144" cy="144"/>
            </a:xfrm>
            <a:prstGeom prst="ellipse">
              <a:avLst/>
            </a:prstGeom>
            <a:solidFill>
              <a:srgbClr val="33CC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it-IT" sz="1400"/>
                <a:t>D</a:t>
              </a:r>
            </a:p>
          </p:txBody>
        </p:sp>
        <p:cxnSp>
          <p:nvCxnSpPr>
            <p:cNvPr id="324662" name="AutoShape 54"/>
            <p:cNvCxnSpPr>
              <a:cxnSpLocks noChangeShapeType="1"/>
              <a:stCxn id="324654" idx="6"/>
              <a:endCxn id="324661" idx="2"/>
            </p:cNvCxnSpPr>
            <p:nvPr/>
          </p:nvCxnSpPr>
          <p:spPr bwMode="auto">
            <a:xfrm>
              <a:off x="4086" y="2952"/>
              <a:ext cx="372" cy="19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324663" name="AutoShape 55"/>
            <p:cNvCxnSpPr>
              <a:cxnSpLocks noChangeShapeType="1"/>
              <a:stCxn id="324656" idx="6"/>
              <a:endCxn id="324661" idx="2"/>
            </p:cNvCxnSpPr>
            <p:nvPr/>
          </p:nvCxnSpPr>
          <p:spPr bwMode="auto">
            <a:xfrm>
              <a:off x="4086" y="3144"/>
              <a:ext cx="3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24664" name="AutoShape 56"/>
            <p:cNvCxnSpPr>
              <a:cxnSpLocks noChangeShapeType="1"/>
              <a:stCxn id="324655" idx="6"/>
              <a:endCxn id="324661" idx="2"/>
            </p:cNvCxnSpPr>
            <p:nvPr/>
          </p:nvCxnSpPr>
          <p:spPr bwMode="auto">
            <a:xfrm flipV="1">
              <a:off x="4086" y="3144"/>
              <a:ext cx="372" cy="19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  <p:sp>
        <p:nvSpPr>
          <p:cNvPr id="324665" name="AutoShape 57"/>
          <p:cNvSpPr>
            <a:spLocks noChangeArrowheads="1"/>
          </p:cNvSpPr>
          <p:nvPr/>
        </p:nvSpPr>
        <p:spPr bwMode="auto">
          <a:xfrm>
            <a:off x="3124200" y="3810000"/>
            <a:ext cx="990600" cy="990600"/>
          </a:xfrm>
          <a:prstGeom prst="upDownArrow">
            <a:avLst>
              <a:gd name="adj1" fmla="val 65065"/>
              <a:gd name="adj2" fmla="val 133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JDL</a:t>
            </a:r>
          </a:p>
        </p:txBody>
      </p:sp>
      <p:sp>
        <p:nvSpPr>
          <p:cNvPr id="324666" name="AutoShape 58"/>
          <p:cNvSpPr>
            <a:spLocks noChangeArrowheads="1"/>
          </p:cNvSpPr>
          <p:nvPr/>
        </p:nvSpPr>
        <p:spPr bwMode="auto">
          <a:xfrm rot="-5400000">
            <a:off x="990600" y="3429000"/>
            <a:ext cx="1981200" cy="609600"/>
          </a:xfrm>
          <a:prstGeom prst="rightArrow">
            <a:avLst>
              <a:gd name="adj1" fmla="val 45315"/>
              <a:gd name="adj2" fmla="val 301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Java Serialization</a:t>
            </a:r>
          </a:p>
        </p:txBody>
      </p:sp>
      <p:sp>
        <p:nvSpPr>
          <p:cNvPr id="324667" name="Oval 59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400"/>
              <a:t>S</a:t>
            </a:r>
          </a:p>
        </p:txBody>
      </p: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5638800" y="2514600"/>
            <a:ext cx="3200400" cy="228600"/>
            <a:chOff x="2976" y="1632"/>
            <a:chExt cx="2016" cy="144"/>
          </a:xfrm>
        </p:grpSpPr>
        <p:sp>
          <p:nvSpPr>
            <p:cNvPr id="324669" name="Oval 61"/>
            <p:cNvSpPr>
              <a:spLocks noChangeArrowheads="1"/>
            </p:cNvSpPr>
            <p:nvPr/>
          </p:nvSpPr>
          <p:spPr bwMode="auto">
            <a:xfrm>
              <a:off x="2976" y="1632"/>
              <a:ext cx="144" cy="144"/>
            </a:xfrm>
            <a:prstGeom prst="ellipse">
              <a:avLst/>
            </a:prstGeom>
            <a:solidFill>
              <a:srgbClr val="FF99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it-IT" sz="1400"/>
                <a:t>R</a:t>
              </a:r>
            </a:p>
          </p:txBody>
        </p:sp>
        <p:sp>
          <p:nvSpPr>
            <p:cNvPr id="324670" name="Oval 62"/>
            <p:cNvSpPr>
              <a:spLocks noChangeArrowheads="1"/>
            </p:cNvSpPr>
            <p:nvPr/>
          </p:nvSpPr>
          <p:spPr bwMode="auto">
            <a:xfrm>
              <a:off x="3696" y="1632"/>
              <a:ext cx="144" cy="144"/>
            </a:xfrm>
            <a:prstGeom prst="ellipse">
              <a:avLst/>
            </a:prstGeom>
            <a:solidFill>
              <a:srgbClr val="FF99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it-IT" sz="1400"/>
                <a:t>R</a:t>
              </a:r>
            </a:p>
          </p:txBody>
        </p:sp>
        <p:sp>
          <p:nvSpPr>
            <p:cNvPr id="324671" name="Oval 63"/>
            <p:cNvSpPr>
              <a:spLocks noChangeArrowheads="1"/>
            </p:cNvSpPr>
            <p:nvPr/>
          </p:nvSpPr>
          <p:spPr bwMode="auto">
            <a:xfrm>
              <a:off x="4848" y="1632"/>
              <a:ext cx="144" cy="144"/>
            </a:xfrm>
            <a:prstGeom prst="ellipse">
              <a:avLst/>
            </a:prstGeom>
            <a:solidFill>
              <a:srgbClr val="FF99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it-IT" sz="1400"/>
                <a:t>R</a:t>
              </a:r>
            </a:p>
          </p:txBody>
        </p:sp>
      </p:grpSp>
      <p:sp>
        <p:nvSpPr>
          <p:cNvPr id="324672" name="Oval 64"/>
          <p:cNvSpPr>
            <a:spLocks noChangeArrowheads="1"/>
          </p:cNvSpPr>
          <p:nvPr/>
        </p:nvSpPr>
        <p:spPr bwMode="auto">
          <a:xfrm>
            <a:off x="6248400" y="2514600"/>
            <a:ext cx="228600" cy="228600"/>
          </a:xfrm>
          <a:prstGeom prst="ellipse">
            <a:avLst/>
          </a:prstGeom>
          <a:solidFill>
            <a:srgbClr val="33CC33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400"/>
              <a:t>D</a:t>
            </a:r>
          </a:p>
        </p:txBody>
      </p:sp>
      <p:sp>
        <p:nvSpPr>
          <p:cNvPr id="324673" name="Line 65"/>
          <p:cNvSpPr>
            <a:spLocks noChangeShapeType="1"/>
          </p:cNvSpPr>
          <p:nvPr/>
        </p:nvSpPr>
        <p:spPr bwMode="auto">
          <a:xfrm>
            <a:off x="7239000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4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4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4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4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4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4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30" grpId="0" animBg="1" autoUpdateAnimBg="0"/>
      <p:bldP spid="324651" grpId="0" animBg="1" autoUpdateAnimBg="0"/>
      <p:bldP spid="324665" grpId="0" animBg="1" autoUpdateAnimBg="0"/>
      <p:bldP spid="324666" grpId="0" animBg="1" autoUpdateAnimBg="0"/>
    </p:bldLst>
  </p:timing>
</p:sld>
</file>

<file path=ppt/theme/theme1.xml><?xml version="1.0" encoding="utf-8"?>
<a:theme xmlns:a="http://schemas.openxmlformats.org/drawingml/2006/main" name="Capsule">
  <a:themeElements>
    <a:clrScheme name="Capsule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4529</TotalTime>
  <Words>1173</Words>
  <Application>Microsoft PowerPoint</Application>
  <PresentationFormat>On-screen Show (4:3)</PresentationFormat>
  <Paragraphs>312</Paragraphs>
  <Slides>23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Capsule</vt:lpstr>
      <vt:lpstr>The CYCLOPS Platform: geospatial services implementation</vt:lpstr>
      <vt:lpstr>Outline</vt:lpstr>
      <vt:lpstr>From CP/GMES needs</vt:lpstr>
      <vt:lpstr>To GRID (Why to use Grid Platform for GMES applications?)</vt:lpstr>
      <vt:lpstr>Communities Interoperability</vt:lpstr>
      <vt:lpstr>CYCLOPS Architectural Framework</vt:lpstr>
      <vt:lpstr> </vt:lpstr>
      <vt:lpstr>Slide 8</vt:lpstr>
      <vt:lpstr>Slide 9</vt:lpstr>
      <vt:lpstr>RISICO use case: Forest fires risk assesment</vt:lpstr>
      <vt:lpstr>RISICO current implementation</vt:lpstr>
      <vt:lpstr>RISICO execution on Grid</vt:lpstr>
      <vt:lpstr>Gridded WPS Activity diagram</vt:lpstr>
      <vt:lpstr>RISICO advanced data access</vt:lpstr>
      <vt:lpstr>RISICO improvements</vt:lpstr>
      <vt:lpstr>Architecture main achievements</vt:lpstr>
      <vt:lpstr>Progress of Work</vt:lpstr>
      <vt:lpstr>Slide 18</vt:lpstr>
      <vt:lpstr>Back-up slides</vt:lpstr>
      <vt:lpstr>Web Site</vt:lpstr>
      <vt:lpstr>Forest Fire Risk Management application</vt:lpstr>
      <vt:lpstr>WPS Basic functioning</vt:lpstr>
      <vt:lpstr>GUI Preview</vt:lpstr>
    </vt:vector>
  </TitlesOfParts>
  <Company/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Valerio Angelini</cp:lastModifiedBy>
  <cp:revision>517</cp:revision>
  <cp:lastPrinted>1601-01-01T00:00:00Z</cp:lastPrinted>
  <dcterms:created xsi:type="dcterms:W3CDTF">2008-05-05T05:30:29Z</dcterms:created>
  <dcterms:modified xsi:type="dcterms:W3CDTF">2008-05-05T09:06:49Z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