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8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BD8CB-B2EA-4C68-A63F-9382B0D5E6F2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FCE-3A1D-404B-90F1-FA22D2E22AA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EGI-DRIHM_collabora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0"/>
            <a:ext cx="817422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/>
              <a:t>Effort</a:t>
            </a:r>
            <a:r>
              <a:rPr lang="it-IT" sz="2000" b="1" dirty="0" smtClean="0"/>
              <a:t> EGI  (</a:t>
            </a:r>
            <a:r>
              <a:rPr lang="it-IT" sz="2000" b="1" dirty="0" err="1" smtClean="0"/>
              <a:t>Cloud</a:t>
            </a:r>
            <a:r>
              <a:rPr lang="it-IT" sz="2000" b="1" dirty="0" smtClean="0"/>
              <a:t> e dintorni)</a:t>
            </a:r>
          </a:p>
          <a:p>
            <a:endParaRPr lang="it-IT" dirty="0"/>
          </a:p>
          <a:p>
            <a:r>
              <a:rPr lang="it-IT" dirty="0" smtClean="0"/>
              <a:t>PY4  (gennaio-aprile 2014)</a:t>
            </a:r>
          </a:p>
          <a:p>
            <a:pPr lvl="1"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TSA2.6: allocati 14.79 PM mesi uomo, già fatti 9.03 (sostanzialmente </a:t>
            </a:r>
            <a:r>
              <a:rPr lang="it-IT" dirty="0" err="1" smtClean="0"/>
              <a:t>WNoDeS</a:t>
            </a:r>
            <a:r>
              <a:rPr lang="it-IT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rimangono da fare 5.76 mesi uomo:</a:t>
            </a:r>
          </a:p>
          <a:p>
            <a:pPr lvl="2"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smtClean="0"/>
              <a:t>sito(i) </a:t>
            </a:r>
            <a:r>
              <a:rPr lang="it-IT" dirty="0" err="1" smtClean="0"/>
              <a:t>Openstack</a:t>
            </a:r>
            <a:r>
              <a:rPr lang="it-IT" dirty="0" smtClean="0"/>
              <a:t> nel </a:t>
            </a:r>
            <a:r>
              <a:rPr lang="it-IT" dirty="0" err="1" smtClean="0"/>
              <a:t>Testbed</a:t>
            </a:r>
            <a:r>
              <a:rPr lang="it-IT" dirty="0" smtClean="0"/>
              <a:t> (</a:t>
            </a:r>
            <a:r>
              <a:rPr lang="it-IT" dirty="0" smtClean="0">
                <a:sym typeface="Wingdings" pitchFamily="2" charset="2"/>
              </a:rPr>
              <a:t> in prospettiva evoluzione verso </a:t>
            </a:r>
          </a:p>
          <a:p>
            <a:pPr lvl="2"/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  pool di produzione)</a:t>
            </a:r>
          </a:p>
          <a:p>
            <a:pPr lvl="2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provare i </a:t>
            </a:r>
            <a:r>
              <a:rPr lang="it-IT" dirty="0" err="1" smtClean="0">
                <a:sym typeface="Wingdings" pitchFamily="2" charset="2"/>
              </a:rPr>
              <a:t>PoC</a:t>
            </a:r>
            <a:r>
              <a:rPr lang="it-IT" dirty="0" smtClean="0">
                <a:sym typeface="Wingdings" pitchFamily="2" charset="2"/>
              </a:rPr>
              <a:t> già definiti (quelli che sono interessanti per noi)</a:t>
            </a:r>
          </a:p>
          <a:p>
            <a:pPr lvl="2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proporre nuovi </a:t>
            </a:r>
            <a:r>
              <a:rPr lang="it-IT" dirty="0" err="1" smtClean="0">
                <a:sym typeface="Wingdings" pitchFamily="2" charset="2"/>
              </a:rPr>
              <a:t>PoC</a:t>
            </a:r>
            <a:r>
              <a:rPr lang="it-IT" dirty="0" smtClean="0">
                <a:sym typeface="Wingdings" pitchFamily="2" charset="2"/>
              </a:rPr>
              <a:t>   </a:t>
            </a:r>
            <a:r>
              <a:rPr lang="it-IT" dirty="0" err="1" smtClean="0">
                <a:sym typeface="Wingdings" pitchFamily="2" charset="2"/>
              </a:rPr>
              <a:t>use</a:t>
            </a:r>
            <a:r>
              <a:rPr lang="it-IT" dirty="0" smtClean="0">
                <a:sym typeface="Wingdings" pitchFamily="2" charset="2"/>
              </a:rPr>
              <a:t> case raccolti da Daniele?</a:t>
            </a:r>
            <a:endParaRPr lang="it-IT" dirty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PY5 (maggio-dicembre 2014)</a:t>
            </a:r>
            <a:endParaRPr lang="it-IT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TNA4.1</a:t>
            </a:r>
            <a:r>
              <a:rPr lang="it-IT" b="1" i="1" dirty="0" smtClean="0">
                <a:sym typeface="Wingdings" pitchFamily="2" charset="2"/>
              </a:rPr>
              <a:t> (</a:t>
            </a:r>
            <a:r>
              <a:rPr lang="en-GB" b="1" i="1" dirty="0" smtClean="0"/>
              <a:t>Human Networks coordination (NILs, Operations Managers, </a:t>
            </a:r>
          </a:p>
          <a:p>
            <a:pPr lvl="1"/>
            <a:r>
              <a:rPr lang="en-GB" b="1" i="1" dirty="0"/>
              <a:t> </a:t>
            </a:r>
            <a:r>
              <a:rPr lang="en-GB" b="1" i="1" dirty="0" smtClean="0"/>
              <a:t>  Distributed Competence Centre coordination, VT coordination)</a:t>
            </a:r>
            <a:r>
              <a:rPr lang="en-GB" i="1" dirty="0" smtClean="0"/>
              <a:t>: 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   4 </a:t>
            </a:r>
            <a:r>
              <a:rPr lang="en-GB" dirty="0" err="1" smtClean="0"/>
              <a:t>mesi</a:t>
            </a:r>
            <a:r>
              <a:rPr lang="en-GB" dirty="0" smtClean="0"/>
              <a:t> </a:t>
            </a:r>
            <a:r>
              <a:rPr lang="en-GB" dirty="0" err="1" smtClean="0"/>
              <a:t>uomo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TNA4.3 </a:t>
            </a:r>
            <a:r>
              <a:rPr lang="it-IT" b="1" dirty="0" smtClean="0">
                <a:sym typeface="Wingdings" pitchFamily="2" charset="2"/>
              </a:rPr>
              <a:t>(</a:t>
            </a:r>
            <a:r>
              <a:rPr lang="en-GB" b="1" dirty="0" smtClean="0"/>
              <a:t>Distributed Competence Centre (NGI experts, Technical Champions – </a:t>
            </a:r>
          </a:p>
          <a:p>
            <a:pPr lvl="1"/>
            <a:r>
              <a:rPr lang="en-GB" b="1" dirty="0"/>
              <a:t> </a:t>
            </a:r>
            <a:r>
              <a:rPr lang="en-GB" b="1" dirty="0" smtClean="0"/>
              <a:t>               travel, Research Champions - travel): </a:t>
            </a:r>
            <a:r>
              <a:rPr lang="it-IT" b="1" dirty="0" smtClean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2 mesi uomo 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TNA5.2 (</a:t>
            </a:r>
            <a:r>
              <a:rPr lang="en-GB" b="1" i="1" dirty="0" smtClean="0"/>
              <a:t>Business models and proof of concepts): </a:t>
            </a:r>
            <a:r>
              <a:rPr lang="en-GB" dirty="0" smtClean="0"/>
              <a:t>5 </a:t>
            </a:r>
            <a:r>
              <a:rPr lang="en-GB" dirty="0" err="1" smtClean="0"/>
              <a:t>mesi</a:t>
            </a:r>
            <a:r>
              <a:rPr lang="en-GB" dirty="0" smtClean="0"/>
              <a:t> </a:t>
            </a:r>
            <a:r>
              <a:rPr lang="en-GB" dirty="0" err="1" smtClean="0"/>
              <a:t>uomo</a:t>
            </a:r>
            <a:r>
              <a:rPr lang="en-GB" dirty="0" smtClean="0"/>
              <a:t> (1 Bari)</a:t>
            </a:r>
            <a:endParaRPr lang="it-IT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TSA5.1 </a:t>
            </a:r>
            <a:r>
              <a:rPr lang="it-IT" b="1" dirty="0" smtClean="0">
                <a:sym typeface="Wingdings" pitchFamily="2" charset="2"/>
              </a:rPr>
              <a:t>(</a:t>
            </a:r>
            <a:r>
              <a:rPr lang="en-GB" b="1" i="1" dirty="0" smtClean="0"/>
              <a:t>Operating a reliable federated institutional </a:t>
            </a:r>
            <a:r>
              <a:rPr lang="en-GB" b="1" i="1" dirty="0" err="1" smtClean="0"/>
              <a:t>IaaS</a:t>
            </a:r>
            <a:r>
              <a:rPr lang="en-GB" b="1" i="1" dirty="0" smtClean="0"/>
              <a:t> Cloud service)</a:t>
            </a:r>
            <a:r>
              <a:rPr lang="it-IT" dirty="0" smtClean="0">
                <a:sym typeface="Wingdings" pitchFamily="2" charset="2"/>
              </a:rPr>
              <a:t>:  </a:t>
            </a:r>
          </a:p>
          <a:p>
            <a:pPr lvl="1"/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               1 mese uomo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TSA5.2 </a:t>
            </a:r>
            <a:r>
              <a:rPr lang="it-IT" b="1" dirty="0" smtClean="0">
                <a:sym typeface="Wingdings" pitchFamily="2" charset="2"/>
              </a:rPr>
              <a:t>(</a:t>
            </a:r>
            <a:r>
              <a:rPr lang="en-GB" b="1" i="1" dirty="0" smtClean="0"/>
              <a:t>Participation in Proofs of Concept elicited by EGI): </a:t>
            </a:r>
            <a:r>
              <a:rPr lang="en-GB" dirty="0"/>
              <a:t>1</a:t>
            </a:r>
            <a:r>
              <a:rPr lang="en-GB" dirty="0" smtClean="0"/>
              <a:t> </a:t>
            </a:r>
            <a:r>
              <a:rPr lang="en-GB" dirty="0" err="1" smtClean="0"/>
              <a:t>mese</a:t>
            </a:r>
            <a:r>
              <a:rPr lang="en-GB" dirty="0" smtClean="0"/>
              <a:t> </a:t>
            </a:r>
            <a:r>
              <a:rPr lang="en-GB" dirty="0" err="1" smtClean="0"/>
              <a:t>uomo</a:t>
            </a:r>
            <a:r>
              <a:rPr lang="en-GB" dirty="0" smtClean="0"/>
              <a:t> (Bari)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99288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4 possibili attività:</a:t>
            </a:r>
          </a:p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Ridefinizione attività </a:t>
            </a:r>
            <a:r>
              <a:rPr lang="it-IT" dirty="0" err="1" smtClean="0"/>
              <a:t>WNoDeS</a:t>
            </a:r>
            <a:r>
              <a:rPr lang="it-IT" dirty="0" smtClean="0"/>
              <a:t> (</a:t>
            </a:r>
            <a:r>
              <a:rPr lang="it-IT" dirty="0" err="1" smtClean="0"/>
              <a:t>Quack</a:t>
            </a:r>
            <a:r>
              <a:rPr lang="it-IT" dirty="0" smtClean="0"/>
              <a:t>), mantenere “client”?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/>
              <a:t> Davide, </a:t>
            </a:r>
            <a:r>
              <a:rPr lang="it-IT" dirty="0" err="1" smtClean="0"/>
              <a:t>Eli</a:t>
            </a:r>
            <a:r>
              <a:rPr lang="it-IT" dirty="0" smtClean="0"/>
              <a:t>, Gianni 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quanti mesi uomo in PY4?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chi contribuisce?  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provare i </a:t>
            </a:r>
            <a:r>
              <a:rPr lang="it-IT" dirty="0" err="1" smtClean="0">
                <a:sym typeface="Wingdings" pitchFamily="2" charset="2"/>
              </a:rPr>
              <a:t>PoC</a:t>
            </a:r>
            <a:r>
              <a:rPr lang="it-IT" dirty="0" smtClean="0">
                <a:sym typeface="Wingdings" pitchFamily="2" charset="2"/>
              </a:rPr>
              <a:t> già definiti (vedi </a:t>
            </a:r>
            <a:r>
              <a:rPr lang="it-IT" dirty="0" err="1" smtClean="0">
                <a:sym typeface="Wingdings" pitchFamily="2" charset="2"/>
              </a:rPr>
              <a:t>present</a:t>
            </a:r>
            <a:r>
              <a:rPr lang="it-IT" dirty="0" smtClean="0">
                <a:sym typeface="Wingdings" pitchFamily="2" charset="2"/>
              </a:rPr>
              <a:t>. Salvatore </a:t>
            </a:r>
            <a:r>
              <a:rPr lang="it-IT" dirty="0" err="1" smtClean="0">
                <a:sym typeface="Wingdings" pitchFamily="2" charset="2"/>
              </a:rPr>
              <a:t>Pinto</a:t>
            </a:r>
            <a:r>
              <a:rPr lang="it-IT" dirty="0" smtClean="0">
                <a:sym typeface="Wingdings" pitchFamily="2" charset="2"/>
              </a:rPr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Quali? 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 vedi proposte Giacinto (slide successiva)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phone</a:t>
            </a:r>
            <a:r>
              <a:rPr lang="it-IT" dirty="0" smtClean="0">
                <a:sym typeface="Wingdings" pitchFamily="2" charset="2"/>
              </a:rPr>
              <a:t> con Salvatore?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quanti mesi uomo in PY4?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chi contribuisce? 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inserimento siti nel </a:t>
            </a:r>
            <a:r>
              <a:rPr lang="it-IT" dirty="0" err="1" smtClean="0">
                <a:sym typeface="Wingdings" pitchFamily="2" charset="2"/>
              </a:rPr>
              <a:t>testbed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FedCloud</a:t>
            </a:r>
            <a:r>
              <a:rPr lang="it-IT" dirty="0" smtClean="0">
                <a:sym typeface="Wingdings" pitchFamily="2" charset="2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Bari per ora. Altri?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quanti mesi uomo in PY4?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chi contribuisce? </a:t>
            </a:r>
          </a:p>
          <a:p>
            <a:pPr lvl="1">
              <a:buFont typeface="Arial" pitchFamily="34" charset="0"/>
              <a:buChar char="•"/>
            </a:pPr>
            <a:endParaRPr lang="it-IT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ym typeface="Wingdings" pitchFamily="2" charset="2"/>
              </a:rPr>
              <a:t> definire nuovi </a:t>
            </a:r>
            <a:r>
              <a:rPr lang="it-IT" dirty="0" err="1" smtClean="0">
                <a:sym typeface="Wingdings" pitchFamily="2" charset="2"/>
              </a:rPr>
              <a:t>PoC</a:t>
            </a:r>
            <a:r>
              <a:rPr lang="it-IT" dirty="0" smtClean="0">
                <a:sym typeface="Wingdings" pitchFamily="2" charset="2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use</a:t>
            </a:r>
            <a:r>
              <a:rPr lang="it-IT" dirty="0" smtClean="0">
                <a:sym typeface="Wingdings" pitchFamily="2" charset="2"/>
              </a:rPr>
              <a:t> case raccolti da Daniele?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quanti mesi uomo in PY4?</a:t>
            </a:r>
          </a:p>
          <a:p>
            <a:pPr lvl="1">
              <a:buFont typeface="Arial" pitchFamily="34" charset="0"/>
              <a:buChar char="•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chi contribuisce?</a:t>
            </a:r>
            <a:endParaRPr lang="it-IT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863" y="332656"/>
            <a:ext cx="8742137" cy="10064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Cose che PRISMA potrebbe realizzare/mettere a disposizione per EGI </a:t>
            </a:r>
            <a:r>
              <a:rPr lang="it-IT" dirty="0" err="1" smtClean="0"/>
              <a:t>CloudTaskForce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r>
              <a:rPr lang="it-IT" dirty="0" smtClean="0"/>
              <a:t>1) Custom VMI: </a:t>
            </a:r>
            <a:r>
              <a:rPr lang="it-IT" dirty="0" err="1" smtClean="0"/>
              <a:t>Let</a:t>
            </a:r>
            <a:r>
              <a:rPr lang="it-IT" dirty="0" smtClean="0"/>
              <a:t> the </a:t>
            </a:r>
            <a:r>
              <a:rPr lang="it-IT" dirty="0" err="1" smtClean="0"/>
              <a:t>user</a:t>
            </a:r>
            <a:r>
              <a:rPr lang="it-IT" dirty="0" smtClean="0"/>
              <a:t> upload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image</a:t>
            </a:r>
            <a:endParaRPr lang="it-IT" dirty="0" smtClean="0"/>
          </a:p>
          <a:p>
            <a:r>
              <a:rPr lang="it-IT" dirty="0" smtClean="0"/>
              <a:t>2) </a:t>
            </a:r>
            <a:r>
              <a:rPr lang="it-IT" dirty="0" err="1" smtClean="0"/>
              <a:t>Persistent</a:t>
            </a:r>
            <a:r>
              <a:rPr lang="it-IT" dirty="0" smtClean="0"/>
              <a:t> VMI: </a:t>
            </a:r>
            <a:r>
              <a:rPr lang="it-IT" dirty="0" err="1" smtClean="0"/>
              <a:t>snapshot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VM </a:t>
            </a:r>
            <a:r>
              <a:rPr lang="it-IT" dirty="0" err="1" smtClean="0"/>
              <a:t>before</a:t>
            </a:r>
            <a:r>
              <a:rPr lang="it-IT" dirty="0" smtClean="0"/>
              <a:t> </a:t>
            </a:r>
            <a:r>
              <a:rPr lang="it-IT" dirty="0" err="1" smtClean="0"/>
              <a:t>shutdown</a:t>
            </a:r>
            <a:r>
              <a:rPr lang="it-IT" dirty="0" smtClean="0"/>
              <a:t>,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start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virtual</a:t>
            </a:r>
            <a:r>
              <a:rPr lang="it-IT" dirty="0" smtClean="0"/>
              <a:t> </a:t>
            </a:r>
          </a:p>
          <a:p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machine</a:t>
            </a:r>
            <a:endParaRPr lang="it-IT" dirty="0" smtClean="0"/>
          </a:p>
          <a:p>
            <a:r>
              <a:rPr lang="it-IT" dirty="0" smtClean="0"/>
              <a:t>3) Block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VM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persistent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endParaRPr lang="it-IT" dirty="0" smtClean="0"/>
          </a:p>
          <a:p>
            <a:r>
              <a:rPr lang="it-IT" dirty="0" smtClean="0"/>
              <a:t>4) High </a:t>
            </a:r>
            <a:r>
              <a:rPr lang="it-IT" dirty="0" err="1" smtClean="0"/>
              <a:t>Availability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“</a:t>
            </a:r>
            <a:r>
              <a:rPr lang="it-IT" dirty="0" err="1" smtClean="0"/>
              <a:t>users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”. </a:t>
            </a:r>
            <a:r>
              <a:rPr lang="it-IT" dirty="0" err="1" smtClean="0"/>
              <a:t>We</a:t>
            </a:r>
            <a:r>
              <a:rPr lang="it-IT" dirty="0" smtClean="0"/>
              <a:t> can do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LBaaS</a:t>
            </a:r>
            <a:r>
              <a:rPr lang="it-IT" dirty="0" smtClean="0"/>
              <a:t> [in Havana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</a:p>
          <a:p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]</a:t>
            </a:r>
          </a:p>
          <a:p>
            <a:r>
              <a:rPr lang="it-IT" dirty="0" smtClean="0"/>
              <a:t>5) Personal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data (</a:t>
            </a:r>
            <a:r>
              <a:rPr lang="it-IT" dirty="0" err="1" smtClean="0"/>
              <a:t>DropBox-Like</a:t>
            </a:r>
            <a:r>
              <a:rPr lang="it-IT" dirty="0" smtClean="0"/>
              <a:t>, </a:t>
            </a:r>
            <a:r>
              <a:rPr lang="it-IT" dirty="0" err="1" smtClean="0"/>
              <a:t>exploitable</a:t>
            </a:r>
            <a:r>
              <a:rPr lang="it-IT" dirty="0" smtClean="0"/>
              <a:t>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VM and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</a:p>
          <a:p>
            <a:r>
              <a:rPr lang="it-IT" dirty="0"/>
              <a:t> </a:t>
            </a:r>
            <a:r>
              <a:rPr lang="it-IT" dirty="0" smtClean="0"/>
              <a:t>    desktop) [</a:t>
            </a:r>
            <a:r>
              <a:rPr lang="it-IT" dirty="0" err="1" smtClean="0"/>
              <a:t>Mountable</a:t>
            </a:r>
            <a:r>
              <a:rPr lang="it-IT" dirty="0" smtClean="0"/>
              <a:t> , Private , File </a:t>
            </a:r>
            <a:r>
              <a:rPr lang="it-IT" dirty="0" err="1" smtClean="0"/>
              <a:t>sharing</a:t>
            </a:r>
            <a:r>
              <a:rPr lang="it-IT" dirty="0" smtClean="0"/>
              <a:t>]</a:t>
            </a:r>
          </a:p>
          <a:p>
            <a:endParaRPr lang="it-IT" dirty="0" smtClean="0"/>
          </a:p>
          <a:p>
            <a:r>
              <a:rPr lang="it-IT" dirty="0" smtClean="0"/>
              <a:t>6) GUI interface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starting</a:t>
            </a:r>
            <a:r>
              <a:rPr lang="it-IT" dirty="0" smtClean="0"/>
              <a:t> the </a:t>
            </a:r>
            <a:r>
              <a:rPr lang="it-IT" dirty="0" err="1" smtClean="0"/>
              <a:t>VMs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7) </a:t>
            </a:r>
            <a:r>
              <a:rPr lang="it-IT" dirty="0" err="1" smtClean="0"/>
              <a:t>Simple</a:t>
            </a:r>
            <a:r>
              <a:rPr lang="it-IT" dirty="0" smtClean="0"/>
              <a:t> </a:t>
            </a:r>
            <a:r>
              <a:rPr lang="it-IT" dirty="0" err="1" smtClean="0"/>
              <a:t>Queue</a:t>
            </a:r>
            <a:r>
              <a:rPr lang="it-IT" dirty="0" smtClean="0"/>
              <a:t> Service</a:t>
            </a:r>
          </a:p>
          <a:p>
            <a:r>
              <a:rPr lang="it-IT" dirty="0" smtClean="0"/>
              <a:t>8) Private VM </a:t>
            </a:r>
            <a:r>
              <a:rPr lang="it-IT" dirty="0" err="1" smtClean="0"/>
              <a:t>images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9) </a:t>
            </a:r>
            <a:r>
              <a:rPr lang="it-IT" dirty="0" err="1" smtClean="0"/>
              <a:t>Encrypted</a:t>
            </a:r>
            <a:r>
              <a:rPr lang="it-IT" dirty="0" smtClean="0"/>
              <a:t>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</a:p>
          <a:p>
            <a:r>
              <a:rPr lang="it-IT" dirty="0" smtClean="0"/>
              <a:t>10) </a:t>
            </a:r>
            <a:r>
              <a:rPr lang="it-IT" dirty="0" err="1" smtClean="0"/>
              <a:t>Database-as-a-Service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Interessante capire se si può fare: </a:t>
            </a:r>
          </a:p>
          <a:p>
            <a:r>
              <a:rPr lang="it-IT" dirty="0" smtClean="0"/>
              <a:t>1) </a:t>
            </a:r>
            <a:r>
              <a:rPr lang="it-IT" dirty="0" err="1" smtClean="0"/>
              <a:t>Storage-as-a-Service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SAML2 </a:t>
            </a:r>
            <a:r>
              <a:rPr lang="it-IT" dirty="0" err="1" smtClean="0"/>
              <a:t>authentication</a:t>
            </a:r>
            <a:endParaRPr lang="it-IT" dirty="0" smtClean="0"/>
          </a:p>
          <a:p>
            <a:r>
              <a:rPr lang="it-IT" dirty="0" smtClean="0"/>
              <a:t>2) </a:t>
            </a:r>
            <a:r>
              <a:rPr lang="it-IT" dirty="0" err="1" smtClean="0"/>
              <a:t>Persistent</a:t>
            </a:r>
            <a:r>
              <a:rPr lang="it-IT" dirty="0" smtClean="0"/>
              <a:t> </a:t>
            </a:r>
            <a:r>
              <a:rPr lang="it-IT" dirty="0" err="1" smtClean="0"/>
              <a:t>images</a:t>
            </a:r>
            <a:endParaRPr lang="it-IT" dirty="0" smtClean="0"/>
          </a:p>
          <a:p>
            <a:r>
              <a:rPr lang="it-IT" dirty="0" smtClean="0"/>
              <a:t>3) </a:t>
            </a:r>
            <a:r>
              <a:rPr lang="it-IT" dirty="0" err="1" smtClean="0"/>
              <a:t>Mountable</a:t>
            </a:r>
            <a:r>
              <a:rPr lang="it-IT" dirty="0" smtClean="0"/>
              <a:t> </a:t>
            </a:r>
            <a:r>
              <a:rPr lang="it-IT" dirty="0" err="1" smtClean="0"/>
              <a:t>containers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Chiedere maggiori dettagli: </a:t>
            </a:r>
          </a:p>
          <a:p>
            <a:r>
              <a:rPr lang="it-IT" dirty="0" smtClean="0"/>
              <a:t> 1) </a:t>
            </a:r>
            <a:r>
              <a:rPr lang="it-IT" dirty="0" err="1" smtClean="0"/>
              <a:t>Virtual</a:t>
            </a:r>
            <a:r>
              <a:rPr lang="it-IT" dirty="0" smtClean="0"/>
              <a:t> </a:t>
            </a:r>
            <a:r>
              <a:rPr lang="it-IT" dirty="0" err="1" smtClean="0"/>
              <a:t>Laboratory</a:t>
            </a:r>
            <a:r>
              <a:rPr lang="it-IT" dirty="0" smtClean="0"/>
              <a:t> </a:t>
            </a:r>
            <a:r>
              <a:rPr lang="it-IT" dirty="0" err="1" smtClean="0"/>
              <a:t>PaaS</a:t>
            </a:r>
            <a:r>
              <a:rPr lang="it-IT" dirty="0" smtClean="0"/>
              <a:t> service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Interessante seguire gli sviluppi, perché potrebbero interessare INFN:</a:t>
            </a:r>
          </a:p>
          <a:p>
            <a:r>
              <a:rPr lang="it-IT" dirty="0" smtClean="0"/>
              <a:t>1) Service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easily</a:t>
            </a:r>
            <a:r>
              <a:rPr lang="it-IT" dirty="0" smtClean="0"/>
              <a:t> </a:t>
            </a:r>
            <a:r>
              <a:rPr lang="it-IT" dirty="0" err="1" smtClean="0"/>
              <a:t>store</a:t>
            </a:r>
            <a:r>
              <a:rPr lang="it-IT" dirty="0" smtClean="0"/>
              <a:t> data, </a:t>
            </a:r>
            <a:r>
              <a:rPr lang="it-IT" dirty="0" err="1" smtClean="0"/>
              <a:t>catalogue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 </a:t>
            </a:r>
            <a:r>
              <a:rPr lang="it-IT" dirty="0" err="1" smtClean="0"/>
              <a:t>search</a:t>
            </a:r>
            <a:r>
              <a:rPr lang="it-IT" dirty="0" smtClean="0"/>
              <a:t> and download.</a:t>
            </a:r>
          </a:p>
          <a:p>
            <a:endParaRPr lang="it-IT" dirty="0" smtClean="0"/>
          </a:p>
          <a:p>
            <a:r>
              <a:rPr lang="it-IT" dirty="0" smtClean="0"/>
              <a:t> 2) </a:t>
            </a:r>
            <a:r>
              <a:rPr lang="it-IT" dirty="0" err="1" smtClean="0"/>
              <a:t>Storage</a:t>
            </a:r>
            <a:r>
              <a:rPr lang="it-IT" dirty="0" smtClean="0"/>
              <a:t> </a:t>
            </a:r>
            <a:r>
              <a:rPr lang="it-IT" dirty="0" err="1" smtClean="0"/>
              <a:t>usage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r>
              <a:rPr lang="it-IT" dirty="0" smtClean="0"/>
              <a:t> </a:t>
            </a:r>
            <a:r>
              <a:rPr lang="it-IT" dirty="0" err="1" smtClean="0"/>
              <a:t>per-user</a:t>
            </a:r>
            <a:r>
              <a:rPr lang="it-IT" dirty="0" smtClean="0"/>
              <a:t>  </a:t>
            </a:r>
          </a:p>
          <a:p>
            <a:r>
              <a:rPr lang="it-IT" dirty="0" smtClean="0"/>
              <a:t>3) High </a:t>
            </a:r>
            <a:r>
              <a:rPr lang="it-IT" dirty="0" err="1" smtClean="0"/>
              <a:t>Throughput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cluster </a:t>
            </a:r>
            <a:r>
              <a:rPr lang="it-IT" dirty="0" err="1" smtClean="0"/>
              <a:t>instance</a:t>
            </a:r>
            <a:r>
              <a:rPr lang="it-IT" dirty="0" smtClean="0"/>
              <a:t> </a:t>
            </a:r>
            <a:r>
              <a:rPr lang="it-IT" dirty="0" err="1" smtClean="0"/>
              <a:t>running</a:t>
            </a:r>
            <a:r>
              <a:rPr lang="it-IT" dirty="0" smtClean="0"/>
              <a:t> </a:t>
            </a:r>
            <a:r>
              <a:rPr lang="it-IT" dirty="0" err="1" smtClean="0"/>
              <a:t>on-demand</a:t>
            </a:r>
            <a:r>
              <a:rPr lang="it-IT" dirty="0" smtClean="0"/>
              <a:t> </a:t>
            </a:r>
            <a:endParaRPr lang="it-IT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0"/>
            <a:ext cx="79563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 smtClean="0">
                <a:solidFill>
                  <a:schemeClr val="tx2"/>
                </a:solidFill>
              </a:rPr>
              <a:t>Use</a:t>
            </a:r>
            <a:r>
              <a:rPr lang="it-IT" sz="2000" b="1" dirty="0" smtClean="0">
                <a:solidFill>
                  <a:schemeClr val="tx2"/>
                </a:solidFill>
              </a:rPr>
              <a:t> case IGI-FUS</a:t>
            </a:r>
          </a:p>
          <a:p>
            <a:pPr marL="342900" indent="-342900">
              <a:buAutoNum type="arabicParenR"/>
            </a:pPr>
            <a:r>
              <a:rPr lang="it-IT" dirty="0" smtClean="0">
                <a:sym typeface="Wingdings" pitchFamily="2" charset="2"/>
              </a:rPr>
              <a:t>Terzo livello del modello di calcolo del progetto </a:t>
            </a:r>
            <a:r>
              <a:rPr lang="it-IT" dirty="0" err="1" smtClean="0">
                <a:sym typeface="Wingdings" pitchFamily="2" charset="2"/>
              </a:rPr>
              <a:t>drihm</a:t>
            </a:r>
            <a:r>
              <a:rPr lang="it-IT" dirty="0" smtClean="0">
                <a:sym typeface="Wingdings" pitchFamily="2" charset="2"/>
              </a:rPr>
              <a:t> (I livello: </a:t>
            </a:r>
            <a:r>
              <a:rPr lang="it-IT" dirty="0" err="1" smtClean="0">
                <a:sym typeface="Wingdings" pitchFamily="2" charset="2"/>
              </a:rPr>
              <a:t>hpc</a:t>
            </a:r>
            <a:r>
              <a:rPr lang="it-IT" dirty="0" smtClean="0">
                <a:sym typeface="Wingdings" pitchFamily="2" charset="2"/>
              </a:rPr>
              <a:t> per modelli atmosferici, II livello: </a:t>
            </a:r>
            <a:r>
              <a:rPr lang="it-IT" dirty="0" err="1" smtClean="0">
                <a:sym typeface="Wingdings" pitchFamily="2" charset="2"/>
              </a:rPr>
              <a:t>htc</a:t>
            </a:r>
            <a:r>
              <a:rPr lang="it-IT" dirty="0" smtClean="0">
                <a:sym typeface="Wingdings" pitchFamily="2" charset="2"/>
              </a:rPr>
              <a:t> per modelli </a:t>
            </a:r>
            <a:r>
              <a:rPr lang="it-IT" dirty="0" err="1" smtClean="0">
                <a:sym typeface="Wingdings" pitchFamily="2" charset="2"/>
              </a:rPr>
              <a:t>idronimici</a:t>
            </a:r>
            <a:r>
              <a:rPr lang="it-IT" dirty="0" smtClean="0">
                <a:sym typeface="Wingdings" pitchFamily="2" charset="2"/>
              </a:rPr>
              <a:t>, II </a:t>
            </a:r>
            <a:r>
              <a:rPr lang="it-IT" dirty="0" err="1" smtClean="0">
                <a:sym typeface="Wingdings" pitchFamily="2" charset="2"/>
              </a:rPr>
              <a:t>cloud</a:t>
            </a:r>
            <a:r>
              <a:rPr lang="it-IT" dirty="0" smtClean="0">
                <a:sym typeface="Wingdings" pitchFamily="2" charset="2"/>
              </a:rPr>
              <a:t> per modelli idraulici)</a:t>
            </a:r>
          </a:p>
          <a:p>
            <a:pPr marL="857250" lvl="1" indent="-400050">
              <a:buAutoNum type="romanLcParenR"/>
            </a:pPr>
            <a:r>
              <a:rPr lang="it-IT" dirty="0" smtClean="0">
                <a:sym typeface="Wingdings" pitchFamily="2" charset="2"/>
              </a:rPr>
              <a:t>Molti piccoli applicativi singolo </a:t>
            </a:r>
            <a:r>
              <a:rPr lang="it-IT" dirty="0" err="1" smtClean="0">
                <a:sym typeface="Wingdings" pitchFamily="2" charset="2"/>
              </a:rPr>
              <a:t>core</a:t>
            </a:r>
            <a:r>
              <a:rPr lang="it-IT" dirty="0" smtClean="0">
                <a:sym typeface="Wingdings" pitchFamily="2" charset="2"/>
              </a:rPr>
              <a:t>, poca ram, differenti OS, alcuni licenziati, alcuni necessitano librerie grafiche e ambienti pesantemente </a:t>
            </a:r>
            <a:r>
              <a:rPr lang="it-IT" dirty="0" err="1" smtClean="0">
                <a:sym typeface="Wingdings" pitchFamily="2" charset="2"/>
              </a:rPr>
              <a:t>customizzati</a:t>
            </a:r>
            <a:endParaRPr lang="it-IT" dirty="0" smtClean="0">
              <a:sym typeface="Wingdings" pitchFamily="2" charset="2"/>
            </a:endParaRPr>
          </a:p>
          <a:p>
            <a:pPr marL="857250" lvl="1" indent="-400050">
              <a:buAutoNum type="romanLcParenR"/>
            </a:pPr>
            <a:r>
              <a:rPr lang="it-IT" dirty="0" smtClean="0">
                <a:sym typeface="Wingdings" pitchFamily="2" charset="2"/>
              </a:rPr>
              <a:t>Il loro </a:t>
            </a:r>
            <a:r>
              <a:rPr lang="it-IT" dirty="0" err="1" smtClean="0">
                <a:sym typeface="Wingdings" pitchFamily="2" charset="2"/>
              </a:rPr>
              <a:t>run</a:t>
            </a:r>
            <a:r>
              <a:rPr lang="it-IT" dirty="0" smtClean="0">
                <a:sym typeface="Wingdings" pitchFamily="2" charset="2"/>
              </a:rPr>
              <a:t> deve essere inserito all’interno di un </a:t>
            </a:r>
            <a:r>
              <a:rPr lang="it-IT" dirty="0" err="1" smtClean="0">
                <a:sym typeface="Wingdings" pitchFamily="2" charset="2"/>
              </a:rPr>
              <a:t>workflow</a:t>
            </a:r>
            <a:r>
              <a:rPr lang="it-IT" dirty="0" smtClean="0">
                <a:sym typeface="Wingdings" pitchFamily="2" charset="2"/>
              </a:rPr>
              <a:t> molto complesso che implica anche gli altri due livelli del modello di calcolo</a:t>
            </a:r>
          </a:p>
          <a:p>
            <a:pPr marL="400050" indent="-400050">
              <a:buAutoNum type="arabicParenR"/>
            </a:pPr>
            <a:r>
              <a:rPr lang="it-IT" dirty="0" smtClean="0">
                <a:sym typeface="Wingdings" pitchFamily="2" charset="2"/>
              </a:rPr>
              <a:t>Applicazioni di bioinformatica: </a:t>
            </a:r>
            <a:r>
              <a:rPr lang="it-IT" dirty="0" err="1" smtClean="0">
                <a:sym typeface="Wingdings" pitchFamily="2" charset="2"/>
              </a:rPr>
              <a:t>Parameter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sweep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applications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of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stochastic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models</a:t>
            </a:r>
            <a:r>
              <a:rPr lang="it-IT" dirty="0" smtClean="0">
                <a:sym typeface="Wingdings" pitchFamily="2" charset="2"/>
              </a:rPr>
              <a:t> – </a:t>
            </a:r>
            <a:r>
              <a:rPr lang="it-IT" dirty="0" err="1" smtClean="0">
                <a:sym typeface="Wingdings" pitchFamily="2" charset="2"/>
              </a:rPr>
              <a:t>use</a:t>
            </a:r>
            <a:r>
              <a:rPr lang="it-IT" dirty="0" smtClean="0">
                <a:sym typeface="Wingdings" pitchFamily="2" charset="2"/>
              </a:rPr>
              <a:t> case tipico da HTC ma che la comunità vorrebbe affrontare con un sistema misto HTC/CLOUD dove i job </a:t>
            </a:r>
            <a:r>
              <a:rPr lang="it-IT" dirty="0" err="1" smtClean="0">
                <a:sym typeface="Wingdings" pitchFamily="2" charset="2"/>
              </a:rPr>
              <a:t>grid</a:t>
            </a:r>
            <a:r>
              <a:rPr lang="it-IT" dirty="0" smtClean="0">
                <a:sym typeface="Wingdings" pitchFamily="2" charset="2"/>
              </a:rPr>
              <a:t> girano su macchine virtuali (approccio </a:t>
            </a:r>
            <a:r>
              <a:rPr lang="it-IT" dirty="0" err="1" smtClean="0">
                <a:sym typeface="Wingdings" pitchFamily="2" charset="2"/>
              </a:rPr>
              <a:t>WNoDes</a:t>
            </a:r>
            <a:r>
              <a:rPr lang="it-IT" dirty="0" smtClean="0">
                <a:sym typeface="Wingdings" pitchFamily="2" charset="2"/>
              </a:rPr>
              <a:t>) e interagiscono invece per il data management con data </a:t>
            </a:r>
            <a:r>
              <a:rPr lang="it-IT" dirty="0" err="1" smtClean="0">
                <a:sym typeface="Wingdings" pitchFamily="2" charset="2"/>
              </a:rPr>
              <a:t>repository</a:t>
            </a:r>
            <a:r>
              <a:rPr lang="it-IT" dirty="0" smtClean="0">
                <a:sym typeface="Wingdings" pitchFamily="2" charset="2"/>
              </a:rPr>
              <a:t> (possibilmente </a:t>
            </a:r>
            <a:r>
              <a:rPr lang="it-IT" dirty="0" err="1" smtClean="0">
                <a:sym typeface="Wingdings" pitchFamily="2" charset="2"/>
              </a:rPr>
              <a:t>cloud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storage</a:t>
            </a:r>
            <a:r>
              <a:rPr lang="it-IT" dirty="0" smtClean="0">
                <a:sym typeface="Wingdings" pitchFamily="2" charset="2"/>
              </a:rPr>
              <a:t>) locali</a:t>
            </a:r>
          </a:p>
          <a:p>
            <a:pPr marL="400050" indent="-400050">
              <a:buAutoNum type="arabicParenR"/>
            </a:pPr>
            <a:endParaRPr lang="it-IT" dirty="0" smtClean="0">
              <a:sym typeface="Wingdings" pitchFamily="2" charset="2"/>
            </a:endParaRPr>
          </a:p>
          <a:p>
            <a:pPr marL="400050" indent="-400050">
              <a:buAutoNum type="arabicParenR"/>
            </a:pPr>
            <a:r>
              <a:rPr lang="it-IT" dirty="0" smtClean="0">
                <a:sym typeface="Wingdings" pitchFamily="2" charset="2"/>
              </a:rPr>
              <a:t>Applicazioni di biochimica: </a:t>
            </a:r>
            <a:r>
              <a:rPr lang="en-GB" dirty="0" smtClean="0"/>
              <a:t>macromolecular surface analysis – </a:t>
            </a:r>
            <a:r>
              <a:rPr lang="en-GB" dirty="0" err="1" smtClean="0"/>
              <a:t>stessi</a:t>
            </a:r>
            <a:r>
              <a:rPr lang="en-GB" dirty="0" smtClean="0"/>
              <a:t> requirement del </a:t>
            </a:r>
            <a:r>
              <a:rPr lang="en-GB" dirty="0" err="1" smtClean="0"/>
              <a:t>punto</a:t>
            </a:r>
            <a:r>
              <a:rPr lang="en-GB" dirty="0" smtClean="0"/>
              <a:t> </a:t>
            </a:r>
            <a:r>
              <a:rPr lang="en-GB" dirty="0" err="1" smtClean="0"/>
              <a:t>precedente</a:t>
            </a:r>
            <a:r>
              <a:rPr lang="en-GB" dirty="0" smtClean="0"/>
              <a:t> </a:t>
            </a:r>
          </a:p>
          <a:p>
            <a:pPr marL="400050" indent="-400050">
              <a:buAutoNum type="arabicParenR"/>
            </a:pPr>
            <a:endParaRPr lang="en-GB" dirty="0" smtClean="0"/>
          </a:p>
          <a:p>
            <a:pPr marL="400050" indent="-400050">
              <a:buAutoNum type="arabicParenR"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4710043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ym typeface="Wingdings" pitchFamily="2" charset="2"/>
              </a:rPr>
              <a:t>Per 2 e 3 </a:t>
            </a:r>
            <a:r>
              <a:rPr lang="en-GB" dirty="0" err="1" smtClean="0">
                <a:sym typeface="Wingdings" pitchFamily="2" charset="2"/>
              </a:rPr>
              <a:t>abbiamo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già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fatto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esperienza</a:t>
            </a:r>
            <a:r>
              <a:rPr lang="en-GB" dirty="0" smtClean="0">
                <a:sym typeface="Wingdings" pitchFamily="2" charset="2"/>
              </a:rPr>
              <a:t> con le </a:t>
            </a:r>
            <a:r>
              <a:rPr lang="en-GB" dirty="0" err="1" smtClean="0">
                <a:sym typeface="Wingdings" pitchFamily="2" charset="2"/>
              </a:rPr>
              <a:t>applicazioni</a:t>
            </a:r>
            <a:r>
              <a:rPr lang="en-GB" dirty="0" smtClean="0">
                <a:sym typeface="Wingdings" pitchFamily="2" charset="2"/>
              </a:rPr>
              <a:t> per use case </a:t>
            </a:r>
            <a:r>
              <a:rPr lang="en-GB" dirty="0" err="1" smtClean="0">
                <a:sym typeface="Wingdings" pitchFamily="2" charset="2"/>
              </a:rPr>
              <a:t>molto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limitati</a:t>
            </a:r>
            <a:r>
              <a:rPr lang="en-GB" dirty="0" smtClean="0">
                <a:sym typeface="Wingdings" pitchFamily="2" charset="2"/>
              </a:rPr>
              <a:t> e non so </a:t>
            </a:r>
            <a:r>
              <a:rPr lang="en-GB" dirty="0" err="1" smtClean="0">
                <a:sym typeface="Wingdings" pitchFamily="2" charset="2"/>
              </a:rPr>
              <a:t>quale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possa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il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reale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interesse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delle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comunità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sul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lungo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periodo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Per EGI è </a:t>
            </a:r>
            <a:r>
              <a:rPr lang="en-GB" dirty="0" err="1" smtClean="0">
                <a:sym typeface="Wingdings" pitchFamily="2" charset="2"/>
              </a:rPr>
              <a:t>sicuramente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più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interessante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il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caso</a:t>
            </a:r>
            <a:r>
              <a:rPr lang="en-GB" dirty="0" smtClean="0">
                <a:sym typeface="Wingdings" pitchFamily="2" charset="2"/>
              </a:rPr>
              <a:t> 1) – DRIHM è un FP7 </a:t>
            </a:r>
            <a:r>
              <a:rPr lang="en-GB" dirty="0" err="1" smtClean="0">
                <a:sym typeface="Wingdings" pitchFamily="2" charset="2"/>
              </a:rPr>
              <a:t>che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sta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già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collaborando</a:t>
            </a:r>
            <a:r>
              <a:rPr lang="en-GB" dirty="0" smtClean="0">
                <a:sym typeface="Wingdings" pitchFamily="2" charset="2"/>
              </a:rPr>
              <a:t> con EGI </a:t>
            </a:r>
            <a:r>
              <a:rPr lang="en-GB" dirty="0" err="1" smtClean="0">
                <a:sym typeface="Wingdings" pitchFamily="2" charset="2"/>
              </a:rPr>
              <a:t>attraverso</a:t>
            </a:r>
            <a:r>
              <a:rPr lang="en-GB" dirty="0" smtClean="0">
                <a:sym typeface="Wingdings" pitchFamily="2" charset="2"/>
              </a:rPr>
              <a:t> un working group </a:t>
            </a:r>
            <a:r>
              <a:rPr lang="en-GB" dirty="0" err="1" smtClean="0">
                <a:sym typeface="Wingdings" pitchFamily="2" charset="2"/>
              </a:rPr>
              <a:t>dedicato</a:t>
            </a:r>
            <a:r>
              <a:rPr lang="en-GB" dirty="0" smtClean="0">
                <a:sym typeface="Wingdings" pitchFamily="2" charset="2"/>
              </a:rPr>
              <a:t> : </a:t>
            </a:r>
            <a:r>
              <a:rPr lang="en-GB" dirty="0" smtClean="0">
                <a:sym typeface="Wingdings" pitchFamily="2" charset="2"/>
                <a:hlinkClick r:id="rId2"/>
              </a:rPr>
              <a:t>https://wiki.egi.eu/wiki/EGI-DRIHM_collaboration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Potrebbe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essere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rendicontata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anche</a:t>
            </a:r>
            <a:r>
              <a:rPr lang="en-GB" dirty="0" smtClean="0">
                <a:sym typeface="Wingdings" pitchFamily="2" charset="2"/>
              </a:rPr>
              <a:t> come </a:t>
            </a:r>
            <a:r>
              <a:rPr lang="en-GB" dirty="0" err="1" smtClean="0">
                <a:sym typeface="Wingdings" pitchFamily="2" charset="2"/>
              </a:rPr>
              <a:t>attività</a:t>
            </a:r>
            <a:r>
              <a:rPr lang="en-GB" dirty="0" smtClean="0">
                <a:sym typeface="Wingdings" pitchFamily="2" charset="2"/>
              </a:rPr>
              <a:t> NA2</a:t>
            </a:r>
            <a:endParaRPr lang="it-IT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725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</dc:creator>
  <cp:lastModifiedBy>luciano</cp:lastModifiedBy>
  <cp:revision>17</cp:revision>
  <dcterms:created xsi:type="dcterms:W3CDTF">2014-01-23T09:39:01Z</dcterms:created>
  <dcterms:modified xsi:type="dcterms:W3CDTF">2014-01-23T12:14:03Z</dcterms:modified>
</cp:coreProperties>
</file>