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03" r:id="rId3"/>
    <p:sldId id="307" r:id="rId4"/>
    <p:sldId id="308" r:id="rId5"/>
    <p:sldId id="309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08" autoAdjust="0"/>
  </p:normalViewPr>
  <p:slideViewPr>
    <p:cSldViewPr>
      <p:cViewPr>
        <p:scale>
          <a:sx n="70" d="100"/>
          <a:sy n="70" d="100"/>
        </p:scale>
        <p:origin x="-281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40068-997B-4FD6-B7BF-4C2EDE60A8FC}" type="datetimeFigureOut">
              <a:rPr lang="it-IT" smtClean="0"/>
              <a:t>19/12/2013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535DB-B748-4B6F-A0FD-7CC36C3781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18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35DB-B748-4B6F-A0FD-7CC36C37815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C8D6-B629-4A45-8677-E56430806B53}" type="datetime1">
              <a:rPr lang="it-IT" smtClean="0"/>
              <a:t>19/12/2013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3CCD-27A8-439E-AE33-BE32E8086B21}" type="datetime1">
              <a:rPr lang="it-IT" smtClean="0"/>
              <a:t>19/12/2013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1F3F-99E9-44FD-A948-9D226B26B153}" type="datetime1">
              <a:rPr lang="it-IT" smtClean="0"/>
              <a:t>19/12/2013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8C62-83B8-4984-9148-4D7DFA95D1D0}" type="datetime1">
              <a:rPr lang="it-IT" smtClean="0"/>
              <a:t>19/12/2013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519-1376-4452-88FD-665F5A1CEBF2}" type="datetime1">
              <a:rPr lang="it-IT" smtClean="0"/>
              <a:t>19/12/2013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2095-2BFD-416E-8FA5-B1E5421FD612}" type="datetime1">
              <a:rPr lang="it-IT" smtClean="0"/>
              <a:t>19/12/2013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176D-348C-4FDC-8C70-420792E02D41}" type="datetime1">
              <a:rPr lang="it-IT" smtClean="0"/>
              <a:t>19/12/2013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C73-8780-4378-A85C-29C9011AEB46}" type="datetime1">
              <a:rPr lang="it-IT" smtClean="0"/>
              <a:t>19/12/2013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96F2-48D4-AEEF-2D9C134D442E}" type="datetime1">
              <a:rPr lang="it-IT" smtClean="0"/>
              <a:t>19/12/2013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E6C8-6E07-4A05-9A01-C5896970C7AE}" type="datetime1">
              <a:rPr lang="it-IT" smtClean="0"/>
              <a:t>19/12/2013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C21B-187C-499D-9711-0A2EB88D7A8A}" type="datetime1">
              <a:rPr lang="it-IT" smtClean="0"/>
              <a:t>19/12/2013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9475BC-637A-40E1-9CA2-24A84E9777E1}" type="datetime1">
              <a:rPr lang="it-IT" smtClean="0"/>
              <a:t>19/12/2013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Pasquale Notarangelo – Integrazione autenticazione AAI in Openstack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A634F31-EF49-4387-84CB-46D4EA1EEC1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infn.it/cn/ccr/cloud/autenticazion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30A9A35D-9EBB-42F6-8E47-BDBF563BE174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699792" y="6458"/>
            <a:ext cx="5040560" cy="341014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532440" y="6458"/>
            <a:ext cx="370384" cy="341014"/>
          </a:xfrm>
        </p:spPr>
        <p:txBody>
          <a:bodyPr/>
          <a:lstStyle/>
          <a:p>
            <a:fld id="{8A634F31-EF49-4387-84CB-46D4EA1EEC18}" type="slidenum">
              <a:rPr lang="it-IT" smtClean="0"/>
              <a:t>1</a:t>
            </a:fld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964704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Obiettivo: integrare l’autenticazione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566" y="2401148"/>
            <a:ext cx="1899353" cy="189935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12575"/>
            <a:ext cx="2400300" cy="24765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37093752-CD37-4E45-B730-043AEB02F546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339752" y="18288"/>
            <a:ext cx="5400600" cy="314368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810128" y="6458"/>
            <a:ext cx="298376" cy="341014"/>
          </a:xfrm>
        </p:spPr>
        <p:txBody>
          <a:bodyPr/>
          <a:lstStyle/>
          <a:p>
            <a:fld id="{8A634F31-EF49-4387-84CB-46D4EA1EEC18}" type="slidenum">
              <a:rPr lang="it-IT" smtClean="0"/>
              <a:t>2</a:t>
            </a:fld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5496" y="1196752"/>
            <a:ext cx="9011850" cy="5544616"/>
          </a:xfrm>
        </p:spPr>
        <p:txBody>
          <a:bodyPr numCol="1">
            <a:normAutofit fontScale="92500" lnSpcReduction="10000"/>
          </a:bodyPr>
          <a:lstStyle/>
          <a:p>
            <a:r>
              <a:rPr lang="it-IT" dirty="0" smtClean="0"/>
              <a:t>La </a:t>
            </a:r>
            <a:r>
              <a:rPr lang="it-IT" dirty="0"/>
              <a:t>guida completa </a:t>
            </a:r>
            <a:r>
              <a:rPr lang="it-IT" dirty="0" smtClean="0"/>
              <a:t>è: </a:t>
            </a:r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wiki.infn.it/cn/ccr/cloud/autenticazione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E’ stata sfruttato il meccanismo di autenticazione esterna di Apache</a:t>
            </a:r>
          </a:p>
          <a:p>
            <a:endParaRPr lang="it-IT" dirty="0" smtClean="0"/>
          </a:p>
          <a:p>
            <a:r>
              <a:rPr lang="it-IT" dirty="0" smtClean="0"/>
              <a:t>Core dell’integrazione </a:t>
            </a:r>
            <a:r>
              <a:rPr lang="it-IT" dirty="0"/>
              <a:t>è</a:t>
            </a:r>
            <a:r>
              <a:rPr lang="it-IT" dirty="0" smtClean="0"/>
              <a:t> la </a:t>
            </a:r>
            <a:r>
              <a:rPr lang="it-IT" dirty="0"/>
              <a:t>classe </a:t>
            </a:r>
            <a:r>
              <a:rPr lang="en-US" dirty="0" err="1" smtClean="0"/>
              <a:t>AAIMiddlewareAuth</a:t>
            </a:r>
            <a:r>
              <a:rPr lang="en-US" dirty="0" smtClean="0"/>
              <a:t> </a:t>
            </a:r>
            <a:r>
              <a:rPr lang="en-US" dirty="0" err="1" smtClean="0"/>
              <a:t>ovvero</a:t>
            </a:r>
            <a:r>
              <a:rPr lang="en-US" dirty="0" smtClean="0"/>
              <a:t> </a:t>
            </a:r>
            <a:r>
              <a:rPr lang="it-IT" dirty="0" smtClean="0"/>
              <a:t>il </a:t>
            </a:r>
            <a:r>
              <a:rPr lang="it-IT" dirty="0" err="1" smtClean="0"/>
              <a:t>middleware</a:t>
            </a:r>
            <a:r>
              <a:rPr lang="it-IT" dirty="0" smtClean="0"/>
              <a:t> di «</a:t>
            </a:r>
            <a:r>
              <a:rPr lang="it-IT" dirty="0" smtClean="0"/>
              <a:t>autenticazione esterna» </a:t>
            </a:r>
            <a:r>
              <a:rPr lang="it-IT" dirty="0" smtClean="0"/>
              <a:t>creato per gli utenti AAI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Contiene la logica per cui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tramite </a:t>
            </a:r>
            <a:r>
              <a:rPr lang="it-IT" dirty="0" smtClean="0"/>
              <a:t>le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smtClean="0"/>
              <a:t>API di </a:t>
            </a:r>
            <a:r>
              <a:rPr lang="it-IT" dirty="0" err="1" smtClean="0"/>
              <a:t>keystone</a:t>
            </a:r>
            <a:r>
              <a:rPr lang="it-IT" dirty="0" smtClean="0"/>
              <a:t>:</a:t>
            </a:r>
            <a:endParaRPr lang="it-IT" dirty="0" smtClean="0"/>
          </a:p>
          <a:p>
            <a:pPr lvl="2"/>
            <a:r>
              <a:rPr lang="it-IT" dirty="0" smtClean="0"/>
              <a:t>controlla se l’utente esiste o meno su </a:t>
            </a:r>
            <a:r>
              <a:rPr lang="it-IT" dirty="0" err="1" smtClean="0"/>
              <a:t>keystone</a:t>
            </a:r>
            <a:r>
              <a:rPr lang="it-IT" dirty="0" smtClean="0"/>
              <a:t> (creandolo se serve)</a:t>
            </a:r>
          </a:p>
          <a:p>
            <a:pPr lvl="2"/>
            <a:r>
              <a:rPr lang="it-IT" dirty="0" smtClean="0"/>
              <a:t>associa, in fase di creazione, l’utente </a:t>
            </a:r>
            <a:r>
              <a:rPr lang="it-IT" dirty="0" err="1" smtClean="0"/>
              <a:t>aai</a:t>
            </a:r>
            <a:r>
              <a:rPr lang="it-IT" dirty="0" smtClean="0"/>
              <a:t> al </a:t>
            </a:r>
            <a:r>
              <a:rPr lang="it-IT" dirty="0" err="1" smtClean="0"/>
              <a:t>tenant</a:t>
            </a:r>
            <a:r>
              <a:rPr lang="it-IT" dirty="0" smtClean="0"/>
              <a:t> di default (</a:t>
            </a:r>
            <a:r>
              <a:rPr lang="it-IT" dirty="0" err="1" smtClean="0"/>
              <a:t>tenantAAI</a:t>
            </a:r>
            <a:r>
              <a:rPr lang="it-IT" dirty="0" smtClean="0"/>
              <a:t> già creato in </a:t>
            </a:r>
            <a:r>
              <a:rPr lang="it-IT" dirty="0" err="1" smtClean="0"/>
              <a:t>openstack</a:t>
            </a:r>
            <a:r>
              <a:rPr lang="it-IT" dirty="0" smtClean="0"/>
              <a:t>, questo per far si che all’accesso l’utente abbia almeno un </a:t>
            </a:r>
            <a:r>
              <a:rPr lang="it-IT" dirty="0" err="1" smtClean="0"/>
              <a:t>tenant</a:t>
            </a:r>
            <a:r>
              <a:rPr lang="it-IT" dirty="0" smtClean="0"/>
              <a:t> di cui è </a:t>
            </a:r>
            <a:r>
              <a:rPr lang="it-IT" dirty="0" err="1" smtClean="0"/>
              <a:t>mebro</a:t>
            </a:r>
            <a:r>
              <a:rPr lang="it-IT" dirty="0" smtClean="0"/>
              <a:t>)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setta</a:t>
            </a:r>
            <a:r>
              <a:rPr lang="it-IT" dirty="0" smtClean="0"/>
              <a:t>, se necessario, la variabile REMOTE_USER abilitando così l’autenticazione esterna</a:t>
            </a:r>
          </a:p>
          <a:p>
            <a:pPr lvl="1"/>
            <a:endParaRPr lang="it-IT" dirty="0"/>
          </a:p>
          <a:p>
            <a:endParaRPr lang="en-US" dirty="0" smtClean="0"/>
          </a:p>
          <a:p>
            <a:pPr lvl="1"/>
            <a:endParaRPr lang="en-US" sz="1600" dirty="0"/>
          </a:p>
          <a:p>
            <a:pPr lvl="1"/>
            <a:endParaRPr lang="it-IT" sz="1600" dirty="0"/>
          </a:p>
          <a:p>
            <a:endParaRPr lang="it-IT" sz="2000" dirty="0"/>
          </a:p>
          <a:p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  <p:sp>
        <p:nvSpPr>
          <p:cNvPr id="10" name="Titolo 1"/>
          <p:cNvSpPr>
            <a:spLocks noGrp="1"/>
          </p:cNvSpPr>
          <p:nvPr/>
        </p:nvSpPr>
        <p:spPr>
          <a:xfrm>
            <a:off x="107504" y="389384"/>
            <a:ext cx="8856984" cy="735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8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8FB316F6-2486-4039-89DB-6C66A345C2D7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483768" y="18288"/>
            <a:ext cx="5040560" cy="314368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738120" y="6458"/>
            <a:ext cx="370384" cy="341014"/>
          </a:xfrm>
        </p:spPr>
        <p:txBody>
          <a:bodyPr/>
          <a:lstStyle/>
          <a:p>
            <a:fld id="{8A634F31-EF49-4387-84CB-46D4EA1EEC18}" type="slidenum">
              <a:rPr lang="it-IT" smtClean="0"/>
              <a:t>3</a:t>
            </a:fld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5496" y="620688"/>
            <a:ext cx="9001000" cy="576064"/>
          </a:xfrm>
        </p:spPr>
        <p:txBody>
          <a:bodyPr numCol="1">
            <a:normAutofit/>
          </a:bodyPr>
          <a:lstStyle/>
          <a:p>
            <a:r>
              <a:rPr lang="it-IT" sz="2000" dirty="0" smtClean="0"/>
              <a:t>Il </a:t>
            </a:r>
            <a:r>
              <a:rPr lang="it-IT" sz="2000" dirty="0"/>
              <a:t>risultato alla fine di questi interventi sarà il </a:t>
            </a:r>
            <a:r>
              <a:rPr lang="it-IT" sz="2000" dirty="0" smtClean="0"/>
              <a:t>seguente:</a:t>
            </a:r>
            <a:endParaRPr lang="it-IT" sz="2000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/>
          <a:stretch/>
        </p:blipFill>
        <p:spPr bwMode="auto">
          <a:xfrm>
            <a:off x="209503" y="1610429"/>
            <a:ext cx="8899001" cy="50589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80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DC678B65-B35B-4039-8544-7561CF055AB3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339752" y="18288"/>
            <a:ext cx="5184576" cy="314368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810128" y="0"/>
            <a:ext cx="298376" cy="347472"/>
          </a:xfrm>
        </p:spPr>
        <p:txBody>
          <a:bodyPr/>
          <a:lstStyle/>
          <a:p>
            <a:fld id="{8A634F31-EF49-4387-84CB-46D4EA1EEC18}" type="slidenum">
              <a:rPr lang="it-IT" smtClean="0"/>
              <a:t>4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7" t="8946" r="8012" b="6980"/>
          <a:stretch/>
        </p:blipFill>
        <p:spPr>
          <a:xfrm>
            <a:off x="35496" y="1124744"/>
            <a:ext cx="9069582" cy="454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1FB87337-B7E1-4ED8-B62F-0B923D338AC6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411760" y="18288"/>
            <a:ext cx="5040560" cy="314368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6112" y="6458"/>
            <a:ext cx="442392" cy="341013"/>
          </a:xfrm>
        </p:spPr>
        <p:txBody>
          <a:bodyPr/>
          <a:lstStyle/>
          <a:p>
            <a:fld id="{8A634F31-EF49-4387-84CB-46D4EA1EEC18}" type="slidenum">
              <a:rPr lang="it-IT" smtClean="0"/>
              <a:t>5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679"/>
            <a:ext cx="9144000" cy="451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2E5E3B2F-E4D7-46A5-88B3-A52F0F0126EA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411760" y="18288"/>
            <a:ext cx="5112568" cy="314368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76456" y="0"/>
            <a:ext cx="442392" cy="347472"/>
          </a:xfrm>
        </p:spPr>
        <p:txBody>
          <a:bodyPr/>
          <a:lstStyle/>
          <a:p>
            <a:fld id="{8A634F31-EF49-4387-84CB-46D4EA1EEC18}" type="slidenum">
              <a:rPr lang="it-IT" smtClean="0"/>
              <a:t>6</a:t>
            </a:fld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5193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Proposte – sviluppi futuri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  <p:sp>
        <p:nvSpPr>
          <p:cNvPr id="11" name="Segnaposto contenuto 5"/>
          <p:cNvSpPr>
            <a:spLocks noGrp="1"/>
          </p:cNvSpPr>
          <p:nvPr>
            <p:ph idx="1"/>
          </p:nvPr>
        </p:nvSpPr>
        <p:spPr>
          <a:xfrm>
            <a:off x="96654" y="1124744"/>
            <a:ext cx="8939842" cy="5616624"/>
          </a:xfrm>
        </p:spPr>
        <p:txBody>
          <a:bodyPr>
            <a:normAutofit fontScale="92500" lnSpcReduction="10000"/>
          </a:bodyPr>
          <a:lstStyle/>
          <a:p>
            <a:r>
              <a:rPr lang="it-IT" sz="2200" dirty="0" smtClean="0"/>
              <a:t>Permettere autenticazione AAI anche da </a:t>
            </a:r>
            <a:r>
              <a:rPr lang="it-IT" sz="2200" dirty="0" err="1" smtClean="0"/>
              <a:t>shell</a:t>
            </a:r>
            <a:endParaRPr lang="it-IT" sz="2200" dirty="0" smtClean="0"/>
          </a:p>
          <a:p>
            <a:endParaRPr lang="it-IT" sz="2200" dirty="0" smtClean="0"/>
          </a:p>
          <a:p>
            <a:r>
              <a:rPr lang="it-IT" sz="2200" dirty="0" smtClean="0"/>
              <a:t>Associare automaticamente l’utente AAI a </a:t>
            </a:r>
            <a:r>
              <a:rPr lang="it-IT" sz="2200" dirty="0" err="1" smtClean="0"/>
              <a:t>tenant</a:t>
            </a:r>
            <a:r>
              <a:rPr lang="it-IT" sz="2200" dirty="0" smtClean="0"/>
              <a:t> «derivati» da AAI in </a:t>
            </a:r>
            <a:r>
              <a:rPr lang="it-IT" sz="2200" dirty="0" err="1" smtClean="0"/>
              <a:t>openstack</a:t>
            </a:r>
            <a:endParaRPr lang="it-IT" sz="2200" dirty="0" smtClean="0"/>
          </a:p>
          <a:p>
            <a:endParaRPr lang="it-IT" sz="2200" dirty="0" smtClean="0"/>
          </a:p>
          <a:p>
            <a:r>
              <a:rPr lang="it-IT" sz="2200" dirty="0"/>
              <a:t>Problemi: </a:t>
            </a:r>
          </a:p>
          <a:p>
            <a:pPr lvl="1"/>
            <a:r>
              <a:rPr lang="it-IT" sz="1800" dirty="0"/>
              <a:t>estrarre le sigle (da SAML/</a:t>
            </a:r>
            <a:r>
              <a:rPr lang="it-IT" sz="1800" dirty="0" err="1"/>
              <a:t>Ldap</a:t>
            </a:r>
            <a:r>
              <a:rPr lang="it-IT" sz="1800" dirty="0"/>
              <a:t>) correttamente</a:t>
            </a:r>
          </a:p>
          <a:p>
            <a:pPr lvl="1"/>
            <a:r>
              <a:rPr lang="it-IT" sz="1800" dirty="0"/>
              <a:t>mappare le sigle in </a:t>
            </a:r>
            <a:r>
              <a:rPr lang="it-IT" sz="1800" dirty="0" err="1"/>
              <a:t>tenant</a:t>
            </a:r>
            <a:r>
              <a:rPr lang="it-IT" sz="1800" dirty="0"/>
              <a:t> </a:t>
            </a:r>
            <a:r>
              <a:rPr lang="it-IT" sz="1800" dirty="0" err="1" smtClean="0"/>
              <a:t>openstack</a:t>
            </a:r>
            <a:endParaRPr lang="it-IT" sz="1800" dirty="0" smtClean="0"/>
          </a:p>
          <a:p>
            <a:endParaRPr lang="it-IT" sz="2200" dirty="0" smtClean="0"/>
          </a:p>
          <a:p>
            <a:r>
              <a:rPr lang="it-IT" sz="2200" dirty="0" smtClean="0"/>
              <a:t>AAI </a:t>
            </a:r>
            <a:r>
              <a:rPr lang="it-IT" sz="2200" dirty="0" smtClean="0"/>
              <a:t>fornirebbe </a:t>
            </a:r>
            <a:r>
              <a:rPr lang="it-IT" sz="2200" dirty="0" smtClean="0"/>
              <a:t>una lista di tutti i possibili </a:t>
            </a:r>
            <a:r>
              <a:rPr lang="it-IT" sz="2200" dirty="0" err="1" smtClean="0"/>
              <a:t>Tenant</a:t>
            </a:r>
            <a:r>
              <a:rPr lang="it-IT" sz="2200" dirty="0" smtClean="0"/>
              <a:t> (</a:t>
            </a:r>
            <a:r>
              <a:rPr lang="it-IT" sz="2200" dirty="0" err="1" smtClean="0"/>
              <a:t>Tenant</a:t>
            </a:r>
            <a:r>
              <a:rPr lang="it-IT" sz="2200" dirty="0" smtClean="0"/>
              <a:t> = VO = Virtual </a:t>
            </a:r>
            <a:r>
              <a:rPr lang="it-IT" sz="2200" dirty="0" err="1" smtClean="0"/>
              <a:t>Organizations</a:t>
            </a:r>
            <a:r>
              <a:rPr lang="it-IT" sz="2200" dirty="0" smtClean="0"/>
              <a:t> = sigle di esperimento/gruppo/servizi) </a:t>
            </a:r>
          </a:p>
          <a:p>
            <a:endParaRPr lang="it-IT" sz="2200" dirty="0" smtClean="0"/>
          </a:p>
          <a:p>
            <a:r>
              <a:rPr lang="it-IT" sz="2200" dirty="0" smtClean="0"/>
              <a:t>L’</a:t>
            </a:r>
            <a:r>
              <a:rPr lang="it-IT" sz="2200" dirty="0" err="1" smtClean="0"/>
              <a:t>admin</a:t>
            </a:r>
            <a:r>
              <a:rPr lang="it-IT" sz="2200" dirty="0" smtClean="0"/>
              <a:t> di </a:t>
            </a:r>
            <a:r>
              <a:rPr lang="it-IT" sz="2200" dirty="0" err="1" smtClean="0"/>
              <a:t>Opestack</a:t>
            </a:r>
            <a:r>
              <a:rPr lang="it-IT" sz="2200" dirty="0" smtClean="0"/>
              <a:t> crea i </a:t>
            </a:r>
            <a:r>
              <a:rPr lang="it-IT" sz="2200" dirty="0" err="1"/>
              <a:t>T</a:t>
            </a:r>
            <a:r>
              <a:rPr lang="it-IT" sz="2200" dirty="0" err="1" smtClean="0"/>
              <a:t>enants</a:t>
            </a:r>
            <a:r>
              <a:rPr lang="it-IT" sz="2200" dirty="0" smtClean="0"/>
              <a:t> con uno script, scegliendo quelli che vuole creare e quelli invece che non vuole creare</a:t>
            </a:r>
          </a:p>
          <a:p>
            <a:pPr lvl="1"/>
            <a:r>
              <a:rPr lang="it-IT" sz="1800" dirty="0" smtClean="0"/>
              <a:t>Inoltre deve essere facile raggruppare diverse sigle in un </a:t>
            </a:r>
            <a:r>
              <a:rPr lang="it-IT" sz="1800" dirty="0" err="1" smtClean="0"/>
              <a:t>tenant</a:t>
            </a:r>
            <a:r>
              <a:rPr lang="it-IT" sz="1800" dirty="0" smtClean="0"/>
              <a:t> di ordine superiore</a:t>
            </a:r>
          </a:p>
          <a:p>
            <a:pPr lvl="2"/>
            <a:r>
              <a:rPr lang="it-IT" sz="1600" dirty="0" smtClean="0"/>
              <a:t>Per esempio per i piccoli esperimenti di gruppo V non si crea un </a:t>
            </a:r>
            <a:r>
              <a:rPr lang="it-IT" sz="1600" dirty="0" err="1"/>
              <a:t>T</a:t>
            </a:r>
            <a:r>
              <a:rPr lang="it-IT" sz="1600" dirty="0" err="1" smtClean="0"/>
              <a:t>enant</a:t>
            </a:r>
            <a:r>
              <a:rPr lang="it-IT" sz="1600" dirty="0" smtClean="0"/>
              <a:t> per esperimento, ma uno complessivo per tutta la  CSN5.</a:t>
            </a:r>
          </a:p>
          <a:p>
            <a:pPr lvl="1"/>
            <a:endParaRPr lang="it-IT" sz="1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43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7E68344A-2F11-46AF-91B3-0CFDB14EC643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411760" y="18288"/>
            <a:ext cx="5112568" cy="314368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6112" y="6458"/>
            <a:ext cx="442392" cy="341014"/>
          </a:xfrm>
        </p:spPr>
        <p:txBody>
          <a:bodyPr/>
          <a:lstStyle/>
          <a:p>
            <a:fld id="{8A634F31-EF49-4387-84CB-46D4EA1EEC18}" type="slidenum">
              <a:rPr lang="it-IT" smtClean="0"/>
              <a:t>7</a:t>
            </a:fld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179512" y="461392"/>
            <a:ext cx="8856984" cy="5193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Proposte – sviluppi futuri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  <p:sp>
        <p:nvSpPr>
          <p:cNvPr id="11" name="Segnaposto contenuto 5"/>
          <p:cNvSpPr>
            <a:spLocks noGrp="1"/>
          </p:cNvSpPr>
          <p:nvPr>
            <p:ph idx="1"/>
          </p:nvPr>
        </p:nvSpPr>
        <p:spPr>
          <a:xfrm>
            <a:off x="96654" y="1124744"/>
            <a:ext cx="8867834" cy="5616624"/>
          </a:xfrm>
        </p:spPr>
        <p:txBody>
          <a:bodyPr>
            <a:normAutofit/>
          </a:bodyPr>
          <a:lstStyle/>
          <a:p>
            <a:r>
              <a:rPr lang="it-IT" sz="2200" dirty="0"/>
              <a:t>AAI deve avere degli attributi specifici per la </a:t>
            </a:r>
            <a:r>
              <a:rPr lang="it-IT" sz="2200" dirty="0" err="1"/>
              <a:t>cloud</a:t>
            </a:r>
            <a:r>
              <a:rPr lang="it-IT" sz="2200" dirty="0"/>
              <a:t> (differenti da tutto il </a:t>
            </a:r>
            <a:r>
              <a:rPr lang="it-IT" sz="2200" dirty="0" smtClean="0"/>
              <a:t>resto)</a:t>
            </a:r>
          </a:p>
          <a:p>
            <a:pPr lvl="1"/>
            <a:r>
              <a:rPr lang="it-IT" sz="1800" dirty="0" smtClean="0"/>
              <a:t>cloud:i:infn:ba:csn7:biovel:ruolo:admin</a:t>
            </a:r>
            <a:endParaRPr lang="it-IT" sz="1800" dirty="0"/>
          </a:p>
          <a:p>
            <a:pPr lvl="1"/>
            <a:r>
              <a:rPr lang="it-IT" sz="1800" dirty="0" smtClean="0"/>
              <a:t>cloud:s:csn7:biovel:ruolo:admin</a:t>
            </a:r>
          </a:p>
          <a:p>
            <a:pPr lvl="1"/>
            <a:r>
              <a:rPr lang="it-IT" sz="1800" dirty="0" smtClean="0"/>
              <a:t>cloud:i:infn:ba:csn7:biovel:ruolo:simpleuser</a:t>
            </a:r>
            <a:endParaRPr lang="it-IT" sz="1800" dirty="0"/>
          </a:p>
          <a:p>
            <a:pPr lvl="1"/>
            <a:endParaRPr lang="it-IT" sz="1800" dirty="0"/>
          </a:p>
          <a:p>
            <a:r>
              <a:rPr lang="it-IT" sz="2200" dirty="0" smtClean="0"/>
              <a:t>Possibili </a:t>
            </a:r>
            <a:r>
              <a:rPr lang="it-IT" sz="2200" dirty="0" smtClean="0"/>
              <a:t>attributi </a:t>
            </a:r>
            <a:r>
              <a:rPr lang="it-IT" sz="2200" dirty="0"/>
              <a:t>specifici</a:t>
            </a:r>
          </a:p>
          <a:p>
            <a:pPr lvl="1"/>
            <a:r>
              <a:rPr lang="it-IT" sz="1800" dirty="0"/>
              <a:t>Nessun attributo </a:t>
            </a:r>
            <a:r>
              <a:rPr lang="it-IT" sz="1800" dirty="0" smtClean="0"/>
              <a:t>specifico: </a:t>
            </a:r>
            <a:r>
              <a:rPr lang="it-IT" sz="1800" dirty="0"/>
              <a:t>non viene  consentito l’accesso</a:t>
            </a:r>
            <a:endParaRPr lang="it-IT" sz="1800" dirty="0" smtClean="0"/>
          </a:p>
          <a:p>
            <a:pPr lvl="1"/>
            <a:r>
              <a:rPr lang="it-IT" sz="1800" dirty="0" err="1" smtClean="0"/>
              <a:t>Simpleuser</a:t>
            </a:r>
            <a:r>
              <a:rPr lang="it-IT" sz="1800" dirty="0" smtClean="0"/>
              <a:t> </a:t>
            </a:r>
            <a:r>
              <a:rPr lang="it-IT" sz="1400" dirty="0"/>
              <a:t>(</a:t>
            </a:r>
            <a:r>
              <a:rPr lang="it-IT" sz="1800" dirty="0"/>
              <a:t>utente normale</a:t>
            </a:r>
            <a:r>
              <a:rPr lang="it-IT" sz="1800" dirty="0" smtClean="0"/>
              <a:t>): viene autorizzato a </a:t>
            </a:r>
            <a:r>
              <a:rPr lang="it-IT" sz="1800" dirty="0"/>
              <a:t>fare solo certe cose</a:t>
            </a:r>
          </a:p>
          <a:p>
            <a:pPr lvl="1"/>
            <a:r>
              <a:rPr lang="it-IT" sz="1800" dirty="0" err="1"/>
              <a:t>Admin</a:t>
            </a:r>
            <a:r>
              <a:rPr lang="it-IT" sz="1800" dirty="0"/>
              <a:t>: può anche svolgere attività di </a:t>
            </a:r>
            <a:r>
              <a:rPr lang="it-IT" sz="1800" dirty="0" smtClean="0"/>
              <a:t>gestione</a:t>
            </a:r>
          </a:p>
          <a:p>
            <a:pPr marL="274320" lvl="1" indent="0">
              <a:buNone/>
            </a:pPr>
            <a:endParaRPr lang="it-IT" sz="1800" dirty="0"/>
          </a:p>
          <a:p>
            <a:r>
              <a:rPr lang="it-IT" sz="2200" dirty="0"/>
              <a:t>Non è automatico:</a:t>
            </a:r>
          </a:p>
          <a:p>
            <a:pPr lvl="1"/>
            <a:r>
              <a:rPr lang="it-IT" sz="1800" dirty="0"/>
              <a:t>che il responsabile scientifico di un esperimento abbia accesso ad </a:t>
            </a:r>
            <a:r>
              <a:rPr lang="it-IT" sz="1800" dirty="0" err="1"/>
              <a:t>Openstack</a:t>
            </a:r>
            <a:endParaRPr lang="it-IT" sz="1800" dirty="0"/>
          </a:p>
          <a:p>
            <a:pPr lvl="1"/>
            <a:r>
              <a:rPr lang="it-IT" sz="1800" dirty="0"/>
              <a:t>la gestione/amministrazione del </a:t>
            </a:r>
            <a:r>
              <a:rPr lang="it-IT" sz="1800" dirty="0" err="1"/>
              <a:t>ldap</a:t>
            </a:r>
            <a:r>
              <a:rPr lang="it-IT" sz="1800" dirty="0"/>
              <a:t> (serve un amministratore)</a:t>
            </a:r>
          </a:p>
          <a:p>
            <a:pPr marL="274320" lvl="1" indent="0">
              <a:buNone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6749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45232" y="18288"/>
            <a:ext cx="1594520" cy="329184"/>
          </a:xfrm>
        </p:spPr>
        <p:txBody>
          <a:bodyPr/>
          <a:lstStyle/>
          <a:p>
            <a:fld id="{E592CEF2-8D09-46BD-BF08-F756027F7F21}" type="datetime1">
              <a:rPr lang="it-IT" smtClean="0"/>
              <a:t>19/12/2013</a:t>
            </a:fld>
            <a:r>
              <a:rPr lang="it-IT" smtClean="0"/>
              <a:t> </a:t>
            </a:r>
            <a:r>
              <a:rPr lang="it-IT" dirty="0" smtClean="0"/>
              <a:t>- Bari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2411760" y="18288"/>
            <a:ext cx="4968552" cy="314368"/>
          </a:xfrm>
        </p:spPr>
        <p:txBody>
          <a:bodyPr/>
          <a:lstStyle/>
          <a:p>
            <a:r>
              <a:rPr lang="it-IT" dirty="0" smtClean="0"/>
              <a:t>Pasquale Notarangelo – Integrazione autenticazione AAI in </a:t>
            </a:r>
            <a:r>
              <a:rPr lang="it-IT" dirty="0" err="1" smtClean="0"/>
              <a:t>Openstack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66112" y="0"/>
            <a:ext cx="442392" cy="347472"/>
          </a:xfrm>
        </p:spPr>
        <p:txBody>
          <a:bodyPr/>
          <a:lstStyle/>
          <a:p>
            <a:fld id="{8A634F31-EF49-4387-84CB-46D4EA1EEC18}" type="slidenum">
              <a:rPr lang="it-IT" smtClean="0"/>
              <a:t>8</a:t>
            </a:fld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5193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Proposte – sviluppi futuri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4" y="6458"/>
            <a:ext cx="442898" cy="326198"/>
          </a:xfrm>
          <a:prstGeom prst="rect">
            <a:avLst/>
          </a:prstGeom>
        </p:spPr>
      </p:pic>
      <p:sp>
        <p:nvSpPr>
          <p:cNvPr id="11" name="Segnaposto contenuto 5"/>
          <p:cNvSpPr>
            <a:spLocks noGrp="1"/>
          </p:cNvSpPr>
          <p:nvPr>
            <p:ph idx="1"/>
          </p:nvPr>
        </p:nvSpPr>
        <p:spPr>
          <a:xfrm>
            <a:off x="96654" y="1052736"/>
            <a:ext cx="8867834" cy="5760640"/>
          </a:xfrm>
        </p:spPr>
        <p:txBody>
          <a:bodyPr>
            <a:normAutofit fontScale="70000" lnSpcReduction="20000"/>
          </a:bodyPr>
          <a:lstStyle/>
          <a:p>
            <a:r>
              <a:rPr lang="it-IT" sz="2200" dirty="0"/>
              <a:t>Al login il sistema:</a:t>
            </a:r>
          </a:p>
          <a:p>
            <a:endParaRPr lang="it-IT" sz="2200" dirty="0"/>
          </a:p>
          <a:p>
            <a:r>
              <a:rPr lang="it-IT" sz="2200" dirty="0"/>
              <a:t>Caso 1 (utente non esiste in </a:t>
            </a:r>
            <a:r>
              <a:rPr lang="it-IT" sz="2200" dirty="0" err="1"/>
              <a:t>openstack</a:t>
            </a:r>
            <a:r>
              <a:rPr lang="it-IT" sz="2200" dirty="0"/>
              <a:t>):</a:t>
            </a:r>
          </a:p>
          <a:p>
            <a:pPr lvl="1"/>
            <a:r>
              <a:rPr lang="it-IT" sz="1800" dirty="0"/>
              <a:t>Viene creato l’utente in </a:t>
            </a:r>
            <a:r>
              <a:rPr lang="it-IT" sz="1800" dirty="0" err="1"/>
              <a:t>openstack</a:t>
            </a:r>
            <a:r>
              <a:rPr lang="it-IT" sz="1800" dirty="0"/>
              <a:t> (con username letto da </a:t>
            </a:r>
            <a:r>
              <a:rPr lang="it-IT" sz="1800" dirty="0" err="1"/>
              <a:t>aai</a:t>
            </a:r>
            <a:r>
              <a:rPr lang="it-IT" sz="1800" dirty="0"/>
              <a:t> formattato: </a:t>
            </a:r>
            <a:r>
              <a:rPr lang="it-IT" sz="1800" dirty="0" err="1"/>
              <a:t>username_AAI</a:t>
            </a:r>
            <a:r>
              <a:rPr lang="it-IT" sz="1800" dirty="0"/>
              <a:t>)</a:t>
            </a:r>
          </a:p>
          <a:p>
            <a:pPr lvl="1"/>
            <a:r>
              <a:rPr lang="it-IT" sz="1800" dirty="0"/>
              <a:t>Vengono estratti i nomi delle afferenze </a:t>
            </a:r>
            <a:r>
              <a:rPr lang="it-IT" sz="1800" dirty="0" err="1"/>
              <a:t>aai</a:t>
            </a:r>
            <a:r>
              <a:rPr lang="it-IT" sz="1800" dirty="0"/>
              <a:t> </a:t>
            </a:r>
            <a:r>
              <a:rPr lang="it-IT" sz="1800" dirty="0" smtClean="0"/>
              <a:t>(dal </a:t>
            </a:r>
            <a:r>
              <a:rPr lang="it-IT" sz="1800" dirty="0" err="1" smtClean="0"/>
              <a:t>saml</a:t>
            </a:r>
            <a:r>
              <a:rPr lang="it-IT" sz="1800" dirty="0" smtClean="0"/>
              <a:t>/</a:t>
            </a:r>
            <a:r>
              <a:rPr lang="it-IT" sz="1800" dirty="0" err="1" smtClean="0"/>
              <a:t>ldap</a:t>
            </a:r>
            <a:r>
              <a:rPr lang="it-IT" sz="1800" dirty="0" smtClean="0"/>
              <a:t>)</a:t>
            </a:r>
            <a:endParaRPr lang="it-IT" sz="1800" dirty="0"/>
          </a:p>
          <a:p>
            <a:pPr lvl="1"/>
            <a:r>
              <a:rPr lang="it-IT" sz="1800" dirty="0"/>
              <a:t>Vengono estratti, dal file di configurazione, i </a:t>
            </a:r>
            <a:r>
              <a:rPr lang="it-IT" sz="1800" dirty="0" err="1"/>
              <a:t>tenants</a:t>
            </a:r>
            <a:r>
              <a:rPr lang="it-IT" sz="1800" dirty="0"/>
              <a:t> </a:t>
            </a:r>
            <a:r>
              <a:rPr lang="it-IT" sz="1800" dirty="0" err="1"/>
              <a:t>openstack</a:t>
            </a:r>
            <a:r>
              <a:rPr lang="it-IT" sz="1800" dirty="0"/>
              <a:t> corrispondenti alle afferenze </a:t>
            </a:r>
            <a:r>
              <a:rPr lang="it-IT" sz="1800" dirty="0" err="1"/>
              <a:t>aai</a:t>
            </a:r>
            <a:r>
              <a:rPr lang="it-IT" sz="1800" dirty="0"/>
              <a:t> </a:t>
            </a:r>
          </a:p>
          <a:p>
            <a:pPr lvl="1"/>
            <a:r>
              <a:rPr lang="it-IT" sz="1800" dirty="0" err="1"/>
              <a:t>Mapping</a:t>
            </a:r>
            <a:r>
              <a:rPr lang="it-IT" sz="1800" dirty="0"/>
              <a:t> afferenze </a:t>
            </a:r>
            <a:r>
              <a:rPr lang="it-IT" sz="1800" dirty="0" err="1"/>
              <a:t>aai</a:t>
            </a:r>
            <a:r>
              <a:rPr lang="it-IT" sz="1800" dirty="0"/>
              <a:t> con i </a:t>
            </a:r>
            <a:r>
              <a:rPr lang="it-IT" sz="1800" dirty="0" err="1"/>
              <a:t>tenant</a:t>
            </a:r>
            <a:r>
              <a:rPr lang="it-IT" sz="1800" dirty="0"/>
              <a:t> </a:t>
            </a:r>
            <a:r>
              <a:rPr lang="it-IT" sz="1800" dirty="0" err="1"/>
              <a:t>openstack</a:t>
            </a:r>
            <a:r>
              <a:rPr lang="it-IT" sz="1800" dirty="0"/>
              <a:t> corrispondenti (dal file di configurazione)</a:t>
            </a:r>
          </a:p>
          <a:p>
            <a:pPr lvl="1"/>
            <a:r>
              <a:rPr lang="it-IT" sz="1800" dirty="0"/>
              <a:t>Associazione utente ai </a:t>
            </a:r>
            <a:r>
              <a:rPr lang="it-IT" sz="1800" dirty="0" err="1"/>
              <a:t>tenants</a:t>
            </a:r>
            <a:r>
              <a:rPr lang="it-IT" sz="1800" dirty="0"/>
              <a:t> </a:t>
            </a:r>
            <a:r>
              <a:rPr lang="it-IT" sz="1800" dirty="0" err="1"/>
              <a:t>openstack</a:t>
            </a:r>
            <a:endParaRPr lang="it-IT" sz="1800" dirty="0"/>
          </a:p>
          <a:p>
            <a:pPr lvl="1"/>
            <a:r>
              <a:rPr lang="it-IT" sz="1900" dirty="0"/>
              <a:t>Creazione della storia dell’Utente</a:t>
            </a:r>
          </a:p>
          <a:p>
            <a:pPr marL="274320" lvl="1" indent="0">
              <a:buNone/>
            </a:pPr>
            <a:endParaRPr lang="it-IT" sz="1800" dirty="0"/>
          </a:p>
          <a:p>
            <a:r>
              <a:rPr lang="it-IT" sz="2200" dirty="0"/>
              <a:t>Caso 2 (utente esiste in </a:t>
            </a:r>
            <a:r>
              <a:rPr lang="it-IT" sz="2200" dirty="0" err="1"/>
              <a:t>opensack</a:t>
            </a:r>
            <a:r>
              <a:rPr lang="it-IT" sz="2200" dirty="0"/>
              <a:t>):</a:t>
            </a:r>
          </a:p>
          <a:p>
            <a:pPr lvl="1"/>
            <a:r>
              <a:rPr lang="it-IT" sz="1800" dirty="0"/>
              <a:t>Vengono estratti i nomi delle afferenze </a:t>
            </a:r>
            <a:r>
              <a:rPr lang="it-IT" sz="1800" dirty="0" err="1"/>
              <a:t>aai</a:t>
            </a:r>
            <a:r>
              <a:rPr lang="it-IT" sz="1800" dirty="0"/>
              <a:t> </a:t>
            </a:r>
            <a:r>
              <a:rPr lang="it-IT" sz="1800" dirty="0" smtClean="0"/>
              <a:t>(dal </a:t>
            </a:r>
            <a:r>
              <a:rPr lang="it-IT" sz="1800" dirty="0" err="1" smtClean="0"/>
              <a:t>saml</a:t>
            </a:r>
            <a:r>
              <a:rPr lang="it-IT" sz="1800" dirty="0" smtClean="0"/>
              <a:t>/</a:t>
            </a:r>
            <a:r>
              <a:rPr lang="it-IT" sz="1800" dirty="0" err="1" smtClean="0"/>
              <a:t>ldap</a:t>
            </a:r>
            <a:r>
              <a:rPr lang="it-IT" sz="1800" dirty="0" smtClean="0"/>
              <a:t>)</a:t>
            </a:r>
            <a:endParaRPr lang="it-IT" sz="1800" dirty="0"/>
          </a:p>
          <a:p>
            <a:pPr lvl="1"/>
            <a:r>
              <a:rPr lang="it-IT" sz="1800" dirty="0"/>
              <a:t>Vengono estratti, dal file di configurazione, i </a:t>
            </a:r>
            <a:r>
              <a:rPr lang="it-IT" sz="1800" dirty="0" err="1"/>
              <a:t>tenants</a:t>
            </a:r>
            <a:r>
              <a:rPr lang="it-IT" sz="1800" dirty="0"/>
              <a:t> </a:t>
            </a:r>
            <a:r>
              <a:rPr lang="it-IT" sz="1800" dirty="0" err="1"/>
              <a:t>openstack</a:t>
            </a:r>
            <a:r>
              <a:rPr lang="it-IT" sz="1800" dirty="0"/>
              <a:t> corrispondenti alle afferenze </a:t>
            </a:r>
            <a:r>
              <a:rPr lang="it-IT" sz="1800" dirty="0" err="1"/>
              <a:t>aai</a:t>
            </a:r>
            <a:r>
              <a:rPr lang="it-IT" sz="1800" dirty="0"/>
              <a:t> </a:t>
            </a:r>
          </a:p>
          <a:p>
            <a:pPr lvl="1"/>
            <a:r>
              <a:rPr lang="it-IT" sz="1800" dirty="0" err="1"/>
              <a:t>Mapping</a:t>
            </a:r>
            <a:r>
              <a:rPr lang="it-IT" sz="1800" dirty="0"/>
              <a:t> afferenze </a:t>
            </a:r>
            <a:r>
              <a:rPr lang="it-IT" sz="1800" dirty="0" err="1"/>
              <a:t>aai</a:t>
            </a:r>
            <a:r>
              <a:rPr lang="it-IT" sz="1800" dirty="0"/>
              <a:t> con i </a:t>
            </a:r>
            <a:r>
              <a:rPr lang="it-IT" sz="1800" dirty="0" err="1"/>
              <a:t>tenant</a:t>
            </a:r>
            <a:r>
              <a:rPr lang="it-IT" sz="1800" dirty="0"/>
              <a:t> </a:t>
            </a:r>
            <a:r>
              <a:rPr lang="it-IT" sz="1800" dirty="0" err="1"/>
              <a:t>openstack</a:t>
            </a:r>
            <a:r>
              <a:rPr lang="it-IT" sz="1800" dirty="0"/>
              <a:t> corrispondenti (dal file di configurazione)</a:t>
            </a:r>
          </a:p>
          <a:p>
            <a:pPr lvl="1"/>
            <a:r>
              <a:rPr lang="it-IT" sz="1900" dirty="0"/>
              <a:t>Aggiornamento della storia  e Allineamento </a:t>
            </a:r>
            <a:r>
              <a:rPr lang="it-IT" sz="1800" dirty="0"/>
              <a:t>delle associazioni dell’utente ai relativi </a:t>
            </a:r>
            <a:r>
              <a:rPr lang="it-IT" sz="1800" dirty="0" err="1"/>
              <a:t>tenants</a:t>
            </a:r>
            <a:r>
              <a:rPr lang="it-IT" sz="1800" dirty="0"/>
              <a:t> </a:t>
            </a:r>
            <a:r>
              <a:rPr lang="it-IT" sz="1800" dirty="0" err="1"/>
              <a:t>openstack</a:t>
            </a:r>
            <a:r>
              <a:rPr lang="it-IT" sz="1800" dirty="0"/>
              <a:t> (intendiamo gestire quindi nuovi </a:t>
            </a:r>
            <a:r>
              <a:rPr lang="it-IT" sz="1800" dirty="0" err="1"/>
              <a:t>tenants</a:t>
            </a:r>
            <a:r>
              <a:rPr lang="it-IT" sz="1800" dirty="0"/>
              <a:t> a cui appartiene e rimuoverlo da quelli a cui non afferisce più dinamicamente)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/>
              <a:t>Esempio: 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/>
              <a:t>Info lette da AAI per l’utente </a:t>
            </a:r>
            <a:r>
              <a:rPr lang="it-IT" sz="1800" dirty="0" err="1"/>
              <a:t>Rossi_AAI</a:t>
            </a:r>
            <a:r>
              <a:rPr lang="it-IT" sz="1800" dirty="0"/>
              <a:t>: </a:t>
            </a:r>
          </a:p>
          <a:p>
            <a:pPr lvl="2"/>
            <a:r>
              <a:rPr lang="it-IT" sz="1600" dirty="0"/>
              <a:t>appartiene a </a:t>
            </a:r>
            <a:r>
              <a:rPr lang="it-IT" sz="1600" dirty="0" err="1"/>
              <a:t>CMS,Alice</a:t>
            </a:r>
            <a:r>
              <a:rPr lang="it-IT" sz="1600" dirty="0"/>
              <a:t> in </a:t>
            </a:r>
            <a:r>
              <a:rPr lang="it-IT" sz="1600" dirty="0" err="1"/>
              <a:t>aai</a:t>
            </a:r>
            <a:endParaRPr lang="it-IT" sz="1600" dirty="0"/>
          </a:p>
          <a:p>
            <a:pPr lvl="2"/>
            <a:r>
              <a:rPr lang="it-IT" sz="1600" dirty="0"/>
              <a:t>Appartiene a </a:t>
            </a:r>
            <a:r>
              <a:rPr lang="it-IT" sz="1600" dirty="0" err="1"/>
              <a:t>Finuda,Alice</a:t>
            </a:r>
            <a:r>
              <a:rPr lang="it-IT" sz="1600" dirty="0"/>
              <a:t> in </a:t>
            </a:r>
            <a:r>
              <a:rPr lang="it-IT" sz="1600" dirty="0" err="1"/>
              <a:t>openstack</a:t>
            </a:r>
            <a:endParaRPr lang="it-IT" sz="1600" dirty="0"/>
          </a:p>
          <a:p>
            <a:pPr lvl="1"/>
            <a:endParaRPr lang="it-IT" dirty="0"/>
          </a:p>
          <a:p>
            <a:pPr lvl="1"/>
            <a:r>
              <a:rPr lang="it-IT" dirty="0"/>
              <a:t>Il sistema quindi </a:t>
            </a:r>
          </a:p>
          <a:p>
            <a:pPr lvl="2"/>
            <a:r>
              <a:rPr lang="it-IT" sz="1600" dirty="0"/>
              <a:t>aggiungerà </a:t>
            </a:r>
            <a:r>
              <a:rPr lang="it-IT" sz="1600" dirty="0" err="1"/>
              <a:t>Rossi_AAI</a:t>
            </a:r>
            <a:r>
              <a:rPr lang="it-IT" sz="1600" dirty="0"/>
              <a:t> al </a:t>
            </a:r>
            <a:r>
              <a:rPr lang="it-IT" sz="1600" dirty="0" err="1"/>
              <a:t>tenant</a:t>
            </a:r>
            <a:r>
              <a:rPr lang="it-IT" sz="1600" dirty="0"/>
              <a:t> corrispondente a CMS</a:t>
            </a:r>
          </a:p>
          <a:p>
            <a:pPr lvl="2"/>
            <a:r>
              <a:rPr lang="it-IT" sz="1600" dirty="0"/>
              <a:t>Lascerà </a:t>
            </a:r>
            <a:r>
              <a:rPr lang="it-IT" sz="1600" dirty="0" err="1"/>
              <a:t>rossi_AAI</a:t>
            </a:r>
            <a:r>
              <a:rPr lang="it-IT" sz="1600" dirty="0"/>
              <a:t> al </a:t>
            </a:r>
            <a:r>
              <a:rPr lang="it-IT" sz="1600" dirty="0" err="1"/>
              <a:t>tenant</a:t>
            </a:r>
            <a:r>
              <a:rPr lang="it-IT" sz="1600" dirty="0"/>
              <a:t> </a:t>
            </a:r>
            <a:r>
              <a:rPr lang="it-IT" sz="1600" dirty="0" err="1"/>
              <a:t>corripondente</a:t>
            </a:r>
            <a:r>
              <a:rPr lang="it-IT" sz="1600" dirty="0"/>
              <a:t> ad Alice</a:t>
            </a:r>
          </a:p>
          <a:p>
            <a:pPr lvl="2"/>
            <a:r>
              <a:rPr lang="it-IT" sz="1600" dirty="0"/>
              <a:t>Disabiliterà </a:t>
            </a:r>
            <a:r>
              <a:rPr lang="it-IT" sz="1600" dirty="0" err="1"/>
              <a:t>rossi_AAI</a:t>
            </a:r>
            <a:r>
              <a:rPr lang="it-IT" sz="1600" dirty="0"/>
              <a:t> al </a:t>
            </a:r>
            <a:r>
              <a:rPr lang="it-IT" sz="1600" dirty="0" err="1"/>
              <a:t>tenant</a:t>
            </a:r>
            <a:r>
              <a:rPr lang="it-IT" sz="1600" dirty="0"/>
              <a:t> corrispondente a </a:t>
            </a:r>
            <a:r>
              <a:rPr lang="it-IT" sz="1600" dirty="0" err="1"/>
              <a:t>Finuda</a:t>
            </a:r>
            <a:endParaRPr lang="it-IT" sz="16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89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811</TotalTime>
  <Words>643</Words>
  <Application>Microsoft Office PowerPoint</Application>
  <PresentationFormat>Presentazione su schermo (4:3)</PresentationFormat>
  <Paragraphs>107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Proposte – sviluppi futuri</vt:lpstr>
      <vt:lpstr>Proposte – sviluppi futuri</vt:lpstr>
      <vt:lpstr>Proposte – sviluppi futuri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Pasquale</dc:creator>
  <cp:lastModifiedBy>Pasquale</cp:lastModifiedBy>
  <cp:revision>156</cp:revision>
  <dcterms:created xsi:type="dcterms:W3CDTF">2012-09-14T08:01:40Z</dcterms:created>
  <dcterms:modified xsi:type="dcterms:W3CDTF">2013-12-19T11:01:37Z</dcterms:modified>
</cp:coreProperties>
</file>