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366" r:id="rId3"/>
    <p:sldId id="337" r:id="rId4"/>
    <p:sldId id="345" r:id="rId5"/>
    <p:sldId id="359" r:id="rId6"/>
    <p:sldId id="385" r:id="rId7"/>
    <p:sldId id="348" r:id="rId8"/>
    <p:sldId id="375" r:id="rId9"/>
    <p:sldId id="368" r:id="rId10"/>
    <p:sldId id="376" r:id="rId11"/>
    <p:sldId id="377" r:id="rId12"/>
    <p:sldId id="380" r:id="rId13"/>
    <p:sldId id="378" r:id="rId14"/>
    <p:sldId id="367" r:id="rId15"/>
    <p:sldId id="379" r:id="rId16"/>
    <p:sldId id="351" r:id="rId17"/>
    <p:sldId id="311" r:id="rId18"/>
    <p:sldId id="312" r:id="rId19"/>
    <p:sldId id="313" r:id="rId20"/>
    <p:sldId id="381" r:id="rId21"/>
    <p:sldId id="382" r:id="rId22"/>
    <p:sldId id="383" r:id="rId23"/>
    <p:sldId id="355" r:id="rId24"/>
    <p:sldId id="38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FB9"/>
    <a:srgbClr val="96E969"/>
    <a:srgbClr val="E424C4"/>
    <a:srgbClr val="0D4869"/>
    <a:srgbClr val="1A395C"/>
    <a:srgbClr val="4E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2" autoAdjust="0"/>
    <p:restoredTop sz="97611" autoAdjust="0"/>
  </p:normalViewPr>
  <p:slideViewPr>
    <p:cSldViewPr snapToGrid="0">
      <p:cViewPr>
        <p:scale>
          <a:sx n="100" d="100"/>
          <a:sy n="100" d="100"/>
        </p:scale>
        <p:origin x="-1352" y="-128"/>
      </p:cViewPr>
      <p:guideLst>
        <p:guide orient="horz" pos="4319"/>
        <p:guide pos="42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B6D83-1483-9640-A9FA-5E50559384D9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0018E-FE94-2245-80C8-84C68AD78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6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5EF04-3F62-454B-9790-B11DB2E5030D}" type="slidenum">
              <a:rPr lang="it-IT">
                <a:solidFill>
                  <a:prstClr val="black"/>
                </a:solidFill>
              </a:rPr>
              <a:pPr/>
              <a:t>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10</a:t>
            </a:fld>
            <a:endParaRPr lang="en-I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11</a:t>
            </a:fld>
            <a:endParaRPr lang="en-I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12</a:t>
            </a:fld>
            <a:endParaRPr lang="en-I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13</a:t>
            </a:fld>
            <a:endParaRPr lang="en-I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14</a:t>
            </a:fld>
            <a:endParaRPr lang="en-I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15</a:t>
            </a:fld>
            <a:endParaRPr lang="en-I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5EF04-3F62-454B-9790-B11DB2E5030D}" type="slidenum">
              <a:rPr lang="it-IT">
                <a:solidFill>
                  <a:prstClr val="black"/>
                </a:solidFill>
              </a:rPr>
              <a:pPr/>
              <a:t>16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17</a:t>
            </a:fld>
            <a:endParaRPr lang="en-I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18</a:t>
            </a:fld>
            <a:endParaRPr lang="en-I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19</a:t>
            </a:fld>
            <a:endParaRPr lang="en-I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2</a:t>
            </a:fld>
            <a:endParaRPr lang="en-I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20</a:t>
            </a:fld>
            <a:endParaRPr lang="en-I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21</a:t>
            </a:fld>
            <a:endParaRPr lang="en-I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22</a:t>
            </a:fld>
            <a:endParaRPr lang="en-I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5EF04-3F62-454B-9790-B11DB2E5030D}" type="slidenum">
              <a:rPr lang="it-IT">
                <a:solidFill>
                  <a:prstClr val="black"/>
                </a:solidFill>
              </a:rPr>
              <a:pPr/>
              <a:t>23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24</a:t>
            </a:fld>
            <a:endParaRPr lang="en-I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3</a:t>
            </a:fld>
            <a:endParaRPr lang="en-I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5EF04-3F62-454B-9790-B11DB2E5030D}" type="slidenum">
              <a:rPr lang="it-IT">
                <a:solidFill>
                  <a:prstClr val="black"/>
                </a:solidFill>
              </a:rPr>
              <a:pPr/>
              <a:t>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5</a:t>
            </a:fld>
            <a:endParaRPr lang="en-I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6</a:t>
            </a:fld>
            <a:endParaRPr lang="en-I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5EF04-3F62-454B-9790-B11DB2E5030D}" type="slidenum">
              <a:rPr lang="it-IT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8</a:t>
            </a:fld>
            <a:endParaRPr lang="en-I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B914E-987B-44C7-B151-AC46730D9566}" type="slidenum">
              <a:rPr lang="en-IE" smtClean="0"/>
              <a:pPr/>
              <a:t>9</a:t>
            </a:fld>
            <a:endParaRPr lang="en-I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1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59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8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7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1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3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9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0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9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DB340-9999-5D47-86A0-88D1804905B4}" type="datetimeFigureOut">
              <a:rPr lang="en-US" smtClean="0"/>
              <a:pPr/>
              <a:t>24/06/2014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5BDAE-8BAD-1249-B418-0506037A6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8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emf"/><Relationship Id="rId5" Type="http://schemas.openxmlformats.org/officeDocument/2006/relationships/image" Target="../media/image23.tiff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jpg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jpeg"/><Relationship Id="rId5" Type="http://schemas.microsoft.com/office/2007/relationships/hdphoto" Target="../media/hdphoto1.wdp"/><Relationship Id="rId6" Type="http://schemas.openxmlformats.org/officeDocument/2006/relationships/image" Target="../media/image2.png"/><Relationship Id="rId7" Type="http://schemas.openxmlformats.org/officeDocument/2006/relationships/image" Target="../media/image3.jpg"/><Relationship Id="rId8" Type="http://schemas.openxmlformats.org/officeDocument/2006/relationships/image" Target="../media/image4.jpg"/><Relationship Id="rId9" Type="http://schemas.openxmlformats.org/officeDocument/2006/relationships/image" Target="../media/image5.jp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4970" y="80030"/>
            <a:ext cx="9046563" cy="6700603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03200" y="243983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Laser-driven </a:t>
            </a:r>
            <a:r>
              <a:rPr 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generation of ultra-bright MeV </a:t>
            </a:r>
          </a:p>
          <a:p>
            <a:r>
              <a:rPr 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gamma-rays via non-linear Thomson scattering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" y="5659518"/>
            <a:ext cx="91059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HPC @ CNAF</a:t>
            </a:r>
            <a:endParaRPr lang="en-GB" sz="2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Bologna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24/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06/2014 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28600" y="3489224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de-DE" sz="3000" b="1" i="1" u="sng" dirty="0">
                <a:ln w="50800"/>
                <a:solidFill>
                  <a:schemeClr val="bg2">
                    <a:lumMod val="75000"/>
                  </a:schemeClr>
                </a:solidFill>
              </a:rPr>
              <a:t>G. </a:t>
            </a:r>
            <a:r>
              <a:rPr lang="de-DE" sz="3000" b="1" i="1" u="sng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Sarri</a:t>
            </a:r>
            <a:r>
              <a:rPr lang="de-DE" sz="3000" b="1" i="1" dirty="0">
                <a:ln w="50800"/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de-DE" sz="3000" b="1" i="1" dirty="0" smtClean="0">
              <a:ln w="50800"/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DE" sz="2000" b="1" i="1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School </a:t>
            </a:r>
            <a:r>
              <a:rPr lang="de-DE" sz="2000" b="1" i="1" dirty="0" err="1" smtClean="0">
                <a:ln w="50800"/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2000" b="1" i="1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000" b="1" i="1" dirty="0" err="1" smtClean="0">
                <a:ln w="50800"/>
                <a:solidFill>
                  <a:schemeClr val="bg2">
                    <a:lumMod val="75000"/>
                  </a:schemeClr>
                </a:solidFill>
              </a:rPr>
              <a:t>Mathematics</a:t>
            </a:r>
            <a:r>
              <a:rPr lang="de-DE" sz="2000" b="1" i="1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000" b="1" i="1" dirty="0" err="1" smtClean="0">
                <a:ln w="50800"/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sz="2000" b="1" i="1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000" b="1" i="1" dirty="0" err="1" smtClean="0">
                <a:ln w="50800"/>
                <a:solidFill>
                  <a:schemeClr val="bg2">
                    <a:lumMod val="75000"/>
                  </a:schemeClr>
                </a:solidFill>
              </a:rPr>
              <a:t>Physics</a:t>
            </a:r>
            <a:r>
              <a:rPr lang="de-DE" sz="2000" b="1" i="1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, The </a:t>
            </a:r>
            <a:r>
              <a:rPr lang="de-DE" sz="2000" b="1" i="1" dirty="0" err="1" smtClean="0">
                <a:ln w="50800"/>
                <a:solidFill>
                  <a:schemeClr val="bg2">
                    <a:lumMod val="75000"/>
                  </a:schemeClr>
                </a:solidFill>
              </a:rPr>
              <a:t>Queen‘s</a:t>
            </a:r>
            <a:r>
              <a:rPr lang="de-DE" sz="2000" b="1" i="1" dirty="0">
                <a:ln w="50800"/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000" b="1" i="1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University </a:t>
            </a:r>
            <a:r>
              <a:rPr lang="de-DE" sz="2000" b="1" i="1" dirty="0" err="1" smtClean="0">
                <a:ln w="50800"/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2000" b="1" i="1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 Belfast, UK</a:t>
            </a:r>
          </a:p>
        </p:txBody>
      </p:sp>
      <p:pic>
        <p:nvPicPr>
          <p:cNvPr id="4098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258" y="168640"/>
            <a:ext cx="3461783" cy="1317260"/>
          </a:xfrm>
          <a:prstGeom prst="rect">
            <a:avLst/>
          </a:prstGeom>
          <a:noFill/>
        </p:spPr>
      </p:pic>
      <p:pic>
        <p:nvPicPr>
          <p:cNvPr id="3" name="Picture 2" descr="mpik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330201"/>
            <a:ext cx="660831" cy="623824"/>
          </a:xfrm>
          <a:prstGeom prst="rect">
            <a:avLst/>
          </a:prstGeom>
        </p:spPr>
      </p:pic>
      <p:pic>
        <p:nvPicPr>
          <p:cNvPr id="4" name="Picture 3" descr="icl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330200"/>
            <a:ext cx="2418521" cy="635000"/>
          </a:xfrm>
          <a:prstGeom prst="rect">
            <a:avLst/>
          </a:prstGeom>
        </p:spPr>
      </p:pic>
      <p:pic>
        <p:nvPicPr>
          <p:cNvPr id="5" name="Picture 4" descr="clf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330200"/>
            <a:ext cx="648380" cy="635000"/>
          </a:xfrm>
          <a:prstGeom prst="rect">
            <a:avLst/>
          </a:prstGeom>
        </p:spPr>
      </p:pic>
      <p:pic>
        <p:nvPicPr>
          <p:cNvPr id="6" name="Picture 5" descr="cuo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317500"/>
            <a:ext cx="571500" cy="132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0"/>
            <a:ext cx="2244778" cy="854171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85900" y="199801"/>
            <a:ext cx="7073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Bremsstrahlung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083097"/>
            <a:ext cx="9143999" cy="369332"/>
            <a:chOff x="629023" y="1046464"/>
            <a:chExt cx="10122066" cy="369332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1458470" y="1074569"/>
              <a:ext cx="8435056" cy="32969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9023" y="1046464"/>
              <a:ext cx="1012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When propagating through a solid, the electron emits bremsstrahlung radiation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787837" y="1690589"/>
            <a:ext cx="459803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Typical electron parameters:</a:t>
            </a:r>
          </a:p>
          <a:p>
            <a:r>
              <a:rPr lang="en-US" sz="1600" dirty="0" err="1" smtClean="0"/>
              <a:t>E</a:t>
            </a:r>
            <a:r>
              <a:rPr lang="en-US" sz="1600" baseline="-25000" dirty="0" err="1" smtClean="0"/>
              <a:t>e</a:t>
            </a:r>
            <a:r>
              <a:rPr lang="en-US" sz="1600" baseline="-25000" dirty="0" smtClean="0"/>
              <a:t>-</a:t>
            </a:r>
            <a:r>
              <a:rPr lang="en-US" sz="1600" dirty="0" smtClean="0"/>
              <a:t> </a:t>
            </a:r>
            <a:r>
              <a:rPr lang="en-US" sz="1600" dirty="0"/>
              <a:t>~</a:t>
            </a:r>
            <a:r>
              <a:rPr lang="en-US" sz="1600" dirty="0" smtClean="0"/>
              <a:t> 0.1 – 1 GeV (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/>
              <a:t> ~ 0.2 – 2 x10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Typical energies: tens to hundreds of MeV</a:t>
            </a:r>
          </a:p>
          <a:p>
            <a:r>
              <a:rPr lang="en-US" sz="1600" dirty="0" smtClean="0"/>
              <a:t>Typical divergence: tens of </a:t>
            </a:r>
            <a:r>
              <a:rPr lang="en-US" sz="1600" dirty="0" err="1" smtClean="0"/>
              <a:t>mrad</a:t>
            </a:r>
            <a:endParaRPr lang="en-US" sz="1600" dirty="0" smtClean="0"/>
          </a:p>
          <a:p>
            <a:r>
              <a:rPr lang="en-US" sz="1600" dirty="0" smtClean="0"/>
              <a:t>Typical source size: hundreds of microns</a:t>
            </a:r>
          </a:p>
          <a:p>
            <a:r>
              <a:rPr lang="en-US" sz="1600" dirty="0" smtClean="0"/>
              <a:t>Typical brightness: 10</a:t>
            </a:r>
            <a:r>
              <a:rPr lang="en-US" sz="1600" baseline="30000" dirty="0" smtClean="0"/>
              <a:t>16 </a:t>
            </a:r>
            <a:r>
              <a:rPr lang="en-US" sz="1600" dirty="0" err="1"/>
              <a:t>phs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r>
              <a:rPr lang="en-US" sz="1600" dirty="0"/>
              <a:t>mm</a:t>
            </a:r>
            <a:r>
              <a:rPr lang="en-US" sz="1600" baseline="30000" dirty="0"/>
              <a:t>-2</a:t>
            </a:r>
            <a:r>
              <a:rPr lang="en-US" sz="1600" dirty="0"/>
              <a:t>mrad</a:t>
            </a:r>
            <a:r>
              <a:rPr lang="en-US" sz="1600" baseline="30000" dirty="0"/>
              <a:t>-2 </a:t>
            </a:r>
            <a:r>
              <a:rPr lang="en-US" sz="1600" dirty="0"/>
              <a:t>0.1% BW</a:t>
            </a:r>
            <a:endParaRPr lang="en-US" sz="1600" baseline="30000" dirty="0" smtClean="0"/>
          </a:p>
          <a:p>
            <a:endParaRPr lang="en-US" sz="160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1943100" y="4138613"/>
            <a:ext cx="1308100" cy="38258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339" t="23886" r="28195" b="43991"/>
          <a:stretch/>
        </p:blipFill>
        <p:spPr>
          <a:xfrm>
            <a:off x="0" y="1701801"/>
            <a:ext cx="4889500" cy="198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1111" t="18865" r="8611" b="28311"/>
          <a:stretch/>
        </p:blipFill>
        <p:spPr>
          <a:xfrm>
            <a:off x="127000" y="3759200"/>
            <a:ext cx="3683000" cy="2844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500" y="6324600"/>
            <a:ext cx="2069747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From Y. </a:t>
            </a:r>
            <a:r>
              <a:rPr lang="en-US" sz="1200" i="1" dirty="0" err="1" smtClean="0"/>
              <a:t>Glinec</a:t>
            </a:r>
            <a:r>
              <a:rPr lang="en-US" sz="1200" i="1" dirty="0" smtClean="0"/>
              <a:t> et al. PRL 2005 </a:t>
            </a:r>
            <a:endParaRPr lang="en-US" sz="1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400" y="3746500"/>
            <a:ext cx="4254500" cy="28888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7553" y="6413500"/>
            <a:ext cx="2186817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From A. </a:t>
            </a:r>
            <a:r>
              <a:rPr lang="en-US" sz="1200" i="1" dirty="0" err="1" smtClean="0"/>
              <a:t>Giulietti</a:t>
            </a:r>
            <a:r>
              <a:rPr lang="en-US" sz="1200" i="1" dirty="0" smtClean="0"/>
              <a:t> et al. PRL 2008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78764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0"/>
            <a:ext cx="2244778" cy="854171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85900" y="199801"/>
            <a:ext cx="7073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Thomson scattering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700" y="1083097"/>
            <a:ext cx="9143999" cy="369332"/>
            <a:chOff x="643081" y="1046464"/>
            <a:chExt cx="10122066" cy="369332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1880223" y="1074569"/>
              <a:ext cx="7718076" cy="32969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3081" y="1046464"/>
              <a:ext cx="1012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Oscillation of an electron in a laser field generates synchrotron radiation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25937" y="1614389"/>
            <a:ext cx="44300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electron parameters: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-</a:t>
            </a:r>
            <a:r>
              <a:rPr lang="en-US" dirty="0" smtClean="0"/>
              <a:t> </a:t>
            </a:r>
            <a:r>
              <a:rPr lang="en-US" sz="1400" dirty="0"/>
              <a:t>~</a:t>
            </a:r>
            <a:r>
              <a:rPr lang="en-US" dirty="0" smtClean="0"/>
              <a:t> 0.1 – 1 GeV (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</a:t>
            </a:r>
            <a:r>
              <a:rPr lang="en-US" sz="1400" dirty="0" smtClean="0"/>
              <a:t>~</a:t>
            </a:r>
            <a:r>
              <a:rPr lang="en-US" dirty="0" smtClean="0"/>
              <a:t> 0.2 – 2 x10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 smtClean="0"/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sz="1400" dirty="0" smtClean="0"/>
              <a:t>~</a:t>
            </a:r>
            <a:r>
              <a:rPr lang="en-US" dirty="0" smtClean="0"/>
              <a:t> 1 - 20</a:t>
            </a:r>
          </a:p>
          <a:p>
            <a:endParaRPr lang="en-US" dirty="0"/>
          </a:p>
          <a:p>
            <a:r>
              <a:rPr lang="en-US" dirty="0" smtClean="0"/>
              <a:t>Typical energies: tens to hundreds of MeV</a:t>
            </a:r>
          </a:p>
          <a:p>
            <a:r>
              <a:rPr lang="en-US" dirty="0" smtClean="0"/>
              <a:t>Typical divergence: </a:t>
            </a:r>
            <a:r>
              <a:rPr lang="en-US" dirty="0" err="1" smtClean="0"/>
              <a:t>mrad</a:t>
            </a:r>
            <a:endParaRPr lang="en-US" dirty="0" smtClean="0"/>
          </a:p>
          <a:p>
            <a:r>
              <a:rPr lang="en-US" dirty="0" smtClean="0"/>
              <a:t>Typical source size: 1 – 20 microns</a:t>
            </a:r>
          </a:p>
          <a:p>
            <a:r>
              <a:rPr lang="en-US" dirty="0"/>
              <a:t>B</a:t>
            </a:r>
            <a:r>
              <a:rPr lang="en-US" dirty="0" smtClean="0"/>
              <a:t>rightness: &gt;10</a:t>
            </a:r>
            <a:r>
              <a:rPr lang="en-US" baseline="30000" dirty="0" smtClean="0"/>
              <a:t>19 </a:t>
            </a:r>
            <a:r>
              <a:rPr lang="en-US" dirty="0" err="1" smtClean="0"/>
              <a:t>phs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mm</a:t>
            </a:r>
            <a:r>
              <a:rPr lang="en-US" baseline="30000" dirty="0"/>
              <a:t>-2</a:t>
            </a:r>
            <a:r>
              <a:rPr lang="en-US" dirty="0"/>
              <a:t>mrad</a:t>
            </a:r>
            <a:r>
              <a:rPr lang="en-US" baseline="30000" dirty="0"/>
              <a:t>-2 </a:t>
            </a:r>
            <a:r>
              <a:rPr lang="en-US" dirty="0"/>
              <a:t>0.1% BW</a:t>
            </a:r>
            <a:endParaRPr lang="en-US" baseline="30000" dirty="0" smtClean="0"/>
          </a:p>
          <a:p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1943100" y="4138613"/>
            <a:ext cx="1308100" cy="38258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400" y="4673600"/>
            <a:ext cx="1691113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Courtesy of D. J. </a:t>
            </a:r>
            <a:r>
              <a:rPr lang="en-US" sz="1200" i="1" dirty="0" err="1" smtClean="0"/>
              <a:t>Corvan</a:t>
            </a:r>
            <a:endParaRPr lang="en-US" sz="12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7" y="1563497"/>
            <a:ext cx="4469643" cy="2989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796" y="5118100"/>
            <a:ext cx="8746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work has demonstrated Thomson scattering only in the linear regime, leading</a:t>
            </a:r>
          </a:p>
          <a:p>
            <a:r>
              <a:rPr lang="en-US" dirty="0" smtClean="0"/>
              <a:t>to gamma-ray energies in the sub-MeV regime.</a:t>
            </a:r>
          </a:p>
          <a:p>
            <a:r>
              <a:rPr lang="en-US" dirty="0" smtClean="0"/>
              <a:t>Extension to the non-linear regime (a</a:t>
            </a:r>
            <a:r>
              <a:rPr lang="en-US" baseline="-25000" dirty="0" smtClean="0"/>
              <a:t>0</a:t>
            </a:r>
            <a:r>
              <a:rPr lang="en-US" dirty="0" smtClean="0"/>
              <a:t> &gt; 1) would lead to both higher energies and higher </a:t>
            </a:r>
          </a:p>
          <a:p>
            <a:r>
              <a:rPr lang="en-US" dirty="0" smtClean="0"/>
              <a:t>photon yield.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4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0"/>
            <a:ext cx="2244778" cy="854171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28800" y="301401"/>
            <a:ext cx="7073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Laser-driven gamma-ray sources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86300" y="4406900"/>
            <a:ext cx="876300" cy="1143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1537" y="1562100"/>
            <a:ext cx="28674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Non-linear Thomson </a:t>
            </a:r>
          </a:p>
          <a:p>
            <a:r>
              <a:rPr lang="en-US" dirty="0" smtClean="0"/>
              <a:t>scattering allows for high</a:t>
            </a:r>
          </a:p>
          <a:p>
            <a:r>
              <a:rPr lang="en-US" dirty="0" smtClean="0"/>
              <a:t>brightness and high energy</a:t>
            </a:r>
          </a:p>
          <a:p>
            <a:r>
              <a:rPr lang="en-US" dirty="0" smtClean="0"/>
              <a:t>simultaneously, combining</a:t>
            </a:r>
          </a:p>
          <a:p>
            <a:r>
              <a:rPr lang="en-US" dirty="0" smtClean="0"/>
              <a:t>the appealing characteristics</a:t>
            </a:r>
          </a:p>
          <a:p>
            <a:r>
              <a:rPr lang="en-US" dirty="0" smtClean="0"/>
              <a:t>of bremsstrahlung and</a:t>
            </a:r>
          </a:p>
          <a:p>
            <a:r>
              <a:rPr lang="en-US" dirty="0" err="1" smtClean="0"/>
              <a:t>betatron</a:t>
            </a:r>
            <a:r>
              <a:rPr lang="en-US" dirty="0" smtClean="0"/>
              <a:t> radiation</a:t>
            </a:r>
            <a:endParaRPr lang="en-US" dirty="0"/>
          </a:p>
        </p:txBody>
      </p:sp>
      <p:pic>
        <p:nvPicPr>
          <p:cNvPr id="2" name="Picture 1" descr="comparison_sources_2304201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20185"/>
          <a:stretch/>
        </p:blipFill>
        <p:spPr>
          <a:xfrm>
            <a:off x="0" y="1155700"/>
            <a:ext cx="6070600" cy="56592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46500" y="1689100"/>
            <a:ext cx="878353" cy="4432300"/>
            <a:chOff x="3771900" y="1689100"/>
            <a:chExt cx="878353" cy="4432300"/>
          </a:xfrm>
        </p:grpSpPr>
        <p:sp>
          <p:nvSpPr>
            <p:cNvPr id="9" name="Rectangle 8"/>
            <p:cNvSpPr/>
            <p:nvPr/>
          </p:nvSpPr>
          <p:spPr bwMode="auto">
            <a:xfrm>
              <a:off x="3848100" y="1689100"/>
              <a:ext cx="762000" cy="4432300"/>
            </a:xfrm>
            <a:prstGeom prst="rect">
              <a:avLst/>
            </a:prstGeom>
            <a:solidFill>
              <a:schemeClr val="bg2">
                <a:lumMod val="50000"/>
                <a:alpha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71900" y="4292600"/>
              <a:ext cx="878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25000"/>
                    </a:schemeClr>
                  </a:solidFill>
                </a:rPr>
                <a:t>Medicine</a:t>
              </a:r>
              <a:endParaRPr lang="en-US" sz="1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06800" y="3390900"/>
            <a:ext cx="1168400" cy="2743504"/>
            <a:chOff x="-1397000" y="1574800"/>
            <a:chExt cx="1168400" cy="44323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-1397000" y="1574800"/>
              <a:ext cx="1168400" cy="4432300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1244600" y="2629818"/>
              <a:ext cx="607859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GDR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3" name="Picture 2" descr="comparison_sources_legend_23042014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25306" r="32029" b="46326"/>
          <a:stretch/>
        </p:blipFill>
        <p:spPr>
          <a:xfrm>
            <a:off x="4241800" y="1689100"/>
            <a:ext cx="1587500" cy="1765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3949700" y="3416300"/>
            <a:ext cx="647700" cy="596900"/>
          </a:xfrm>
          <a:prstGeom prst="ellipse">
            <a:avLst/>
          </a:prstGeom>
          <a:noFill/>
          <a:ln w="254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0"/>
            <a:ext cx="2244778" cy="854171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85900" y="199801"/>
            <a:ext cx="7073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Compton scattering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700" y="1070397"/>
            <a:ext cx="9143999" cy="370501"/>
            <a:chOff x="643081" y="1033764"/>
            <a:chExt cx="10122066" cy="370501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966425" y="1074569"/>
              <a:ext cx="9489438" cy="32969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3081" y="1033764"/>
              <a:ext cx="1012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 ultra-high intensity, the quantum nature of Thomson scattering becomes non-negligible</a:t>
              </a:r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 bwMode="auto">
          <a:xfrm>
            <a:off x="1943100" y="4138613"/>
            <a:ext cx="1308100" cy="38258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597399" y="1558819"/>
            <a:ext cx="3186181" cy="2295243"/>
            <a:chOff x="4597399" y="1558819"/>
            <a:chExt cx="3186181" cy="2295243"/>
          </a:xfrm>
        </p:grpSpPr>
        <p:pic>
          <p:nvPicPr>
            <p:cNvPr id="25" name="Picture 24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2" t="3614" r="6822" b="59200"/>
            <a:stretch/>
          </p:blipFill>
          <p:spPr bwMode="auto">
            <a:xfrm>
              <a:off x="4597399" y="1776304"/>
              <a:ext cx="3186181" cy="20777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767927" y="1558819"/>
              <a:ext cx="2876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</a:rPr>
                <a:t>Gamma Radiation Reaction</a:t>
              </a:r>
              <a:endParaRPr lang="en-US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13655" y="1515655"/>
            <a:ext cx="4007678" cy="2256245"/>
            <a:chOff x="-13655" y="1515655"/>
            <a:chExt cx="4007678" cy="2256245"/>
          </a:xfrm>
        </p:grpSpPr>
        <p:grpSp>
          <p:nvGrpSpPr>
            <p:cNvPr id="11" name="Group 10"/>
            <p:cNvGrpSpPr/>
            <p:nvPr/>
          </p:nvGrpSpPr>
          <p:grpSpPr>
            <a:xfrm>
              <a:off x="-13655" y="1787762"/>
              <a:ext cx="3855278" cy="1984138"/>
              <a:chOff x="36513" y="1622626"/>
              <a:chExt cx="3855278" cy="1984138"/>
            </a:xfrm>
          </p:grpSpPr>
          <p:pic>
            <p:nvPicPr>
              <p:cNvPr id="14" name="Picture 13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14" r="47929" b="60876"/>
              <a:stretch/>
            </p:blipFill>
            <p:spPr bwMode="auto">
              <a:xfrm>
                <a:off x="36513" y="1622626"/>
                <a:ext cx="3814311" cy="198413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3670054" y="1769202"/>
                <a:ext cx="221737" cy="1439617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14074" y="1515655"/>
              <a:ext cx="2848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</a:rPr>
                <a:t>Electron radiation Reaction</a:t>
              </a:r>
              <a:endParaRPr lang="en-US" b="1" i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772286" y="2086738"/>
              <a:ext cx="221737" cy="143961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7" name="Rectangle 26"/>
          <p:cNvSpPr/>
          <p:nvPr/>
        </p:nvSpPr>
        <p:spPr bwMode="auto">
          <a:xfrm>
            <a:off x="4451663" y="2908211"/>
            <a:ext cx="391188" cy="143961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391315" y="3901533"/>
            <a:ext cx="4602480" cy="2887882"/>
            <a:chOff x="4391315" y="3901533"/>
            <a:chExt cx="4602480" cy="288788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315" y="4138614"/>
              <a:ext cx="4602480" cy="26508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838398" y="3901533"/>
              <a:ext cx="1718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</a:rPr>
                <a:t>Pair production</a:t>
              </a:r>
              <a:endParaRPr lang="en-US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3738450"/>
            <a:ext cx="4377965" cy="3094150"/>
            <a:chOff x="0" y="3738450"/>
            <a:chExt cx="4377965" cy="3094150"/>
          </a:xfrm>
        </p:grpSpPr>
        <p:grpSp>
          <p:nvGrpSpPr>
            <p:cNvPr id="31" name="Group 30"/>
            <p:cNvGrpSpPr/>
            <p:nvPr/>
          </p:nvGrpSpPr>
          <p:grpSpPr>
            <a:xfrm>
              <a:off x="0" y="3738450"/>
              <a:ext cx="4377965" cy="3026940"/>
              <a:chOff x="0" y="3831060"/>
              <a:chExt cx="4377965" cy="302694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/>
              <a:srcRect l="8245" t="18248" r="50814" b="39007"/>
              <a:stretch/>
            </p:blipFill>
            <p:spPr>
              <a:xfrm>
                <a:off x="0" y="4165922"/>
                <a:ext cx="4377965" cy="269207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80133" y="3831060"/>
                <a:ext cx="20669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FF0000"/>
                    </a:solidFill>
                  </a:rPr>
                  <a:t>Electron Straggling</a:t>
                </a:r>
                <a:endParaRPr lang="en-US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565635" y="6370935"/>
              <a:ext cx="1521145" cy="4616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From T. G. Blackburn </a:t>
              </a:r>
            </a:p>
            <a:p>
              <a:r>
                <a:rPr lang="en-US" sz="1200" i="1" dirty="0" smtClean="0"/>
                <a:t>et al. PRL 2014 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0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98700" y="175991"/>
            <a:ext cx="68453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Conventional accelerators: SLAC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1085607" y="1095797"/>
            <a:ext cx="6670089" cy="369332"/>
            <a:chOff x="629024" y="1059164"/>
            <a:chExt cx="7778285" cy="369332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1273544" y="1074568"/>
              <a:ext cx="6516413" cy="33436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9024" y="1059164"/>
              <a:ext cx="7778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An existing ≈ 100 GeV, 2.4miles long LINAC machine is SLAC</a:t>
              </a:r>
              <a:endParaRPr lang="en-US" dirty="0"/>
            </a:p>
          </p:txBody>
        </p:sp>
      </p:grpSp>
      <p:pic>
        <p:nvPicPr>
          <p:cNvPr id="2" name="Picture 1" descr="LCLS-at-SLAC-aeri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9400"/>
            <a:ext cx="3242733" cy="4864100"/>
          </a:xfrm>
          <a:prstGeom prst="rect">
            <a:avLst/>
          </a:prstGeom>
        </p:spPr>
      </p:pic>
      <p:pic>
        <p:nvPicPr>
          <p:cNvPr id="3" name="Picture 2" descr="slac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1511301"/>
            <a:ext cx="4534477" cy="31876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13200" y="4711700"/>
            <a:ext cx="4356100" cy="1738313"/>
            <a:chOff x="4000500" y="4940300"/>
            <a:chExt cx="4356100" cy="1738313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000500" y="4953000"/>
              <a:ext cx="4356100" cy="1725613"/>
            </a:xfrm>
            <a:prstGeom prst="rect">
              <a:avLst/>
            </a:prstGeom>
            <a:solidFill>
              <a:schemeClr val="bg2">
                <a:lumMod val="75000"/>
                <a:alpha val="62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00500" y="4940300"/>
              <a:ext cx="4280025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25000"/>
                    </a:schemeClr>
                  </a:solidFill>
                </a:rPr>
                <a:t>Typical parameters</a:t>
              </a:r>
            </a:p>
            <a:p>
              <a:endParaRPr lang="en-US" sz="1200" b="1" dirty="0">
                <a:solidFill>
                  <a:schemeClr val="bg2">
                    <a:lumMod val="25000"/>
                  </a:schemeClr>
                </a:solidFill>
              </a:endParaRPr>
            </a:p>
            <a:p>
              <a:r>
                <a:rPr lang="en-US" dirty="0" smtClean="0"/>
                <a:t>Energy:		    ≈ 90 GeV</a:t>
              </a:r>
            </a:p>
            <a:p>
              <a:r>
                <a:rPr lang="en-US" dirty="0" err="1" smtClean="0"/>
                <a:t>Polarisation</a:t>
              </a:r>
              <a:r>
                <a:rPr lang="en-US" dirty="0" smtClean="0"/>
                <a:t>:   	    80% !</a:t>
              </a:r>
            </a:p>
            <a:p>
              <a:r>
                <a:rPr lang="en-US" dirty="0" smtClean="0"/>
                <a:t>Duration:	     	    10 </a:t>
              </a:r>
              <a:r>
                <a:rPr lang="en-US" dirty="0" err="1" smtClean="0"/>
                <a:t>ps</a:t>
              </a:r>
              <a:r>
                <a:rPr lang="en-US" dirty="0" smtClean="0"/>
                <a:t> (40 </a:t>
              </a:r>
              <a:r>
                <a:rPr lang="en-US" dirty="0" err="1" smtClean="0"/>
                <a:t>fs</a:t>
              </a:r>
              <a:r>
                <a:rPr lang="en-US" dirty="0" smtClean="0"/>
                <a:t> if compressed)</a:t>
              </a:r>
            </a:p>
            <a:p>
              <a:r>
                <a:rPr lang="en-US" dirty="0" smtClean="0"/>
                <a:t>Positron density: 5 x 10</a:t>
              </a:r>
              <a:r>
                <a:rPr lang="en-US" baseline="30000" dirty="0" smtClean="0"/>
                <a:t>16</a:t>
              </a:r>
              <a:r>
                <a:rPr lang="en-US" dirty="0" smtClean="0"/>
                <a:t> cm</a:t>
              </a:r>
              <a:r>
                <a:rPr lang="en-US" baseline="30000" dirty="0" smtClean="0"/>
                <a:t>-3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05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98700" y="175991"/>
            <a:ext cx="68453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Conventional accelerators: SLAC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36513" y="1136017"/>
            <a:ext cx="8998354" cy="369332"/>
            <a:chOff x="629024" y="1046464"/>
            <a:chExt cx="9269983" cy="369332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1275908" y="1074568"/>
              <a:ext cx="8105253" cy="33436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9024" y="1046464"/>
              <a:ext cx="9269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Only experimental evidence of non-linear Compton scattering and pair production</a:t>
              </a:r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832" y="3886199"/>
            <a:ext cx="3268736" cy="2824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1790" t="25126" r="9006" b="18127"/>
          <a:stretch/>
        </p:blipFill>
        <p:spPr>
          <a:xfrm>
            <a:off x="4589109" y="3835399"/>
            <a:ext cx="3292441" cy="28068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2296" t="17893" r="12911" b="20436"/>
          <a:stretch/>
        </p:blipFill>
        <p:spPr>
          <a:xfrm>
            <a:off x="1247746" y="1600808"/>
            <a:ext cx="6245254" cy="21744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38735" y="6530201"/>
            <a:ext cx="1968082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From C. </a:t>
            </a:r>
            <a:r>
              <a:rPr lang="en-US" sz="1200" i="1" dirty="0" err="1" smtClean="0"/>
              <a:t>Bula</a:t>
            </a:r>
            <a:r>
              <a:rPr lang="en-US" sz="1200" i="1" dirty="0"/>
              <a:t> </a:t>
            </a:r>
            <a:r>
              <a:rPr lang="en-US" sz="1200" i="1" dirty="0" smtClean="0"/>
              <a:t>et al. PRL 1996 </a:t>
            </a:r>
            <a:endParaRPr lang="en-US" sz="12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782035" y="6466701"/>
            <a:ext cx="2202446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From D. L. Burke et al. PRL 1997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614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4970" y="80030"/>
            <a:ext cx="9046563" cy="6700603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8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258" y="168640"/>
            <a:ext cx="3461783" cy="1317260"/>
          </a:xfrm>
          <a:prstGeom prst="rect">
            <a:avLst/>
          </a:prstGeom>
          <a:noFill/>
        </p:spPr>
      </p:pic>
      <p:pic>
        <p:nvPicPr>
          <p:cNvPr id="3" name="Picture 2" descr="mpik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330201"/>
            <a:ext cx="660831" cy="623824"/>
          </a:xfrm>
          <a:prstGeom prst="rect">
            <a:avLst/>
          </a:prstGeom>
        </p:spPr>
      </p:pic>
      <p:pic>
        <p:nvPicPr>
          <p:cNvPr id="4" name="Picture 3" descr="icl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330200"/>
            <a:ext cx="2418521" cy="635000"/>
          </a:xfrm>
          <a:prstGeom prst="rect">
            <a:avLst/>
          </a:prstGeom>
        </p:spPr>
      </p:pic>
      <p:pic>
        <p:nvPicPr>
          <p:cNvPr id="5" name="Picture 4" descr="clf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330200"/>
            <a:ext cx="648380" cy="635000"/>
          </a:xfrm>
          <a:prstGeom prst="rect">
            <a:avLst/>
          </a:prstGeom>
        </p:spPr>
      </p:pic>
      <p:pic>
        <p:nvPicPr>
          <p:cNvPr id="6" name="Picture 5" descr="cuo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317500"/>
            <a:ext cx="571500" cy="1327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924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3</a:t>
            </a:r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Experimental results</a:t>
            </a:r>
          </a:p>
          <a:p>
            <a:pPr algn="ctr"/>
            <a:endParaRPr lang="en-US" sz="3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8100" y="5659518"/>
            <a:ext cx="91059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HPC @ CNAF</a:t>
            </a:r>
            <a:endParaRPr lang="en-GB" sz="2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Bologna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24/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06/2014 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00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ounded Rectangle 231"/>
          <p:cNvSpPr/>
          <p:nvPr/>
        </p:nvSpPr>
        <p:spPr bwMode="auto">
          <a:xfrm>
            <a:off x="1293565" y="1162812"/>
            <a:ext cx="6593136" cy="3748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1271556" y="1133352"/>
            <a:ext cx="664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campaign carried out using the GEMINI laser (CLF, RAL) </a:t>
            </a:r>
            <a:endParaRPr lang="en-US" dirty="0"/>
          </a:p>
        </p:txBody>
      </p:sp>
      <p:sp>
        <p:nvSpPr>
          <p:cNvPr id="240" name="Rounded Rectangle 239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1" name="Text Box 4"/>
          <p:cNvSpPr txBox="1">
            <a:spLocks noChangeArrowheads="1"/>
          </p:cNvSpPr>
          <p:nvPr/>
        </p:nvSpPr>
        <p:spPr bwMode="auto">
          <a:xfrm>
            <a:off x="2324100" y="109841"/>
            <a:ext cx="6819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Experimental setup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44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582" t="25722" r="27084" b="510"/>
          <a:stretch/>
        </p:blipFill>
        <p:spPr>
          <a:xfrm>
            <a:off x="177800" y="1625599"/>
            <a:ext cx="4972052" cy="4343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0883" y="1511300"/>
            <a:ext cx="393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laser beam for </a:t>
            </a:r>
            <a:r>
              <a:rPr lang="en-US" dirty="0" err="1" smtClean="0"/>
              <a:t>wakefield</a:t>
            </a:r>
            <a:r>
              <a:rPr lang="en-US" dirty="0" smtClean="0"/>
              <a:t> acceleration:</a:t>
            </a:r>
            <a:endParaRPr lang="en-US" dirty="0"/>
          </a:p>
        </p:txBody>
      </p:sp>
      <p:sp>
        <p:nvSpPr>
          <p:cNvPr id="220" name="TextBox 219"/>
          <p:cNvSpPr txBox="1"/>
          <p:nvPr/>
        </p:nvSpPr>
        <p:spPr>
          <a:xfrm>
            <a:off x="5258049" y="4127500"/>
            <a:ext cx="3655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laser beam </a:t>
            </a:r>
            <a:r>
              <a:rPr lang="en-US" dirty="0" err="1" smtClean="0"/>
              <a:t>focussed</a:t>
            </a:r>
            <a:r>
              <a:rPr lang="en-US" dirty="0" smtClean="0"/>
              <a:t> by a holed F/2</a:t>
            </a:r>
          </a:p>
          <a:p>
            <a:r>
              <a:rPr lang="en-US" dirty="0" smtClean="0"/>
              <a:t>parabola + a spatial random diffuser: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000" y="5930900"/>
            <a:ext cx="4956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high-intensity peak of the laser catches a small</a:t>
            </a:r>
          </a:p>
          <a:p>
            <a:r>
              <a:rPr lang="en-US" dirty="0" smtClean="0"/>
              <a:t>portion of electrons (1/100). Only by diffusing the </a:t>
            </a:r>
          </a:p>
          <a:p>
            <a:r>
              <a:rPr lang="en-US" dirty="0" smtClean="0"/>
              <a:t>laser, we achieve a detectable photon yield </a:t>
            </a:r>
            <a:endParaRPr lang="en-US" dirty="0"/>
          </a:p>
        </p:txBody>
      </p:sp>
      <p:pic>
        <p:nvPicPr>
          <p:cNvPr id="7" name="Picture 6" descr="Fig1_NatPhot_Compton_04062014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t="42701" r="64593" b="10675"/>
          <a:stretch/>
        </p:blipFill>
        <p:spPr>
          <a:xfrm>
            <a:off x="5207000" y="1828800"/>
            <a:ext cx="2433949" cy="2400300"/>
          </a:xfrm>
          <a:prstGeom prst="rect">
            <a:avLst/>
          </a:prstGeom>
        </p:spPr>
      </p:pic>
      <p:pic>
        <p:nvPicPr>
          <p:cNvPr id="14" name="Picture 13" descr="Fig1_NatPhot_Compton_04062014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0" t="42701" r="-1205" b="7468"/>
          <a:stretch/>
        </p:blipFill>
        <p:spPr>
          <a:xfrm>
            <a:off x="5334000" y="4699000"/>
            <a:ext cx="2047969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324100" y="109841"/>
            <a:ext cx="6819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Beam synchronisation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5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2570" y="1181100"/>
            <a:ext cx="8553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achieve </a:t>
            </a:r>
            <a:r>
              <a:rPr lang="en-US" dirty="0" err="1" smtClean="0"/>
              <a:t>synchronisation</a:t>
            </a:r>
            <a:r>
              <a:rPr lang="en-US" dirty="0" smtClean="0"/>
              <a:t> between the two-laser pulses (42±4 </a:t>
            </a:r>
            <a:r>
              <a:rPr lang="en-US" dirty="0" err="1" smtClean="0"/>
              <a:t>fs</a:t>
            </a:r>
            <a:r>
              <a:rPr lang="en-US" dirty="0" smtClean="0"/>
              <a:t>) we adopted a spectral </a:t>
            </a:r>
          </a:p>
          <a:p>
            <a:r>
              <a:rPr lang="en-US" dirty="0" err="1" smtClean="0"/>
              <a:t>interferometric</a:t>
            </a:r>
            <a:r>
              <a:rPr lang="en-US" dirty="0" smtClean="0"/>
              <a:t> technique: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1" y="1917700"/>
            <a:ext cx="4041944" cy="294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708" y="1854201"/>
            <a:ext cx="4457291" cy="172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622" y="3670301"/>
            <a:ext cx="4833378" cy="20405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7800" y="5067300"/>
            <a:ext cx="46457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measuring the fringe tilt and period </a:t>
            </a:r>
          </a:p>
          <a:p>
            <a:r>
              <a:rPr lang="en-US" dirty="0" smtClean="0"/>
              <a:t>from the </a:t>
            </a:r>
            <a:r>
              <a:rPr lang="en-US" dirty="0" err="1" smtClean="0"/>
              <a:t>intereference</a:t>
            </a:r>
            <a:r>
              <a:rPr lang="en-US" dirty="0" smtClean="0"/>
              <a:t> of the two </a:t>
            </a:r>
          </a:p>
          <a:p>
            <a:r>
              <a:rPr lang="en-US" dirty="0" smtClean="0"/>
              <a:t>spectrally dispersed beams, temporal </a:t>
            </a:r>
          </a:p>
          <a:p>
            <a:r>
              <a:rPr lang="en-US" dirty="0" err="1" smtClean="0"/>
              <a:t>synchronisation</a:t>
            </a:r>
            <a:r>
              <a:rPr lang="en-US" dirty="0" smtClean="0"/>
              <a:t> of the two pulses was achieved</a:t>
            </a:r>
          </a:p>
          <a:p>
            <a:r>
              <a:rPr lang="en-US" dirty="0" smtClean="0"/>
              <a:t>within ± 50 </a:t>
            </a:r>
            <a:r>
              <a:rPr lang="en-US" dirty="0" err="1" smtClean="0"/>
              <a:t>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714500" y="338441"/>
            <a:ext cx="74295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Measuring the gamma-ray spectrum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500" y="1270000"/>
            <a:ext cx="8776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measure the spectrum of multi-MeV gamma-rays is a non-trivial task. Current detectors </a:t>
            </a:r>
          </a:p>
          <a:p>
            <a:r>
              <a:rPr lang="en-US" dirty="0" smtClean="0"/>
              <a:t>either ensure single-hit or spectrally integrated measurements.</a:t>
            </a:r>
          </a:p>
          <a:p>
            <a:r>
              <a:rPr lang="en-US" dirty="0" smtClean="0"/>
              <a:t>We have thus developed a Compton-based detector. </a:t>
            </a:r>
            <a:r>
              <a:rPr lang="en-US" dirty="0"/>
              <a:t>G</a:t>
            </a:r>
            <a:r>
              <a:rPr lang="en-US" dirty="0" smtClean="0"/>
              <a:t>amma-rays are converted into</a:t>
            </a:r>
          </a:p>
          <a:p>
            <a:r>
              <a:rPr lang="en-US" dirty="0" smtClean="0"/>
              <a:t>electrons, with similar spectral distribution, which are subsequently spectrally resolved by a </a:t>
            </a:r>
          </a:p>
          <a:p>
            <a:r>
              <a:rPr lang="en-US" dirty="0" smtClean="0"/>
              <a:t>magnetic spectrometer: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870200"/>
            <a:ext cx="4251740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00" y="2590800"/>
            <a:ext cx="4425553" cy="3746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5700" y="6299200"/>
            <a:ext cx="345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~MeV resolution from 1 to 30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4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36800" y="215681"/>
            <a:ext cx="6807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Main collaborators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pic>
        <p:nvPicPr>
          <p:cNvPr id="7" name="Picture 2" descr="Diamond KEY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1800" y="1634419"/>
            <a:ext cx="1524000" cy="57990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2074907" y="1560513"/>
            <a:ext cx="221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M</a:t>
            </a:r>
            <a:r>
              <a:rPr lang="en-US" i="1" dirty="0"/>
              <a:t>. </a:t>
            </a:r>
            <a:r>
              <a:rPr lang="en-US" i="1" dirty="0" err="1"/>
              <a:t>Zepf</a:t>
            </a:r>
            <a:r>
              <a:rPr lang="en-US" i="1" dirty="0"/>
              <a:t>, </a:t>
            </a:r>
            <a:r>
              <a:rPr lang="en-US" i="1" dirty="0" smtClean="0"/>
              <a:t> D. J. </a:t>
            </a:r>
            <a:r>
              <a:rPr lang="en-US" i="1" dirty="0" err="1" smtClean="0"/>
              <a:t>Corvan</a:t>
            </a:r>
            <a:endParaRPr lang="en-US" i="1" dirty="0"/>
          </a:p>
        </p:txBody>
      </p:sp>
      <p:pic>
        <p:nvPicPr>
          <p:cNvPr id="9" name="Picture 8" descr="mpik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4991100"/>
            <a:ext cx="850900" cy="80324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  <p:pic>
        <p:nvPicPr>
          <p:cNvPr id="11" name="Picture 10" descr="icl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3324781"/>
            <a:ext cx="1562100" cy="41014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  <p:pic>
        <p:nvPicPr>
          <p:cNvPr id="12" name="Picture 11" descr="clf-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54679"/>
            <a:ext cx="723900" cy="7089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6544812" y="3216315"/>
            <a:ext cx="17709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/>
              <a:t>J. Cole, K. </a:t>
            </a:r>
            <a:r>
              <a:rPr lang="de-DE" i="1" dirty="0" err="1"/>
              <a:t>Poder</a:t>
            </a:r>
            <a:r>
              <a:rPr lang="de-DE" i="1" dirty="0"/>
              <a:t>, </a:t>
            </a:r>
            <a:endParaRPr lang="de-DE" i="1" dirty="0" smtClean="0"/>
          </a:p>
          <a:p>
            <a:r>
              <a:rPr lang="de-DE" i="1" dirty="0" smtClean="0"/>
              <a:t>Z</a:t>
            </a:r>
            <a:r>
              <a:rPr lang="de-DE" i="1" dirty="0"/>
              <a:t>. </a:t>
            </a:r>
            <a:r>
              <a:rPr lang="de-DE" i="1" dirty="0" err="1" smtClean="0"/>
              <a:t>Najmudin</a:t>
            </a:r>
            <a:r>
              <a:rPr lang="de-DE" i="1" dirty="0" smtClean="0"/>
              <a:t>, </a:t>
            </a:r>
          </a:p>
          <a:p>
            <a:r>
              <a:rPr lang="de-DE" i="1" dirty="0" smtClean="0"/>
              <a:t>S. P. D. </a:t>
            </a:r>
            <a:r>
              <a:rPr lang="de-DE" i="1" dirty="0" err="1" smtClean="0"/>
              <a:t>Mangles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70112" y="1535113"/>
            <a:ext cx="20501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/>
              <a:t>D. </a:t>
            </a:r>
            <a:r>
              <a:rPr lang="de-DE" i="1" dirty="0" err="1" smtClean="0"/>
              <a:t>Symes</a:t>
            </a:r>
            <a:endParaRPr lang="de-DE" i="1" dirty="0" smtClean="0"/>
          </a:p>
          <a:p>
            <a:r>
              <a:rPr lang="de-DE" i="1" dirty="0" err="1" smtClean="0"/>
              <a:t>and</a:t>
            </a:r>
            <a:r>
              <a:rPr lang="de-DE" i="1" dirty="0" smtClean="0"/>
              <a:t> ASTRA-GEMINI </a:t>
            </a:r>
          </a:p>
          <a:p>
            <a:r>
              <a:rPr lang="de-DE" i="1" dirty="0" err="1" smtClean="0"/>
              <a:t>technical</a:t>
            </a:r>
            <a:r>
              <a:rPr lang="de-DE" i="1" dirty="0" smtClean="0"/>
              <a:t> </a:t>
            </a:r>
            <a:r>
              <a:rPr lang="de-DE" i="1" dirty="0" err="1" smtClean="0"/>
              <a:t>staff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65200" y="3215283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W. </a:t>
            </a:r>
            <a:r>
              <a:rPr lang="en-US" i="1" dirty="0" err="1"/>
              <a:t>Schumaker</a:t>
            </a:r>
            <a:r>
              <a:rPr lang="en-US" i="1" dirty="0" smtClean="0"/>
              <a:t>, </a:t>
            </a:r>
            <a:r>
              <a:rPr lang="en-US" i="1" dirty="0"/>
              <a:t>A.G.R. Thomas, K. </a:t>
            </a:r>
            <a:r>
              <a:rPr lang="en-US" i="1" dirty="0" err="1" smtClean="0"/>
              <a:t>Krushelnick</a:t>
            </a:r>
            <a:endParaRPr lang="en-US" i="1" dirty="0" smtClean="0"/>
          </a:p>
        </p:txBody>
      </p:sp>
      <p:pic>
        <p:nvPicPr>
          <p:cNvPr id="14" name="Picture 13" descr="cuo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133019"/>
            <a:ext cx="419140" cy="97388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5791200" y="5039281"/>
            <a:ext cx="250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A. Di Piazza, C. </a:t>
            </a:r>
            <a:r>
              <a:rPr lang="en-US" i="1" dirty="0"/>
              <a:t>H</a:t>
            </a:r>
            <a:r>
              <a:rPr lang="en-US" i="1" dirty="0" smtClean="0"/>
              <a:t>. Keitel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1803400" y="4993283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M. </a:t>
            </a:r>
            <a:r>
              <a:rPr lang="en-US" i="1" dirty="0" err="1" smtClean="0"/>
              <a:t>Yeung</a:t>
            </a:r>
            <a:endParaRPr lang="en-US" i="1" dirty="0" smtClean="0"/>
          </a:p>
        </p:txBody>
      </p:sp>
      <p:pic>
        <p:nvPicPr>
          <p:cNvPr id="10" name="Picture 9" descr="Screen shot 2014-04-07 at 19.52.1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4826000"/>
            <a:ext cx="1457093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6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38148" r="20866" b="34445"/>
          <a:stretch/>
        </p:blipFill>
        <p:spPr>
          <a:xfrm>
            <a:off x="2692401" y="1257300"/>
            <a:ext cx="2729765" cy="2349500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714500" y="338441"/>
            <a:ext cx="74295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Measuring the gamma-ray spectrum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6" name="Picture 2" descr="Diamond KEY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671" t="69259" r="8724"/>
          <a:stretch/>
        </p:blipFill>
        <p:spPr>
          <a:xfrm>
            <a:off x="5397501" y="1358900"/>
            <a:ext cx="3687590" cy="25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22020" b="63889"/>
          <a:stretch/>
        </p:blipFill>
        <p:spPr>
          <a:xfrm>
            <a:off x="1" y="1117600"/>
            <a:ext cx="2755900" cy="247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3708400"/>
            <a:ext cx="4753667" cy="307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7931" y="3873500"/>
            <a:ext cx="387606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High signal-to-noise ratio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spectral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Compact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Absolutely calibrated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Non-invasive (possibility of</a:t>
            </a:r>
          </a:p>
          <a:p>
            <a:r>
              <a:rPr lang="en-US" dirty="0"/>
              <a:t> </a:t>
            </a:r>
            <a:r>
              <a:rPr lang="en-US" dirty="0" smtClean="0"/>
              <a:t>     beam profile imaging downstream)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8035" y="5735935"/>
            <a:ext cx="262548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D. J. </a:t>
            </a:r>
            <a:r>
              <a:rPr lang="en-US" sz="1200" i="1" dirty="0" err="1" smtClean="0"/>
              <a:t>Corvan</a:t>
            </a:r>
            <a:r>
              <a:rPr lang="en-US" sz="1200" i="1" dirty="0" smtClean="0"/>
              <a:t> et al. RSI (submitted) 2014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37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714500" y="338441"/>
            <a:ext cx="74295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Measured gamma-ray spectra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00535" y="6383635"/>
            <a:ext cx="2129033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G. Sarri et al. </a:t>
            </a:r>
            <a:r>
              <a:rPr lang="en-US" sz="1200" i="1" dirty="0" smtClean="0"/>
              <a:t>(submitted</a:t>
            </a:r>
            <a:r>
              <a:rPr lang="en-US" sz="1200" i="1" dirty="0" smtClean="0"/>
              <a:t>) 2014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41590" y="3632200"/>
            <a:ext cx="88024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Gamma-rays with energy per photon reaching 15 – 18 MeV.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Signal drops to zero if artificial temporal delay is introduced and it significantly decreases</a:t>
            </a:r>
          </a:p>
          <a:p>
            <a:r>
              <a:rPr lang="en-US" dirty="0"/>
              <a:t> </a:t>
            </a:r>
            <a:r>
              <a:rPr lang="en-US" dirty="0" smtClean="0"/>
              <a:t>     if the beams are spatially </a:t>
            </a:r>
            <a:r>
              <a:rPr lang="en-US" dirty="0" err="1" smtClean="0"/>
              <a:t>misaglined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Measured yield and energy agrees with analytical calculations for a</a:t>
            </a:r>
            <a:r>
              <a:rPr lang="en-US" baseline="-25000" dirty="0" smtClean="0"/>
              <a:t>0</a:t>
            </a:r>
            <a:r>
              <a:rPr lang="en-US" dirty="0" smtClean="0"/>
              <a:t> = 2 indicating onset</a:t>
            </a:r>
          </a:p>
          <a:p>
            <a:r>
              <a:rPr lang="en-US" dirty="0"/>
              <a:t> </a:t>
            </a:r>
            <a:r>
              <a:rPr lang="en-US" dirty="0" smtClean="0"/>
              <a:t>     of non-linear Thomson scattering.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Measured divergence of ±2mrad.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Source size of 30 microns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Duration ~30 </a:t>
            </a:r>
            <a:r>
              <a:rPr lang="en-US" dirty="0" err="1" smtClean="0"/>
              <a:t>fs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Calculated brightness of ~2x10</a:t>
            </a:r>
            <a:r>
              <a:rPr lang="en-US" baseline="30000" dirty="0" smtClean="0"/>
              <a:t>19</a:t>
            </a:r>
            <a:r>
              <a:rPr lang="en-US" dirty="0" smtClean="0"/>
              <a:t> photons/s/mm</a:t>
            </a:r>
            <a:r>
              <a:rPr lang="en-US" baseline="30000" dirty="0" smtClean="0"/>
              <a:t>2</a:t>
            </a:r>
            <a:r>
              <a:rPr lang="en-US" dirty="0" smtClean="0"/>
              <a:t>/mrad</a:t>
            </a:r>
            <a:r>
              <a:rPr lang="en-US" baseline="30000" dirty="0" smtClean="0"/>
              <a:t>2</a:t>
            </a:r>
            <a:r>
              <a:rPr lang="en-US" dirty="0" smtClean="0"/>
              <a:t> x 0.1% BW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389" t="10455" r="11528" b="63006"/>
          <a:stretch/>
        </p:blipFill>
        <p:spPr>
          <a:xfrm>
            <a:off x="25399" y="1270000"/>
            <a:ext cx="913101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0"/>
            <a:ext cx="2244778" cy="854171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28800" y="301401"/>
            <a:ext cx="7073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Laser-driven gamma-ray sources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86300" y="4406900"/>
            <a:ext cx="876300" cy="1143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637" y="1143000"/>
            <a:ext cx="9072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brightest source of gamma rays in the energy range of  10-15 MeV, scalable to even higher</a:t>
            </a:r>
          </a:p>
          <a:p>
            <a:r>
              <a:rPr lang="en-US" dirty="0" smtClean="0"/>
              <a:t>energies.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5969000" y="4775200"/>
            <a:ext cx="317500" cy="3302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 descr="comparison_sources_2304201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t="7778" b="20185"/>
          <a:stretch/>
        </p:blipFill>
        <p:spPr>
          <a:xfrm>
            <a:off x="1460500" y="1244600"/>
            <a:ext cx="5440878" cy="5664200"/>
          </a:xfrm>
          <a:prstGeom prst="rect">
            <a:avLst/>
          </a:prstGeom>
        </p:spPr>
      </p:pic>
      <p:pic>
        <p:nvPicPr>
          <p:cNvPr id="14" name="Picture 13" descr="comparison_sources_2304201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91639" b="20185"/>
          <a:stretch/>
        </p:blipFill>
        <p:spPr>
          <a:xfrm>
            <a:off x="1021524" y="1473200"/>
            <a:ext cx="489776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0057" y="1752600"/>
            <a:ext cx="2321556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Dose deposited on a</a:t>
            </a:r>
          </a:p>
          <a:p>
            <a:r>
              <a:rPr lang="en-US" dirty="0" smtClean="0"/>
              <a:t>1mm</a:t>
            </a:r>
            <a:r>
              <a:rPr lang="en-US" baseline="30000" dirty="0" smtClean="0"/>
              <a:t>3</a:t>
            </a:r>
            <a:r>
              <a:rPr lang="en-US" dirty="0" smtClean="0"/>
              <a:t> biological </a:t>
            </a:r>
          </a:p>
          <a:p>
            <a:r>
              <a:rPr lang="en-US" dirty="0" smtClean="0"/>
              <a:t>sample placed 50cm</a:t>
            </a:r>
          </a:p>
          <a:p>
            <a:r>
              <a:rPr lang="en-US" dirty="0" smtClean="0"/>
              <a:t>away from the source</a:t>
            </a:r>
          </a:p>
          <a:p>
            <a:r>
              <a:rPr lang="en-US" dirty="0" smtClean="0"/>
              <a:t>of the order of 0.15 </a:t>
            </a:r>
            <a:r>
              <a:rPr lang="en-US" dirty="0" err="1" smtClean="0"/>
              <a:t>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86398" y="3721100"/>
            <a:ext cx="2292515" cy="13234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Energy range, divergence</a:t>
            </a:r>
          </a:p>
          <a:p>
            <a:r>
              <a:rPr lang="en-US" sz="1600" dirty="0" smtClean="0"/>
              <a:t>and brightness in line</a:t>
            </a:r>
          </a:p>
          <a:p>
            <a:r>
              <a:rPr lang="en-US" sz="1600" dirty="0" smtClean="0"/>
              <a:t>with what requested for</a:t>
            </a:r>
          </a:p>
          <a:p>
            <a:r>
              <a:rPr lang="en-US" sz="1600" dirty="0" smtClean="0"/>
              <a:t>active interrogation of</a:t>
            </a:r>
          </a:p>
          <a:p>
            <a:r>
              <a:rPr lang="en-US" sz="1600" dirty="0" smtClean="0"/>
              <a:t>materials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801536" y="5562600"/>
            <a:ext cx="2239277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Compact, inexpensive</a:t>
            </a:r>
          </a:p>
          <a:p>
            <a:r>
              <a:rPr lang="en-US" dirty="0" smtClean="0"/>
              <a:t>and high-repetition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59300" y="1778000"/>
            <a:ext cx="878353" cy="4432300"/>
            <a:chOff x="3771900" y="1689100"/>
            <a:chExt cx="878353" cy="44323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848100" y="1689100"/>
              <a:ext cx="762000" cy="4432300"/>
            </a:xfrm>
            <a:prstGeom prst="rect">
              <a:avLst/>
            </a:prstGeom>
            <a:solidFill>
              <a:schemeClr val="bg2">
                <a:lumMod val="50000"/>
                <a:alpha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1900" y="4292600"/>
              <a:ext cx="878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25000"/>
                    </a:schemeClr>
                  </a:solidFill>
                </a:rPr>
                <a:t>Medicine</a:t>
              </a:r>
              <a:endParaRPr lang="en-US" sz="1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19600" y="3479800"/>
            <a:ext cx="1168400" cy="2743504"/>
            <a:chOff x="-1397000" y="1574800"/>
            <a:chExt cx="1168400" cy="44323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-1397000" y="1574800"/>
              <a:ext cx="1168400" cy="4432300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1244600" y="2629818"/>
              <a:ext cx="607859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GDR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 bwMode="auto">
          <a:xfrm>
            <a:off x="4762500" y="3505200"/>
            <a:ext cx="647700" cy="596900"/>
          </a:xfrm>
          <a:prstGeom prst="ellipse">
            <a:avLst/>
          </a:prstGeom>
          <a:noFill/>
          <a:ln w="254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 descr="comparison_sources_legend_23042014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25306" r="32029" b="46326"/>
          <a:stretch/>
        </p:blipFill>
        <p:spPr>
          <a:xfrm>
            <a:off x="5054600" y="1790700"/>
            <a:ext cx="15875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4970" y="80030"/>
            <a:ext cx="9046563" cy="6700603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8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258" y="168640"/>
            <a:ext cx="3461783" cy="1317260"/>
          </a:xfrm>
          <a:prstGeom prst="rect">
            <a:avLst/>
          </a:prstGeom>
          <a:noFill/>
        </p:spPr>
      </p:pic>
      <p:pic>
        <p:nvPicPr>
          <p:cNvPr id="3" name="Picture 2" descr="mpik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330201"/>
            <a:ext cx="660831" cy="623824"/>
          </a:xfrm>
          <a:prstGeom prst="rect">
            <a:avLst/>
          </a:prstGeom>
        </p:spPr>
      </p:pic>
      <p:pic>
        <p:nvPicPr>
          <p:cNvPr id="4" name="Picture 3" descr="icl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330200"/>
            <a:ext cx="2418521" cy="635000"/>
          </a:xfrm>
          <a:prstGeom prst="rect">
            <a:avLst/>
          </a:prstGeom>
        </p:spPr>
      </p:pic>
      <p:pic>
        <p:nvPicPr>
          <p:cNvPr id="5" name="Picture 4" descr="clf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330200"/>
            <a:ext cx="648380" cy="635000"/>
          </a:xfrm>
          <a:prstGeom prst="rect">
            <a:avLst/>
          </a:prstGeom>
        </p:spPr>
      </p:pic>
      <p:pic>
        <p:nvPicPr>
          <p:cNvPr id="6" name="Picture 5" descr="cuo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317500"/>
            <a:ext cx="571500" cy="1327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92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4. Conclusions</a:t>
            </a:r>
            <a:endParaRPr lang="en-US" sz="3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8100" y="5659518"/>
            <a:ext cx="91059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HPC @ CNAF</a:t>
            </a:r>
            <a:endParaRPr lang="en-GB" sz="2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Bologna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24/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06/2014 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1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0"/>
            <a:ext cx="2244778" cy="854171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28800" y="301401"/>
            <a:ext cx="7073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Conclusions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86300" y="4406900"/>
            <a:ext cx="876300" cy="1143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637" y="1143000"/>
            <a:ext cx="9161482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First experimental demonstration of non-linear Thomson scattering in a </a:t>
            </a:r>
            <a:r>
              <a:rPr lang="en-US" b="1" dirty="0" smtClean="0">
                <a:solidFill>
                  <a:srgbClr val="FF0000"/>
                </a:solidFill>
              </a:rPr>
              <a:t>non-</a:t>
            </a:r>
            <a:r>
              <a:rPr lang="en-US" b="1" dirty="0" err="1" smtClean="0">
                <a:solidFill>
                  <a:srgbClr val="FF0000"/>
                </a:solidFill>
              </a:rPr>
              <a:t>perturbative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     regime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Spectrally resolved measurements of the generated gamma-ray spectrum indicate an energy</a:t>
            </a:r>
          </a:p>
          <a:p>
            <a:r>
              <a:rPr lang="en-US" dirty="0"/>
              <a:t> </a:t>
            </a:r>
            <a:r>
              <a:rPr lang="en-US" dirty="0" smtClean="0"/>
              <a:t>    per photon reaching </a:t>
            </a:r>
            <a:r>
              <a:rPr lang="en-US" b="1" dirty="0" smtClean="0">
                <a:solidFill>
                  <a:srgbClr val="FF0000"/>
                </a:solidFill>
              </a:rPr>
              <a:t>15 – 18 MeV</a:t>
            </a:r>
            <a:r>
              <a:rPr lang="en-US" dirty="0" smtClean="0"/>
              <a:t>, with the possibility of scaling it to higher energies.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Experimental data indicate </a:t>
            </a:r>
            <a:r>
              <a:rPr lang="en-US" b="1" dirty="0" smtClean="0">
                <a:solidFill>
                  <a:srgbClr val="FF0000"/>
                </a:solidFill>
              </a:rPr>
              <a:t>extreme sensitivity </a:t>
            </a:r>
            <a:r>
              <a:rPr lang="en-US" dirty="0" smtClean="0"/>
              <a:t>to spatial and temporal overlap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Ultra-small divergence (</a:t>
            </a:r>
            <a:r>
              <a:rPr lang="en-US" b="1" dirty="0" smtClean="0">
                <a:solidFill>
                  <a:srgbClr val="FF0000"/>
                </a:solidFill>
              </a:rPr>
              <a:t>~</a:t>
            </a:r>
            <a:r>
              <a:rPr lang="en-US" b="1" dirty="0" err="1" smtClean="0">
                <a:solidFill>
                  <a:srgbClr val="FF0000"/>
                </a:solidFill>
              </a:rPr>
              <a:t>mrad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Ultra-small source size (</a:t>
            </a:r>
            <a:r>
              <a:rPr lang="en-US" b="1" dirty="0" smtClean="0">
                <a:solidFill>
                  <a:srgbClr val="FF0000"/>
                </a:solidFill>
              </a:rPr>
              <a:t>~ 30 microns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Unprecedented </a:t>
            </a:r>
            <a:r>
              <a:rPr lang="en-US" b="1" dirty="0" smtClean="0">
                <a:solidFill>
                  <a:srgbClr val="FF0000"/>
                </a:solidFill>
              </a:rPr>
              <a:t>ultra-high brightness </a:t>
            </a:r>
            <a:r>
              <a:rPr lang="en-US" dirty="0" smtClean="0"/>
              <a:t>in the MeV range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Much better </a:t>
            </a:r>
            <a:r>
              <a:rPr lang="en-US" b="1" dirty="0" smtClean="0">
                <a:solidFill>
                  <a:srgbClr val="FF0000"/>
                </a:solidFill>
              </a:rPr>
              <a:t>spatial qualities </a:t>
            </a:r>
            <a:r>
              <a:rPr lang="en-US" dirty="0" smtClean="0"/>
              <a:t>than bremsstrahlung and much </a:t>
            </a:r>
            <a:r>
              <a:rPr lang="en-US" b="1" dirty="0" smtClean="0">
                <a:solidFill>
                  <a:srgbClr val="FF0000"/>
                </a:solidFill>
              </a:rPr>
              <a:t>higher energy </a:t>
            </a:r>
            <a:r>
              <a:rPr lang="en-US" dirty="0" smtClean="0"/>
              <a:t>than </a:t>
            </a:r>
            <a:r>
              <a:rPr lang="en-US" dirty="0" err="1" smtClean="0"/>
              <a:t>betatron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Of great interest for </a:t>
            </a:r>
            <a:r>
              <a:rPr lang="en-US" b="1" dirty="0" smtClean="0">
                <a:solidFill>
                  <a:srgbClr val="FF0000"/>
                </a:solidFill>
              </a:rPr>
              <a:t>practical applications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98700" y="215681"/>
            <a:ext cx="68453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Talk outline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382" y="1790700"/>
            <a:ext cx="79790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1.	Motivation:					</a:t>
            </a:r>
            <a:r>
              <a:rPr lang="en-US" sz="1700" dirty="0" smtClean="0"/>
              <a:t>- Gamma-rays in medicine and applied physics</a:t>
            </a:r>
          </a:p>
          <a:p>
            <a:r>
              <a:rPr lang="en-US" sz="1700" b="1" dirty="0" smtClean="0">
                <a:solidFill>
                  <a:srgbClr val="FF0000"/>
                </a:solidFill>
              </a:rPr>
              <a:t>																</a:t>
            </a:r>
            <a:endParaRPr lang="en-US" sz="17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41082" y="2616200"/>
            <a:ext cx="779372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2.	Experimental techniques:		</a:t>
            </a:r>
            <a:r>
              <a:rPr lang="en-US" sz="1700" dirty="0" smtClean="0">
                <a:solidFill>
                  <a:srgbClr val="000000"/>
                </a:solidFill>
              </a:rPr>
              <a:t>- </a:t>
            </a:r>
            <a:r>
              <a:rPr lang="en-US" sz="1700" dirty="0" err="1"/>
              <a:t>Undulator</a:t>
            </a:r>
            <a:r>
              <a:rPr lang="en-US" sz="1700" dirty="0"/>
              <a:t> vs. Wiggler</a:t>
            </a:r>
          </a:p>
          <a:p>
            <a:r>
              <a:rPr lang="en-US" sz="1700" b="1" dirty="0">
                <a:solidFill>
                  <a:srgbClr val="FF0000"/>
                </a:solidFill>
              </a:rPr>
              <a:t>	</a:t>
            </a:r>
            <a:r>
              <a:rPr lang="en-US" sz="1700" b="1" dirty="0" smtClean="0">
                <a:solidFill>
                  <a:srgbClr val="FF0000"/>
                </a:solidFill>
              </a:rPr>
              <a:t>							</a:t>
            </a:r>
            <a:r>
              <a:rPr lang="en-US" sz="1700" dirty="0"/>
              <a:t>-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Betatron</a:t>
            </a:r>
            <a:r>
              <a:rPr lang="en-US" sz="1700" dirty="0">
                <a:solidFill>
                  <a:srgbClr val="000000"/>
                </a:solidFill>
              </a:rPr>
              <a:t> / Bremsstrahlung / </a:t>
            </a:r>
            <a:r>
              <a:rPr lang="en-US" sz="1700" dirty="0" smtClean="0">
                <a:solidFill>
                  <a:srgbClr val="000000"/>
                </a:solidFill>
              </a:rPr>
              <a:t>Thomson</a:t>
            </a:r>
            <a:endParaRPr lang="en-US" sz="1700" dirty="0"/>
          </a:p>
          <a:p>
            <a:pPr lvl="4"/>
            <a:r>
              <a:rPr lang="en-US" sz="1700" dirty="0" smtClean="0"/>
              <a:t>				- Towards Compton?</a:t>
            </a:r>
          </a:p>
          <a:p>
            <a:pPr lvl="4"/>
            <a:r>
              <a:rPr lang="en-US" sz="1700" dirty="0" smtClean="0">
                <a:solidFill>
                  <a:srgbClr val="000000"/>
                </a:solidFill>
              </a:rPr>
              <a:t>				- </a:t>
            </a:r>
            <a:r>
              <a:rPr lang="en-US" sz="1700" dirty="0">
                <a:solidFill>
                  <a:srgbClr val="000000"/>
                </a:solidFill>
              </a:rPr>
              <a:t>Radiation reaction and Compton scattering</a:t>
            </a:r>
            <a:endParaRPr lang="en-US" sz="1700" dirty="0"/>
          </a:p>
        </p:txBody>
      </p:sp>
      <p:sp>
        <p:nvSpPr>
          <p:cNvPr id="11" name="TextBox 10"/>
          <p:cNvSpPr txBox="1"/>
          <p:nvPr/>
        </p:nvSpPr>
        <p:spPr>
          <a:xfrm>
            <a:off x="441082" y="4051300"/>
            <a:ext cx="717525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3.	The experimental results:		</a:t>
            </a:r>
            <a:r>
              <a:rPr lang="en-US" sz="1700" dirty="0" smtClean="0">
                <a:solidFill>
                  <a:srgbClr val="000000"/>
                </a:solidFill>
              </a:rPr>
              <a:t>- Experimental setup</a:t>
            </a:r>
            <a:endParaRPr lang="en-US" sz="1700" dirty="0"/>
          </a:p>
          <a:p>
            <a:pPr lvl="4"/>
            <a:r>
              <a:rPr lang="en-US" sz="1700" dirty="0" smtClean="0"/>
              <a:t>				</a:t>
            </a:r>
            <a:r>
              <a:rPr lang="en-US" sz="1700" dirty="0"/>
              <a:t>-</a:t>
            </a:r>
            <a:r>
              <a:rPr lang="en-US" sz="1700" dirty="0" smtClean="0"/>
              <a:t> Beams </a:t>
            </a:r>
            <a:r>
              <a:rPr lang="en-US" sz="1700" dirty="0" err="1" smtClean="0"/>
              <a:t>synchronisation</a:t>
            </a:r>
            <a:endParaRPr lang="en-US" sz="1700" dirty="0" smtClean="0"/>
          </a:p>
          <a:p>
            <a:pPr lvl="4"/>
            <a:r>
              <a:rPr lang="en-US" sz="1700" dirty="0" smtClean="0"/>
              <a:t>				</a:t>
            </a:r>
            <a:r>
              <a:rPr lang="en-US" sz="1700" dirty="0"/>
              <a:t>-</a:t>
            </a:r>
            <a:r>
              <a:rPr lang="en-US" sz="1700" dirty="0" smtClean="0"/>
              <a:t> Gamma-ray detection</a:t>
            </a:r>
          </a:p>
          <a:p>
            <a:pPr lvl="4"/>
            <a:r>
              <a:rPr lang="en-US" sz="1700" dirty="0"/>
              <a:t>	</a:t>
            </a:r>
            <a:r>
              <a:rPr lang="en-US" sz="1700" dirty="0" smtClean="0"/>
              <a:t>			- Ultra-high brightness at high energy</a:t>
            </a:r>
          </a:p>
          <a:p>
            <a:pPr lvl="4"/>
            <a:endParaRPr lang="en-US" sz="1700" dirty="0"/>
          </a:p>
        </p:txBody>
      </p:sp>
      <p:sp>
        <p:nvSpPr>
          <p:cNvPr id="13" name="TextBox 12"/>
          <p:cNvSpPr txBox="1"/>
          <p:nvPr/>
        </p:nvSpPr>
        <p:spPr>
          <a:xfrm>
            <a:off x="444500" y="5265936"/>
            <a:ext cx="84963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4.	Conclusions														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7290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4970" y="80030"/>
            <a:ext cx="9046563" cy="6700603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8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258" y="168640"/>
            <a:ext cx="3461783" cy="1317260"/>
          </a:xfrm>
          <a:prstGeom prst="rect">
            <a:avLst/>
          </a:prstGeom>
          <a:noFill/>
        </p:spPr>
      </p:pic>
      <p:pic>
        <p:nvPicPr>
          <p:cNvPr id="3" name="Picture 2" descr="mpik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330201"/>
            <a:ext cx="660831" cy="623824"/>
          </a:xfrm>
          <a:prstGeom prst="rect">
            <a:avLst/>
          </a:prstGeom>
        </p:spPr>
      </p:pic>
      <p:pic>
        <p:nvPicPr>
          <p:cNvPr id="4" name="Picture 3" descr="icl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330200"/>
            <a:ext cx="2418521" cy="635000"/>
          </a:xfrm>
          <a:prstGeom prst="rect">
            <a:avLst/>
          </a:prstGeom>
        </p:spPr>
      </p:pic>
      <p:pic>
        <p:nvPicPr>
          <p:cNvPr id="5" name="Picture 4" descr="clf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330200"/>
            <a:ext cx="648380" cy="635000"/>
          </a:xfrm>
          <a:prstGeom prst="rect">
            <a:avLst/>
          </a:prstGeom>
        </p:spPr>
      </p:pic>
      <p:pic>
        <p:nvPicPr>
          <p:cNvPr id="6" name="Picture 5" descr="cuo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317500"/>
            <a:ext cx="571500" cy="1327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92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Motivation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8100" y="5659518"/>
            <a:ext cx="91059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HPC @ CNAF</a:t>
            </a:r>
            <a:endParaRPr lang="en-GB" sz="2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Bologna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24/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06/2014 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97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98700" y="228911"/>
            <a:ext cx="68453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Motivation: medicine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-12700" y="1102201"/>
            <a:ext cx="9144001" cy="376797"/>
            <a:chOff x="614389" y="1027468"/>
            <a:chExt cx="10536747" cy="37679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370512" y="1074569"/>
              <a:ext cx="7126939" cy="32969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4389" y="1027468"/>
              <a:ext cx="10536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 MeV gamma-ray beams are widely used for cancer radiotherapy</a:t>
              </a:r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1600201"/>
            <a:ext cx="2743200" cy="20231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7900" y="1892300"/>
            <a:ext cx="477843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Gamma-rays are used in medicine due to their </a:t>
            </a:r>
          </a:p>
          <a:p>
            <a:r>
              <a:rPr lang="en-US" dirty="0" smtClean="0"/>
              <a:t>effectiveness in killing cells. Bremsstrahlung </a:t>
            </a:r>
          </a:p>
          <a:p>
            <a:r>
              <a:rPr lang="en-US" dirty="0" smtClean="0"/>
              <a:t>radiation is often used, due to the simplicity of </a:t>
            </a:r>
          </a:p>
          <a:p>
            <a:r>
              <a:rPr lang="en-US" dirty="0" smtClean="0"/>
              <a:t>generating it but the poor divergence and source</a:t>
            </a:r>
          </a:p>
          <a:p>
            <a:r>
              <a:rPr lang="en-US" dirty="0" smtClean="0"/>
              <a:t>size gives poor spatial resolution.</a:t>
            </a: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44500" y="3810000"/>
            <a:ext cx="6485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values: LINAC’s electron energy range: 4 – 25 MeV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gamma-ray source size:		    hundreds of microns</a:t>
            </a:r>
          </a:p>
          <a:p>
            <a:r>
              <a:rPr lang="en-US" dirty="0"/>
              <a:t>	</a:t>
            </a:r>
            <a:r>
              <a:rPr lang="en-US" dirty="0" smtClean="0"/>
              <a:t>		 gamma-ray divergence:		    tens of </a:t>
            </a:r>
            <a:r>
              <a:rPr lang="en-US" dirty="0" err="1" smtClean="0"/>
              <a:t>mrad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dose deposited per session:      1 – 2 </a:t>
            </a:r>
            <a:r>
              <a:rPr lang="en-US" dirty="0" err="1" smtClean="0"/>
              <a:t>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2311" y="5346700"/>
            <a:ext cx="8811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/>
              <a:t> Collimating devices are required for better </a:t>
            </a:r>
            <a:r>
              <a:rPr lang="en-US" dirty="0" err="1" smtClean="0"/>
              <a:t>localisation</a:t>
            </a:r>
            <a:r>
              <a:rPr lang="en-US" dirty="0" smtClean="0"/>
              <a:t> of the radiation. </a:t>
            </a:r>
          </a:p>
          <a:p>
            <a:r>
              <a:rPr lang="en-US" dirty="0"/>
              <a:t> </a:t>
            </a:r>
            <a:r>
              <a:rPr lang="en-US" dirty="0" smtClean="0"/>
              <a:t>   They usually induce stray particles in the beam which have detrimental effects on the skin</a:t>
            </a:r>
          </a:p>
          <a:p>
            <a:r>
              <a:rPr lang="en-US" dirty="0" smtClean="0"/>
              <a:t>     </a:t>
            </a:r>
          </a:p>
          <a:p>
            <a:r>
              <a:rPr lang="en-US" b="1" dirty="0">
                <a:solidFill>
                  <a:srgbClr val="FF0000"/>
                </a:solidFill>
              </a:rPr>
              <a:t>X</a:t>
            </a:r>
            <a:r>
              <a:rPr lang="en-US" dirty="0" smtClean="0"/>
              <a:t>  Big and expensive machines, with poor knowledge of the effective dose deposited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98700" y="228911"/>
            <a:ext cx="68453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Motivation: homeland security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2"/>
            <a:ext cx="2178297" cy="828874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-12700" y="1089501"/>
            <a:ext cx="9144001" cy="369332"/>
            <a:chOff x="614389" y="1040168"/>
            <a:chExt cx="10536747" cy="369332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921711" y="1074569"/>
              <a:ext cx="9995273" cy="32969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4389" y="1040168"/>
              <a:ext cx="10536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 MeV gamma-ray beams are of interest for radiography and active interrogation of materials</a:t>
              </a:r>
              <a:endParaRPr lang="en-US" dirty="0"/>
            </a:p>
          </p:txBody>
        </p:sp>
      </p:grpSp>
      <p:pic>
        <p:nvPicPr>
          <p:cNvPr id="2" name="Picture 1" descr="gamma_radiograph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014913"/>
            <a:ext cx="4737100" cy="1695540"/>
          </a:xfrm>
          <a:prstGeom prst="rect">
            <a:avLst/>
          </a:prstGeom>
        </p:spPr>
      </p:pic>
      <p:pic>
        <p:nvPicPr>
          <p:cNvPr id="13" name="Picture 12" descr="Scann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779288"/>
            <a:ext cx="5308600" cy="31864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73354" y="2514600"/>
            <a:ext cx="34706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Giant Dipole Resonances occur in</a:t>
            </a:r>
          </a:p>
          <a:p>
            <a:r>
              <a:rPr lang="en-US" dirty="0" smtClean="0"/>
              <a:t>a multi-MeV energy range and </a:t>
            </a:r>
          </a:p>
          <a:p>
            <a:r>
              <a:rPr lang="en-US" dirty="0" smtClean="0"/>
              <a:t>induce </a:t>
            </a:r>
            <a:r>
              <a:rPr lang="en-US" dirty="0" err="1" smtClean="0"/>
              <a:t>photofission</a:t>
            </a:r>
            <a:r>
              <a:rPr lang="en-US" dirty="0" smtClean="0"/>
              <a:t> of the nuclei</a:t>
            </a:r>
          </a:p>
          <a:p>
            <a:r>
              <a:rPr lang="en-US" dirty="0" smtClean="0"/>
              <a:t>with typical by-products signatures</a:t>
            </a:r>
          </a:p>
          <a:p>
            <a:endParaRPr lang="en-US" dirty="0"/>
          </a:p>
          <a:p>
            <a:r>
              <a:rPr lang="en-US" dirty="0" smtClean="0"/>
              <a:t>It allows for fast, non-invasive and</a:t>
            </a:r>
          </a:p>
          <a:p>
            <a:r>
              <a:rPr lang="en-US" dirty="0" smtClean="0"/>
              <a:t>safe probing of materials.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175500" y="4546600"/>
            <a:ext cx="0" cy="7747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57800" y="5422900"/>
            <a:ext cx="3848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requirements: compactness, high</a:t>
            </a:r>
          </a:p>
          <a:p>
            <a:r>
              <a:rPr lang="en-US" dirty="0" smtClean="0"/>
              <a:t>repetition rate, high brilliance </a:t>
            </a:r>
          </a:p>
          <a:p>
            <a:r>
              <a:rPr lang="en-US" dirty="0" smtClean="0"/>
              <a:t>(to </a:t>
            </a:r>
            <a:r>
              <a:rPr lang="en-US" dirty="0" err="1" smtClean="0"/>
              <a:t>minimise</a:t>
            </a:r>
            <a:r>
              <a:rPr lang="en-US" dirty="0"/>
              <a:t> </a:t>
            </a:r>
            <a:r>
              <a:rPr lang="en-US" dirty="0" smtClean="0"/>
              <a:t>false positive rates)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4970" y="80030"/>
            <a:ext cx="9046563" cy="6700603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8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258" y="168640"/>
            <a:ext cx="3461783" cy="1317260"/>
          </a:xfrm>
          <a:prstGeom prst="rect">
            <a:avLst/>
          </a:prstGeom>
          <a:noFill/>
        </p:spPr>
      </p:pic>
      <p:pic>
        <p:nvPicPr>
          <p:cNvPr id="3" name="Picture 2" descr="mpik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330201"/>
            <a:ext cx="660831" cy="623824"/>
          </a:xfrm>
          <a:prstGeom prst="rect">
            <a:avLst/>
          </a:prstGeom>
        </p:spPr>
      </p:pic>
      <p:pic>
        <p:nvPicPr>
          <p:cNvPr id="4" name="Picture 3" descr="icl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330200"/>
            <a:ext cx="2418521" cy="635000"/>
          </a:xfrm>
          <a:prstGeom prst="rect">
            <a:avLst/>
          </a:prstGeom>
        </p:spPr>
      </p:pic>
      <p:pic>
        <p:nvPicPr>
          <p:cNvPr id="5" name="Picture 4" descr="clf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330200"/>
            <a:ext cx="648380" cy="635000"/>
          </a:xfrm>
          <a:prstGeom prst="rect">
            <a:avLst/>
          </a:prstGeom>
        </p:spPr>
      </p:pic>
      <p:pic>
        <p:nvPicPr>
          <p:cNvPr id="6" name="Picture 5" descr="cuo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317500"/>
            <a:ext cx="571500" cy="1327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92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2. </a:t>
            </a:r>
            <a:r>
              <a:rPr lang="en-US" sz="54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Experimental </a:t>
            </a:r>
            <a:r>
              <a:rPr lang="en-U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techniques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8100" y="5659518"/>
            <a:ext cx="91059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HPC @ CNAF</a:t>
            </a:r>
            <a:endParaRPr lang="en-GB" sz="2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Bologna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24/</a:t>
            </a:r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06/2014 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9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0"/>
            <a:ext cx="2244778" cy="854171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85900" y="199801"/>
            <a:ext cx="7073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Synchrotron radiation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070397"/>
            <a:ext cx="9143999" cy="370501"/>
            <a:chOff x="629023" y="1033764"/>
            <a:chExt cx="10122066" cy="370501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1992690" y="1074569"/>
              <a:ext cx="7450966" cy="32969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9023" y="1033764"/>
              <a:ext cx="1012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Electromagnetic waves are emitted by an accelerated charged particle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30200" y="1828800"/>
            <a:ext cx="627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electromagnetic power emitted by an accelerated particle is: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5556" t="41495" r="58055" b="45159"/>
          <a:stretch/>
        </p:blipFill>
        <p:spPr>
          <a:xfrm>
            <a:off x="393700" y="2273300"/>
            <a:ext cx="3509818" cy="101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2600" y="3276600"/>
            <a:ext cx="813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 electron oscillation is </a:t>
            </a:r>
            <a:r>
              <a:rPr lang="en-US" b="1" dirty="0" smtClean="0">
                <a:solidFill>
                  <a:srgbClr val="FF0000"/>
                </a:solidFill>
              </a:rPr>
              <a:t>linear</a:t>
            </a:r>
            <a:r>
              <a:rPr lang="en-US" dirty="0" smtClean="0"/>
              <a:t>, the typical energy and flux of gamma-ray energy is: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889" t="63091" r="51528" b="18224"/>
          <a:stretch/>
        </p:blipFill>
        <p:spPr>
          <a:xfrm>
            <a:off x="419100" y="4902200"/>
            <a:ext cx="2705100" cy="977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7639" t="36641" r="53056" b="44674"/>
          <a:stretch/>
        </p:blipFill>
        <p:spPr>
          <a:xfrm>
            <a:off x="495300" y="3619500"/>
            <a:ext cx="2679700" cy="977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62300" y="3784600"/>
            <a:ext cx="5703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a</a:t>
            </a:r>
            <a:r>
              <a:rPr lang="en-US" baseline="-25000" dirty="0" smtClean="0"/>
              <a:t>0</a:t>
            </a:r>
            <a:r>
              <a:rPr lang="en-US" dirty="0" smtClean="0"/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L</a:t>
            </a:r>
            <a:r>
              <a:rPr lang="en-US" baseline="-25000" dirty="0" smtClean="0"/>
              <a:t> </a:t>
            </a:r>
            <a:r>
              <a:rPr lang="en-US" dirty="0" smtClean="0"/>
              <a:t>are the laser dimensionless intensity</a:t>
            </a:r>
          </a:p>
          <a:p>
            <a:r>
              <a:rPr lang="en-US" dirty="0" smtClean="0"/>
              <a:t>and wavelength, respectively. These hold as long as a</a:t>
            </a:r>
            <a:r>
              <a:rPr lang="en-US" baseline="-25000" dirty="0" smtClean="0"/>
              <a:t>0</a:t>
            </a:r>
            <a:r>
              <a:rPr lang="en-US" dirty="0" smtClean="0"/>
              <a:t> &lt;&lt;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9346" y="4572000"/>
            <a:ext cx="866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 electron oscillation is </a:t>
            </a:r>
            <a:r>
              <a:rPr lang="en-US" b="1" dirty="0" smtClean="0">
                <a:solidFill>
                  <a:srgbClr val="FF0000"/>
                </a:solidFill>
              </a:rPr>
              <a:t>non-linear</a:t>
            </a:r>
            <a:r>
              <a:rPr lang="en-US" dirty="0" smtClean="0"/>
              <a:t>, the typical energy and flux of gamma-ray energy is: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49600" y="4965700"/>
            <a:ext cx="3618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two regimes are equivalent </a:t>
            </a:r>
          </a:p>
          <a:p>
            <a:r>
              <a:rPr lang="en-US" dirty="0" smtClean="0"/>
              <a:t>to those of a solid-state </a:t>
            </a:r>
            <a:r>
              <a:rPr lang="en-US" dirty="0" err="1" smtClean="0"/>
              <a:t>undulator</a:t>
            </a:r>
            <a:r>
              <a:rPr lang="en-US" dirty="0" smtClean="0"/>
              <a:t> if: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69100" y="4972735"/>
            <a:ext cx="11811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a0   </a:t>
            </a:r>
            <a:r>
              <a:rPr lang="en-US" dirty="0">
                <a:sym typeface="Wingdings"/>
              </a:rPr>
              <a:t> K</a:t>
            </a:r>
          </a:p>
          <a:p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baseline="-25000" dirty="0" err="1"/>
              <a:t>L</a:t>
            </a:r>
            <a:r>
              <a:rPr lang="en-US" dirty="0"/>
              <a:t>/2</a:t>
            </a:r>
            <a:r>
              <a:rPr lang="en-US" baseline="-25000" dirty="0"/>
              <a:t> </a:t>
            </a:r>
            <a:r>
              <a:rPr lang="en-US" dirty="0">
                <a:sym typeface="Wingdings"/>
              </a:rPr>
              <a:t></a:t>
            </a:r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baseline="-25000" dirty="0" err="1"/>
              <a:t>U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3682" y="5905500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Keeping the analogy, a</a:t>
            </a:r>
            <a:r>
              <a:rPr lang="en-US" baseline="-25000" dirty="0" smtClean="0"/>
              <a:t>0</a:t>
            </a:r>
            <a:r>
              <a:rPr lang="en-US" dirty="0" smtClean="0"/>
              <a:t> &lt;&lt; 1 corresponds to an </a:t>
            </a:r>
            <a:r>
              <a:rPr lang="en-US" b="1" dirty="0" err="1" smtClean="0">
                <a:solidFill>
                  <a:srgbClr val="FF0000"/>
                </a:solidFill>
              </a:rPr>
              <a:t>undulator</a:t>
            </a:r>
            <a:r>
              <a:rPr lang="en-US" dirty="0" smtClean="0"/>
              <a:t> and a</a:t>
            </a:r>
            <a:r>
              <a:rPr lang="en-US" baseline="-25000" dirty="0" smtClean="0"/>
              <a:t>0</a:t>
            </a:r>
            <a:r>
              <a:rPr lang="en-US" dirty="0" smtClean="0"/>
              <a:t> &gt; 1 to a </a:t>
            </a:r>
            <a:r>
              <a:rPr lang="en-US" b="1" dirty="0" smtClean="0">
                <a:solidFill>
                  <a:srgbClr val="FF0000"/>
                </a:solidFill>
              </a:rPr>
              <a:t>wiggler</a:t>
            </a:r>
          </a:p>
        </p:txBody>
      </p:sp>
    </p:spTree>
    <p:extLst>
      <p:ext uri="{BB962C8B-B14F-4D97-AF65-F5344CB8AC3E}">
        <p14:creationId xmlns:p14="http://schemas.microsoft.com/office/powerpoint/2010/main" val="13285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4970" y="44971"/>
            <a:ext cx="9046563" cy="989352"/>
          </a:xfrm>
          <a:prstGeom prst="roundRect">
            <a:avLst>
              <a:gd name="adj" fmla="val 5705"/>
            </a:avLst>
          </a:prstGeom>
          <a:solidFill>
            <a:srgbClr val="82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Picture 2" descr="Diamond KEY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1010B"/>
              </a:clrFrom>
              <a:clrTo>
                <a:srgbClr val="B1010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659" y="123670"/>
            <a:ext cx="2244778" cy="854171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85900" y="199801"/>
            <a:ext cx="7073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Betatron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083097"/>
            <a:ext cx="9143999" cy="369332"/>
            <a:chOff x="629023" y="1046464"/>
            <a:chExt cx="10122066" cy="369332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685257" y="1074569"/>
              <a:ext cx="10023658" cy="32969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9023" y="1046464"/>
              <a:ext cx="1012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 the laser wake field, the e</a:t>
              </a:r>
              <a:r>
                <a:rPr lang="en-US" baseline="30000" dirty="0" smtClean="0"/>
                <a:t>-</a:t>
              </a:r>
              <a:r>
                <a:rPr lang="en-US" dirty="0" smtClean="0"/>
                <a:t> undergoes transverse oscillations generating synchrotron radiation </a:t>
              </a:r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2083" t="37024" b="30433"/>
          <a:stretch/>
        </p:blipFill>
        <p:spPr>
          <a:xfrm>
            <a:off x="101600" y="1574800"/>
            <a:ext cx="6064250" cy="2425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9700" y="3708400"/>
            <a:ext cx="213436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From A. Rousse et al. PRL 2004 </a:t>
            </a:r>
            <a:endParaRPr lang="en-US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18100" y="1792189"/>
            <a:ext cx="39892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Typical electron-laser parameters:</a:t>
            </a:r>
          </a:p>
          <a:p>
            <a:r>
              <a:rPr lang="en-US" sz="1600" dirty="0" err="1" smtClean="0"/>
              <a:t>E</a:t>
            </a:r>
            <a:r>
              <a:rPr lang="en-US" sz="1600" baseline="-25000" dirty="0" err="1" smtClean="0"/>
              <a:t>e</a:t>
            </a:r>
            <a:r>
              <a:rPr lang="en-US" sz="1600" baseline="-25000" dirty="0" smtClean="0"/>
              <a:t>-</a:t>
            </a:r>
            <a:r>
              <a:rPr lang="en-US" sz="1600" dirty="0" smtClean="0"/>
              <a:t> </a:t>
            </a:r>
            <a:r>
              <a:rPr lang="en-US" sz="1600" dirty="0"/>
              <a:t>~</a:t>
            </a:r>
            <a:r>
              <a:rPr lang="en-US" sz="1600" dirty="0" smtClean="0"/>
              <a:t> 0.1 – 1 GeV (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/>
              <a:t> ~ 0.2 – 2 x10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a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</a:t>
            </a:r>
            <a:r>
              <a:rPr lang="en-US" sz="1600" dirty="0"/>
              <a:t>~</a:t>
            </a:r>
            <a:r>
              <a:rPr lang="en-US" sz="1600" dirty="0" smtClean="0"/>
              <a:t>  1 (K</a:t>
            </a:r>
            <a:r>
              <a:rPr lang="en-US" sz="1600" dirty="0">
                <a:solidFill>
                  <a:prstClr val="black"/>
                </a:solidFill>
              </a:rPr>
              <a:t>~</a:t>
            </a:r>
            <a:r>
              <a:rPr lang="en-US" sz="1600" dirty="0" smtClean="0"/>
              <a:t>1)</a:t>
            </a:r>
          </a:p>
          <a:p>
            <a:endParaRPr lang="en-US" sz="1600" dirty="0"/>
          </a:p>
          <a:p>
            <a:r>
              <a:rPr lang="en-US" sz="1600" dirty="0" smtClean="0"/>
              <a:t>Typical energies: sub-MeV</a:t>
            </a:r>
          </a:p>
          <a:p>
            <a:r>
              <a:rPr lang="en-US" sz="1600" dirty="0" smtClean="0"/>
              <a:t>Typical divergence: </a:t>
            </a:r>
            <a:r>
              <a:rPr lang="en-US" sz="1600" dirty="0" err="1" smtClean="0"/>
              <a:t>mrad</a:t>
            </a:r>
            <a:endParaRPr lang="en-US" sz="1600" dirty="0" smtClean="0"/>
          </a:p>
          <a:p>
            <a:r>
              <a:rPr lang="en-US" sz="1600" dirty="0"/>
              <a:t>B</a:t>
            </a:r>
            <a:r>
              <a:rPr lang="en-US" sz="1600" dirty="0" smtClean="0"/>
              <a:t>rightness: &gt; 10</a:t>
            </a:r>
            <a:r>
              <a:rPr lang="en-US" sz="1600" baseline="30000" dirty="0" smtClean="0"/>
              <a:t>21 </a:t>
            </a:r>
            <a:r>
              <a:rPr lang="en-US" sz="1600" dirty="0" err="1" smtClean="0"/>
              <a:t>phs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mm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mrad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0.1% BW</a:t>
            </a:r>
          </a:p>
          <a:p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0833" t="35609" r="55834" b="15812"/>
          <a:stretch/>
        </p:blipFill>
        <p:spPr>
          <a:xfrm>
            <a:off x="228600" y="4241800"/>
            <a:ext cx="3048000" cy="26162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1943100" y="4138613"/>
            <a:ext cx="1308100" cy="38258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20000" t="10311" r="39722" b="30854"/>
          <a:stretch/>
        </p:blipFill>
        <p:spPr>
          <a:xfrm>
            <a:off x="3340101" y="3860800"/>
            <a:ext cx="2514600" cy="2523271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3467100" y="6376214"/>
            <a:ext cx="2428920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From S. </a:t>
            </a:r>
            <a:r>
              <a:rPr lang="en-US" sz="1200" i="1" dirty="0" err="1" smtClean="0"/>
              <a:t>Kneip</a:t>
            </a:r>
            <a:r>
              <a:rPr lang="en-US" sz="1200" i="1" dirty="0" smtClean="0"/>
              <a:t> et al. Nat. Phys. 2009 </a:t>
            </a:r>
            <a:endParaRPr lang="en-US" sz="12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816600" y="3911600"/>
            <a:ext cx="257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Despite the good spatial and</a:t>
            </a:r>
          </a:p>
          <a:p>
            <a:r>
              <a:rPr lang="en-US" sz="1600" dirty="0" smtClean="0"/>
              <a:t>temporal qualities, it is not possible</a:t>
            </a:r>
            <a:r>
              <a:rPr lang="en-US" sz="1600" dirty="0"/>
              <a:t> </a:t>
            </a:r>
            <a:r>
              <a:rPr lang="en-US" sz="1600" dirty="0" smtClean="0"/>
              <a:t>to generate photons with multi-MeV energies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338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8583</TotalTime>
  <Words>1487</Words>
  <Application>Microsoft Macintosh PowerPoint</Application>
  <PresentationFormat>On-screen Show (4:3)</PresentationFormat>
  <Paragraphs>250</Paragraphs>
  <Slides>24</Slides>
  <Notes>24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Queen's University of Belfast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Sarri</dc:creator>
  <cp:lastModifiedBy>Gianluca Sarri</cp:lastModifiedBy>
  <cp:revision>713</cp:revision>
  <dcterms:created xsi:type="dcterms:W3CDTF">2011-10-31T10:08:48Z</dcterms:created>
  <dcterms:modified xsi:type="dcterms:W3CDTF">2014-06-24T12:33:36Z</dcterms:modified>
</cp:coreProperties>
</file>