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8"/>
  </p:notesMasterIdLst>
  <p:sldIdLst>
    <p:sldId id="256" r:id="rId2"/>
    <p:sldId id="270" r:id="rId3"/>
    <p:sldId id="336" r:id="rId4"/>
    <p:sldId id="300" r:id="rId5"/>
    <p:sldId id="271" r:id="rId6"/>
    <p:sldId id="337" r:id="rId7"/>
    <p:sldId id="261" r:id="rId8"/>
    <p:sldId id="272" r:id="rId9"/>
    <p:sldId id="275" r:id="rId10"/>
    <p:sldId id="276" r:id="rId11"/>
    <p:sldId id="277" r:id="rId12"/>
    <p:sldId id="290" r:id="rId13"/>
    <p:sldId id="278" r:id="rId14"/>
    <p:sldId id="284" r:id="rId15"/>
    <p:sldId id="285" r:id="rId16"/>
    <p:sldId id="286" r:id="rId17"/>
    <p:sldId id="287" r:id="rId18"/>
    <p:sldId id="288" r:id="rId19"/>
    <p:sldId id="291" r:id="rId20"/>
    <p:sldId id="289" r:id="rId21"/>
    <p:sldId id="279" r:id="rId22"/>
    <p:sldId id="280" r:id="rId23"/>
    <p:sldId id="281" r:id="rId24"/>
    <p:sldId id="282" r:id="rId25"/>
    <p:sldId id="283" r:id="rId26"/>
    <p:sldId id="312" r:id="rId27"/>
    <p:sldId id="301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7" r:id="rId39"/>
    <p:sldId id="324" r:id="rId40"/>
    <p:sldId id="333" r:id="rId41"/>
    <p:sldId id="329" r:id="rId42"/>
    <p:sldId id="335" r:id="rId43"/>
    <p:sldId id="330" r:id="rId44"/>
    <p:sldId id="331" r:id="rId45"/>
    <p:sldId id="334" r:id="rId46"/>
    <p:sldId id="274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357D1C-BD98-48FE-931A-D5DDD194F8D3}">
          <p14:sldIdLst>
            <p14:sldId id="256"/>
            <p14:sldId id="270"/>
            <p14:sldId id="336"/>
            <p14:sldId id="300"/>
            <p14:sldId id="271"/>
            <p14:sldId id="337"/>
            <p14:sldId id="261"/>
          </p14:sldIdLst>
        </p14:section>
        <p14:section name="RPA 3D figures" id="{983D8ACF-8D8D-4AF2-8F3C-39D84456B310}">
          <p14:sldIdLst>
            <p14:sldId id="272"/>
            <p14:sldId id="275"/>
            <p14:sldId id="276"/>
            <p14:sldId id="277"/>
            <p14:sldId id="290"/>
            <p14:sldId id="278"/>
            <p14:sldId id="284"/>
            <p14:sldId id="285"/>
            <p14:sldId id="286"/>
            <p14:sldId id="287"/>
            <p14:sldId id="288"/>
            <p14:sldId id="291"/>
            <p14:sldId id="289"/>
            <p14:sldId id="279"/>
            <p14:sldId id="280"/>
            <p14:sldId id="281"/>
            <p14:sldId id="282"/>
            <p14:sldId id="283"/>
          </p14:sldIdLst>
        </p14:section>
        <p14:section name="Discussion" id="{9A82675D-8BB0-453A-A941-EC38163834C0}">
          <p14:sldIdLst>
            <p14:sldId id="312"/>
            <p14:sldId id="301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7"/>
            <p14:sldId id="324"/>
            <p14:sldId id="333"/>
            <p14:sldId id="329"/>
            <p14:sldId id="335"/>
            <p14:sldId id="330"/>
            <p14:sldId id="331"/>
            <p14:sldId id="334"/>
          </p14:sldIdLst>
        </p14:section>
        <p14:section name="RPA conclusions" id="{5BDD7ABD-14CC-4A62-8ECF-4BC0F2C8A97A}">
          <p14:sldIdLst>
            <p14:sldId id="274"/>
          </p14:sldIdLst>
        </p14:section>
        <p14:section name="Shock" id="{B52F6644-551D-419E-8CD2-9C1C30519137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9340" autoAdjust="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56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19529-01E7-41AD-9095-2FE98AFB7FA0}" type="datetimeFigureOut">
              <a:rPr lang="it-IT" smtClean="0"/>
              <a:t>24/06/2014</a:t>
            </a:fld>
            <a:endParaRPr lang="it-I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CC04B-3B40-41C6-B17D-2078DA32203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144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Evolution</a:t>
            </a:r>
            <a:r>
              <a:rPr lang="it-IT" sz="1200" dirty="0" smtClean="0"/>
              <a:t> of laser technology and target </a:t>
            </a:r>
            <a:r>
              <a:rPr lang="it-IT" sz="1200" b="1" dirty="0" smtClean="0">
                <a:solidFill>
                  <a:schemeClr val="accent3"/>
                </a:solidFill>
              </a:rPr>
              <a:t>manufacture </a:t>
            </a:r>
            <a:r>
              <a:rPr lang="it-IT" sz="1200" dirty="0" smtClean="0"/>
              <a:t> for new regimes for ion acceleration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CC04B-3B40-41C6-B17D-2078DA322036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664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CC04B-3B40-41C6-B17D-2078DA322036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4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Tight </a:t>
            </a:r>
            <a:r>
              <a:rPr lang="en-GB" noProof="0" dirty="0" smtClean="0"/>
              <a:t>focusing</a:t>
            </a:r>
            <a:r>
              <a:rPr lang="it-IT" dirty="0" smtClean="0"/>
              <a:t> </a:t>
            </a:r>
            <a:r>
              <a:rPr lang="en-GB" noProof="0" dirty="0" smtClean="0"/>
              <a:t>will</a:t>
            </a:r>
            <a:r>
              <a:rPr lang="it-IT" dirty="0" smtClean="0"/>
              <a:t> be </a:t>
            </a:r>
            <a:r>
              <a:rPr lang="en-GB" noProof="0" dirty="0" smtClean="0"/>
              <a:t>detrimental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CC04B-3B40-41C6-B17D-2078DA322036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292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Tight </a:t>
            </a:r>
            <a:r>
              <a:rPr lang="en-GB" noProof="0" dirty="0" smtClean="0"/>
              <a:t>focusing</a:t>
            </a:r>
            <a:r>
              <a:rPr lang="it-IT" dirty="0" smtClean="0"/>
              <a:t> </a:t>
            </a:r>
            <a:r>
              <a:rPr lang="en-GB" noProof="0" dirty="0" smtClean="0"/>
              <a:t>will</a:t>
            </a:r>
            <a:r>
              <a:rPr lang="it-IT" dirty="0" smtClean="0"/>
              <a:t> be </a:t>
            </a:r>
            <a:r>
              <a:rPr lang="en-GB" noProof="0" dirty="0" smtClean="0"/>
              <a:t>detrimental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CC04B-3B40-41C6-B17D-2078DA322036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292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Controllare Bulanov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CC04B-3B40-41C6-B17D-2078DA322036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752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CC04B-3B40-41C6-B17D-2078DA322036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46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CC04B-3B40-41C6-B17D-2078DA322036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481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A324245-BBDA-4029-B2F8-A4C1987E9A62}" type="datetimeFigureOut">
              <a:rPr lang="it-IT" smtClean="0"/>
              <a:t>24/06/2014</a:t>
            </a:fld>
            <a:endParaRPr lang="it-IT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2F6ECBE-D3C2-4CB9-8603-039783372F4A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4245-BBDA-4029-B2F8-A4C1987E9A62}" type="datetimeFigureOut">
              <a:rPr lang="it-IT" smtClean="0"/>
              <a:t>24/06/2014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ECBE-D3C2-4CB9-8603-039783372F4A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4245-BBDA-4029-B2F8-A4C1987E9A62}" type="datetimeFigureOut">
              <a:rPr lang="it-IT" smtClean="0"/>
              <a:t>24/06/2014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ECBE-D3C2-4CB9-8603-039783372F4A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4245-BBDA-4029-B2F8-A4C1987E9A62}" type="datetimeFigureOut">
              <a:rPr lang="it-IT" smtClean="0"/>
              <a:t>24/06/2014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ECBE-D3C2-4CB9-8603-039783372F4A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4245-BBDA-4029-B2F8-A4C1987E9A62}" type="datetimeFigureOut">
              <a:rPr lang="it-IT" smtClean="0"/>
              <a:t>24/06/2014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ECBE-D3C2-4CB9-8603-039783372F4A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4245-BBDA-4029-B2F8-A4C1987E9A62}" type="datetimeFigureOut">
              <a:rPr lang="it-IT" smtClean="0"/>
              <a:t>24/06/2014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ECBE-D3C2-4CB9-8603-039783372F4A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324245-BBDA-4029-B2F8-A4C1987E9A62}" type="datetimeFigureOut">
              <a:rPr lang="it-IT" smtClean="0"/>
              <a:t>24/06/2014</a:t>
            </a:fld>
            <a:endParaRPr lang="it-IT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F6ECBE-D3C2-4CB9-8603-039783372F4A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A324245-BBDA-4029-B2F8-A4C1987E9A62}" type="datetimeFigureOut">
              <a:rPr lang="it-IT" smtClean="0"/>
              <a:t>24/06/2014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2F6ECBE-D3C2-4CB9-8603-039783372F4A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4245-BBDA-4029-B2F8-A4C1987E9A62}" type="datetimeFigureOut">
              <a:rPr lang="it-IT" smtClean="0"/>
              <a:t>24/06/2014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ECBE-D3C2-4CB9-8603-039783372F4A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4245-BBDA-4029-B2F8-A4C1987E9A62}" type="datetimeFigureOut">
              <a:rPr lang="it-IT" smtClean="0"/>
              <a:t>24/06/2014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ECBE-D3C2-4CB9-8603-039783372F4A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4245-BBDA-4029-B2F8-A4C1987E9A62}" type="datetimeFigureOut">
              <a:rPr lang="it-IT" smtClean="0"/>
              <a:t>24/06/2014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ECBE-D3C2-4CB9-8603-039783372F4A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A324245-BBDA-4029-B2F8-A4C1987E9A62}" type="datetimeFigureOut">
              <a:rPr lang="it-IT" smtClean="0"/>
              <a:t>24/06/2014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2F6ECBE-D3C2-4CB9-8603-039783372F4A}" type="slidenum">
              <a:rPr lang="it-IT" smtClean="0"/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51.png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591872" cy="2099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Rayleigh-Taylor Instability</a:t>
            </a:r>
            <a:br>
              <a:rPr lang="en-US" dirty="0" smtClean="0"/>
            </a:br>
            <a:r>
              <a:rPr lang="en-US" dirty="0" smtClean="0"/>
              <a:t>in high energy gain</a:t>
            </a:r>
            <a:br>
              <a:rPr lang="en-US" dirty="0" smtClean="0"/>
            </a:br>
            <a:r>
              <a:rPr lang="en-US" b="1" dirty="0" smtClean="0"/>
              <a:t>Radiation Pressure </a:t>
            </a:r>
            <a:r>
              <a:rPr lang="en-US" dirty="0" smtClean="0"/>
              <a:t>ion</a:t>
            </a:r>
            <a:r>
              <a:rPr lang="en-US" b="1" dirty="0" smtClean="0"/>
              <a:t> </a:t>
            </a:r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7072"/>
            <a:ext cx="7931224" cy="252028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it-IT" sz="2600" u="sng" dirty="0"/>
              <a:t>Andrea </a:t>
            </a:r>
            <a:r>
              <a:rPr lang="it-IT" sz="2600" u="sng" dirty="0" smtClean="0"/>
              <a:t>Sgattoni</a:t>
            </a:r>
            <a:r>
              <a:rPr lang="it-IT" sz="2600" dirty="0" smtClean="0"/>
              <a:t> </a:t>
            </a:r>
            <a:r>
              <a:rPr lang="it-IT" sz="2600" baseline="30000" dirty="0" smtClean="0"/>
              <a:t>a,b</a:t>
            </a:r>
          </a:p>
          <a:p>
            <a:pPr>
              <a:spcBef>
                <a:spcPts val="800"/>
              </a:spcBef>
            </a:pPr>
            <a:r>
              <a:rPr lang="it-IT" dirty="0" smtClean="0"/>
              <a:t>S. Sinigardi</a:t>
            </a:r>
            <a:r>
              <a:rPr lang="it-IT" baseline="30000" dirty="0" smtClean="0"/>
              <a:t>c,d</a:t>
            </a:r>
            <a:r>
              <a:rPr lang="it-IT" dirty="0" smtClean="0"/>
              <a:t> , L. Fedeli</a:t>
            </a:r>
            <a:r>
              <a:rPr lang="it-IT" baseline="30000" dirty="0" smtClean="0"/>
              <a:t>e,b</a:t>
            </a:r>
            <a:r>
              <a:rPr lang="it-IT" dirty="0" smtClean="0"/>
              <a:t>, F. Pegoraro </a:t>
            </a:r>
            <a:r>
              <a:rPr lang="it-IT" baseline="30000" dirty="0" smtClean="0"/>
              <a:t>e,b</a:t>
            </a:r>
            <a:r>
              <a:rPr lang="it-IT" dirty="0" smtClean="0"/>
              <a:t>, A. Macchi </a:t>
            </a:r>
            <a:r>
              <a:rPr lang="it-IT" baseline="30000" dirty="0" smtClean="0"/>
              <a:t>b,e</a:t>
            </a:r>
          </a:p>
          <a:p>
            <a:pPr>
              <a:spcBef>
                <a:spcPts val="1200"/>
              </a:spcBef>
            </a:pPr>
            <a:r>
              <a:rPr lang="it-IT" baseline="30000" dirty="0" smtClean="0"/>
              <a:t>a </a:t>
            </a:r>
            <a:r>
              <a:rPr lang="it-IT" sz="2200" i="1" dirty="0" smtClean="0"/>
              <a:t>Politecnico </a:t>
            </a:r>
            <a:r>
              <a:rPr lang="it-IT" sz="2200" i="1" dirty="0"/>
              <a:t>di </a:t>
            </a:r>
            <a:r>
              <a:rPr lang="it-IT" sz="2200" i="1" dirty="0" smtClean="0"/>
              <a:t>Milano Italy</a:t>
            </a:r>
            <a:br>
              <a:rPr lang="it-IT" sz="2200" i="1" dirty="0" smtClean="0"/>
            </a:br>
            <a:r>
              <a:rPr lang="it-IT" sz="2200" i="1" baseline="30000" dirty="0" smtClean="0"/>
              <a:t>b</a:t>
            </a:r>
            <a:r>
              <a:rPr lang="it-IT" sz="2200" i="1" dirty="0" smtClean="0"/>
              <a:t> Istituto </a:t>
            </a:r>
            <a:r>
              <a:rPr lang="it-IT" sz="2200" i="1" dirty="0"/>
              <a:t>Nazionale di Ottica CNR </a:t>
            </a:r>
            <a:r>
              <a:rPr lang="it-IT" sz="2200" i="1" dirty="0" smtClean="0"/>
              <a:t>Pisa Italy</a:t>
            </a:r>
            <a:br>
              <a:rPr lang="it-IT" sz="2200" i="1" dirty="0" smtClean="0"/>
            </a:br>
            <a:r>
              <a:rPr lang="it-IT" sz="2200" i="1" baseline="30000" dirty="0"/>
              <a:t>c </a:t>
            </a:r>
            <a:r>
              <a:rPr lang="it-IT" sz="2200" i="1" dirty="0" smtClean="0"/>
              <a:t>Dipartimento di Fisica e Astronomia, Università di Bologna </a:t>
            </a:r>
            <a:r>
              <a:rPr lang="it-IT" sz="2200" i="1" dirty="0"/>
              <a:t>Italy</a:t>
            </a:r>
            <a:br>
              <a:rPr lang="it-IT" sz="2200" i="1" dirty="0"/>
            </a:br>
            <a:r>
              <a:rPr lang="it-IT" sz="2200" i="1" baseline="30000" dirty="0"/>
              <a:t>d </a:t>
            </a:r>
            <a:r>
              <a:rPr lang="it-IT" sz="2200" i="1" dirty="0" smtClean="0"/>
              <a:t>INFN sezione di Bologna, Italy</a:t>
            </a:r>
            <a:r>
              <a:rPr lang="it-IT" sz="2200" i="1" dirty="0"/>
              <a:t/>
            </a:r>
            <a:br>
              <a:rPr lang="it-IT" sz="2200" i="1" dirty="0"/>
            </a:br>
            <a:r>
              <a:rPr lang="it-IT" sz="2200" i="1" baseline="30000" dirty="0" smtClean="0"/>
              <a:t>e </a:t>
            </a:r>
            <a:r>
              <a:rPr lang="it-IT" sz="2200" i="1" dirty="0"/>
              <a:t>Dipartimento di </a:t>
            </a:r>
            <a:r>
              <a:rPr lang="it-IT" sz="2200" i="1" dirty="0" smtClean="0"/>
              <a:t>Fisica, </a:t>
            </a:r>
            <a:r>
              <a:rPr lang="it-IT" sz="2200" i="1" dirty="0"/>
              <a:t>Università</a:t>
            </a:r>
            <a:r>
              <a:rPr lang="it-IT" sz="2200" i="1" dirty="0" smtClean="0"/>
              <a:t> di Pisa Italy</a:t>
            </a:r>
            <a:endParaRPr lang="it-IT" sz="2200" i="1" dirty="0"/>
          </a:p>
        </p:txBody>
      </p:sp>
    </p:spTree>
    <p:extLst>
      <p:ext uri="{BB962C8B-B14F-4D97-AF65-F5344CB8AC3E}">
        <p14:creationId xmlns:p14="http://schemas.microsoft.com/office/powerpoint/2010/main" val="6566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0000" y="0"/>
            <a:ext cx="10284047" cy="68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CP laser: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=1,7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=3,5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=24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i="1" dirty="0" smtClean="0">
                    <a:solidFill>
                      <a:schemeClr val="bg1"/>
                    </a:solidFill>
                  </a:rPr>
                  <a:t>e-p</a:t>
                </a:r>
                <a:r>
                  <a:rPr lang="it-IT" dirty="0" smtClean="0">
                    <a:solidFill>
                      <a:schemeClr val="bg1"/>
                    </a:solidFill>
                  </a:rPr>
                  <a:t> plasma:  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𝑙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=64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59" t="-66038" b="-5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=16,6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319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/>
                        </a:rPr>
                        <m:t>𝐴</m:t>
                      </m:r>
                      <m:r>
                        <a:rPr lang="it-IT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62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it-IT" dirty="0" smtClean="0"/>
              <a:t>3D results figures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0000" y="0"/>
            <a:ext cx="10284047" cy="68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CP laser: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=1,7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=3,5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=24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i="1" dirty="0" smtClean="0">
                    <a:solidFill>
                      <a:schemeClr val="bg1"/>
                    </a:solidFill>
                  </a:rPr>
                  <a:t>e-p</a:t>
                </a:r>
                <a:r>
                  <a:rPr lang="it-IT" dirty="0" smtClean="0">
                    <a:solidFill>
                      <a:schemeClr val="bg1"/>
                    </a:solidFill>
                  </a:rPr>
                  <a:t> plasma:  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𝑙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=64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559" t="-66038" b="-5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=33,3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 t="-5319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/>
                        </a:rPr>
                        <m:t>𝐴</m:t>
                      </m:r>
                      <m:r>
                        <a:rPr lang="it-IT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62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it-IT" dirty="0" smtClean="0"/>
              <a:t>3D results figures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0000" y="0"/>
            <a:ext cx="10284046" cy="68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CP laser: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=1,7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=3,5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=24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i="1" dirty="0" smtClean="0">
                    <a:solidFill>
                      <a:schemeClr val="bg1"/>
                    </a:solidFill>
                  </a:rPr>
                  <a:t>e-p</a:t>
                </a:r>
                <a:r>
                  <a:rPr lang="it-IT" dirty="0" smtClean="0">
                    <a:solidFill>
                      <a:schemeClr val="bg1"/>
                    </a:solidFill>
                  </a:rPr>
                  <a:t> plasma:  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𝑙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=64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59" t="-66038" b="-5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=50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319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/>
                        </a:rPr>
                        <m:t>𝐴</m:t>
                      </m:r>
                      <m:r>
                        <a:rPr lang="it-IT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8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it-IT" dirty="0" smtClean="0"/>
              <a:t>3D results figures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0000" y="0"/>
            <a:ext cx="10284047" cy="68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CP laser: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=1,7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=3,5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=24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i="1" dirty="0" smtClean="0">
                    <a:solidFill>
                      <a:schemeClr val="bg1"/>
                    </a:solidFill>
                  </a:rPr>
                  <a:t>e-p</a:t>
                </a:r>
                <a:r>
                  <a:rPr lang="it-IT" dirty="0" smtClean="0">
                    <a:solidFill>
                      <a:schemeClr val="bg1"/>
                    </a:solidFill>
                  </a:rPr>
                  <a:t> plasma:  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𝑙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=64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59" t="-66038" b="-5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=50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319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/>
                        </a:rPr>
                        <m:t>𝐴</m:t>
                      </m:r>
                      <m:r>
                        <a:rPr lang="it-IT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62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it-IT" dirty="0" smtClean="0"/>
              <a:t>3D results figures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0000" y="0"/>
            <a:ext cx="10284046" cy="68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CP laser: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=1,7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=3,5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=24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i="1" dirty="0" smtClean="0">
                    <a:solidFill>
                      <a:schemeClr val="bg1"/>
                    </a:solidFill>
                  </a:rPr>
                  <a:t>e-p</a:t>
                </a:r>
                <a:r>
                  <a:rPr lang="it-IT" dirty="0" smtClean="0">
                    <a:solidFill>
                      <a:schemeClr val="bg1"/>
                    </a:solidFill>
                  </a:rPr>
                  <a:t> plasma:  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𝑙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=64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59" t="-66038" b="-5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=50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319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/>
                        </a:rPr>
                        <m:t>𝐴</m:t>
                      </m:r>
                      <m:r>
                        <a:rPr lang="it-IT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4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it-IT" dirty="0" smtClean="0"/>
              <a:t>3D results figures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0000" y="0"/>
            <a:ext cx="10284046" cy="68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CP laser: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=1,7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=3,5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=24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i="1" dirty="0" smtClean="0">
                    <a:solidFill>
                      <a:schemeClr val="bg1"/>
                    </a:solidFill>
                  </a:rPr>
                  <a:t>e-p</a:t>
                </a:r>
                <a:r>
                  <a:rPr lang="it-IT" dirty="0" smtClean="0">
                    <a:solidFill>
                      <a:schemeClr val="bg1"/>
                    </a:solidFill>
                  </a:rPr>
                  <a:t> plasma:  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𝑙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=64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59" t="-66038" b="-5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=50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319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/>
                        </a:rPr>
                        <m:t>𝐴</m:t>
                      </m:r>
                      <m:r>
                        <a:rPr lang="it-IT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4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it-IT" dirty="0" smtClean="0"/>
              <a:t>3D results figures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0000" y="0"/>
            <a:ext cx="10284046" cy="68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CP laser: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=1,7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=3,5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=24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i="1" dirty="0" smtClean="0">
                    <a:solidFill>
                      <a:schemeClr val="bg1"/>
                    </a:solidFill>
                  </a:rPr>
                  <a:t>e-p</a:t>
                </a:r>
                <a:r>
                  <a:rPr lang="it-IT" dirty="0" smtClean="0">
                    <a:solidFill>
                      <a:schemeClr val="bg1"/>
                    </a:solidFill>
                  </a:rPr>
                  <a:t> plasma:  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𝑙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=64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59" t="-66038" b="-5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=50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319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/>
                        </a:rPr>
                        <m:t>𝐴</m:t>
                      </m:r>
                      <m:r>
                        <a:rPr lang="it-IT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4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it-IT" dirty="0" smtClean="0"/>
              <a:t>3D results figures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0000" y="0"/>
            <a:ext cx="10284046" cy="68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CP laser: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=1,7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=3,5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=24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i="1" dirty="0" smtClean="0">
                    <a:solidFill>
                      <a:schemeClr val="bg1"/>
                    </a:solidFill>
                  </a:rPr>
                  <a:t>e-p</a:t>
                </a:r>
                <a:r>
                  <a:rPr lang="it-IT" dirty="0" smtClean="0">
                    <a:solidFill>
                      <a:schemeClr val="bg1"/>
                    </a:solidFill>
                  </a:rPr>
                  <a:t> plasma:  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𝑙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=64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59" t="-66038" b="-5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=50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319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/>
                        </a:rPr>
                        <m:t>𝐴</m:t>
                      </m:r>
                      <m:r>
                        <a:rPr lang="it-IT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57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it-IT" dirty="0" smtClean="0"/>
              <a:t>3D results figures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0000" y="0"/>
            <a:ext cx="10284046" cy="68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CP laser: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=1,7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=3,5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=24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i="1" dirty="0" smtClean="0">
                    <a:solidFill>
                      <a:schemeClr val="bg1"/>
                    </a:solidFill>
                  </a:rPr>
                  <a:t>e-p</a:t>
                </a:r>
                <a:r>
                  <a:rPr lang="it-IT" dirty="0" smtClean="0">
                    <a:solidFill>
                      <a:schemeClr val="bg1"/>
                    </a:solidFill>
                  </a:rPr>
                  <a:t> plasma:  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𝑙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=64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59" t="-66038" b="-5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=50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319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/>
                        </a:rPr>
                        <m:t>𝐴</m:t>
                      </m:r>
                      <m:r>
                        <a:rPr lang="it-IT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4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it-IT" dirty="0" smtClean="0"/>
              <a:t>3D results figures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0000" y="0"/>
            <a:ext cx="10284047" cy="68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CP laser: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=1,7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=3,5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=24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i="1" dirty="0" smtClean="0">
                    <a:solidFill>
                      <a:schemeClr val="bg1"/>
                    </a:solidFill>
                  </a:rPr>
                  <a:t>e-p</a:t>
                </a:r>
                <a:r>
                  <a:rPr lang="it-IT" dirty="0" smtClean="0">
                    <a:solidFill>
                      <a:schemeClr val="bg1"/>
                    </a:solidFill>
                  </a:rPr>
                  <a:t> plasma:  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𝑙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=64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59" t="-66038" b="-5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=50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319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/>
                        </a:rPr>
                        <m:t>𝐴</m:t>
                      </m:r>
                      <m:r>
                        <a:rPr lang="it-IT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54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199" y="620688"/>
            <a:ext cx="8839297" cy="1080120"/>
          </a:xfrm>
        </p:spPr>
        <p:txBody>
          <a:bodyPr>
            <a:normAutofit/>
          </a:bodyPr>
          <a:lstStyle/>
          <a:p>
            <a:r>
              <a:rPr lang="en-GB" dirty="0" smtClean="0"/>
              <a:t>Light Sail &amp; Rayleigh Taylor Instability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9690" y="1628800"/>
            <a:ext cx="7166805" cy="1008112"/>
          </a:xfrm>
        </p:spPr>
        <p:txBody>
          <a:bodyPr anchor="ctr">
            <a:normAutofit/>
          </a:bodyPr>
          <a:lstStyle/>
          <a:p>
            <a:pPr marL="109728" indent="0">
              <a:buNone/>
            </a:pPr>
            <a:r>
              <a:rPr lang="it-IT" sz="2000" dirty="0" smtClean="0"/>
              <a:t>Multi-Petawatt </a:t>
            </a:r>
            <a:r>
              <a:rPr lang="it-IT" sz="2000" dirty="0" smtClean="0"/>
              <a:t>pulses and </a:t>
            </a:r>
            <a:r>
              <a:rPr lang="it-IT" sz="2000" dirty="0" smtClean="0"/>
              <a:t>ultrathin </a:t>
            </a:r>
            <a:r>
              <a:rPr lang="it-IT" sz="2000" dirty="0"/>
              <a:t>targets</a:t>
            </a:r>
          </a:p>
          <a:p>
            <a:pPr marL="109728" indent="0">
              <a:buNone/>
            </a:pPr>
            <a:r>
              <a:rPr lang="it-IT" sz="2000" b="1" dirty="0" smtClean="0"/>
              <a:t>R</a:t>
            </a:r>
            <a:r>
              <a:rPr lang="it-IT" sz="2000" dirty="0" smtClean="0"/>
              <a:t>adiation </a:t>
            </a:r>
            <a:r>
              <a:rPr lang="it-IT" sz="2000" b="1" dirty="0" smtClean="0"/>
              <a:t>P</a:t>
            </a:r>
            <a:r>
              <a:rPr lang="it-IT" sz="2000" dirty="0" smtClean="0"/>
              <a:t>ressure </a:t>
            </a:r>
            <a:r>
              <a:rPr lang="it-IT" sz="2000" b="1" dirty="0" smtClean="0"/>
              <a:t>A</a:t>
            </a:r>
            <a:r>
              <a:rPr lang="it-IT" sz="2000" dirty="0" smtClean="0"/>
              <a:t>cceleration (RPA) feasible</a:t>
            </a:r>
            <a:endParaRPr lang="it-IT" sz="2000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179512" y="1727595"/>
            <a:ext cx="1800200" cy="792088"/>
          </a:xfrm>
          <a:prstGeom prst="rightArrow">
            <a:avLst>
              <a:gd name="adj1" fmla="val 100000"/>
              <a:gd name="adj2" fmla="val 23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New </a:t>
            </a:r>
            <a:r>
              <a:rPr lang="it-IT" b="1" dirty="0" smtClean="0"/>
              <a:t>lasers</a:t>
            </a:r>
            <a:endParaRPr lang="it-IT" b="1" dirty="0" smtClean="0"/>
          </a:p>
          <a:p>
            <a:r>
              <a:rPr lang="it-IT" b="1" dirty="0"/>
              <a:t>New </a:t>
            </a:r>
            <a:r>
              <a:rPr lang="it-IT" b="1" dirty="0" smtClean="0"/>
              <a:t>targets</a:t>
            </a:r>
            <a:endParaRPr lang="it-IT" b="1" dirty="0"/>
          </a:p>
        </p:txBody>
      </p:sp>
      <p:sp>
        <p:nvSpPr>
          <p:cNvPr id="12" name="Right Arrow 11"/>
          <p:cNvSpPr/>
          <p:nvPr/>
        </p:nvSpPr>
        <p:spPr>
          <a:xfrm>
            <a:off x="179512" y="2816932"/>
            <a:ext cx="1782513" cy="792088"/>
          </a:xfrm>
          <a:prstGeom prst="rightArrow">
            <a:avLst>
              <a:gd name="adj1" fmla="val 100000"/>
              <a:gd name="adj2" fmla="val 2322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Open questions</a:t>
            </a:r>
            <a:endParaRPr lang="it-IT" b="1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907704" y="2708920"/>
            <a:ext cx="3096344" cy="100811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/>
              <a:t>energy gain in 2-3D</a:t>
            </a:r>
          </a:p>
          <a:p>
            <a:r>
              <a:rPr lang="it-IT" sz="2000" dirty="0" smtClean="0"/>
              <a:t>effects of focalization</a:t>
            </a:r>
            <a:endParaRPr lang="it-IT" sz="2000" dirty="0" smtClean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835696" y="5882603"/>
            <a:ext cx="7200800" cy="78675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it-IT" sz="2000" dirty="0" smtClean="0"/>
              <a:t>Effective acceleration despite quick rise of Rayleigh Taylor Instability</a:t>
            </a:r>
            <a:endParaRPr lang="it-IT" sz="2000" dirty="0"/>
          </a:p>
        </p:txBody>
      </p:sp>
      <p:sp>
        <p:nvSpPr>
          <p:cNvPr id="16" name="Right Arrow 15"/>
          <p:cNvSpPr/>
          <p:nvPr/>
        </p:nvSpPr>
        <p:spPr>
          <a:xfrm>
            <a:off x="181327" y="5785870"/>
            <a:ext cx="1800200" cy="869426"/>
          </a:xfrm>
          <a:prstGeom prst="rightArrow">
            <a:avLst>
              <a:gd name="adj1" fmla="val 100000"/>
              <a:gd name="adj2" fmla="val 232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3D RT instability</a:t>
            </a:r>
            <a:endParaRPr lang="it-IT" b="1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5156448" y="2708920"/>
            <a:ext cx="3096344" cy="100811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/>
              <a:t>number of acc. ions</a:t>
            </a:r>
          </a:p>
          <a:p>
            <a:r>
              <a:rPr lang="it-IT" sz="2000" dirty="0" smtClean="0"/>
              <a:t>rise </a:t>
            </a:r>
            <a:r>
              <a:rPr lang="it-IT" sz="2000" dirty="0"/>
              <a:t>of instabilities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1826015" y="3717032"/>
            <a:ext cx="7188631" cy="107173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it-IT" sz="2000" b="1" dirty="0"/>
              <a:t>Particle In Cell</a:t>
            </a:r>
            <a:r>
              <a:rPr lang="it-IT" sz="2000" dirty="0"/>
              <a:t> simulations </a:t>
            </a:r>
            <a:r>
              <a:rPr lang="it-IT" sz="2000" dirty="0" smtClean="0"/>
              <a:t>(</a:t>
            </a:r>
            <a:r>
              <a:rPr lang="it-IT" sz="2000" b="1" dirty="0" smtClean="0">
                <a:solidFill>
                  <a:schemeClr val="accent2"/>
                </a:solidFill>
              </a:rPr>
              <a:t>ALaDyn </a:t>
            </a:r>
            <a:r>
              <a:rPr lang="it-IT" sz="2000" b="1" dirty="0">
                <a:solidFill>
                  <a:schemeClr val="accent2"/>
                </a:solidFill>
              </a:rPr>
              <a:t>&amp; PICCANTE</a:t>
            </a:r>
            <a:r>
              <a:rPr lang="it-IT" sz="2000" dirty="0"/>
              <a:t>)</a:t>
            </a:r>
          </a:p>
          <a:p>
            <a:pPr marL="109728" indent="0">
              <a:buNone/>
            </a:pPr>
            <a:r>
              <a:rPr lang="it-IT" sz="2000" dirty="0" smtClean="0"/>
              <a:t>PRACE 10M </a:t>
            </a:r>
            <a:r>
              <a:rPr lang="it-IT" sz="2000" dirty="0" smtClean="0"/>
              <a:t>cpu-hours  FERMI (BlueGene/Q @CINECA) </a:t>
            </a:r>
            <a:endParaRPr lang="it-IT" sz="2000" dirty="0"/>
          </a:p>
        </p:txBody>
      </p:sp>
      <p:sp>
        <p:nvSpPr>
          <p:cNvPr id="19" name="Right Arrow 18"/>
          <p:cNvSpPr/>
          <p:nvPr/>
        </p:nvSpPr>
        <p:spPr>
          <a:xfrm>
            <a:off x="175351" y="3852663"/>
            <a:ext cx="1782512" cy="792089"/>
          </a:xfrm>
          <a:prstGeom prst="rightArrow">
            <a:avLst>
              <a:gd name="adj1" fmla="val 100000"/>
              <a:gd name="adj2" fmla="val 2322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HPC  Projects</a:t>
            </a:r>
            <a:endParaRPr lang="it-IT" b="1" dirty="0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1826015" y="4661520"/>
            <a:ext cx="7188631" cy="107173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it-IT" sz="2000" dirty="0" smtClean="0"/>
              <a:t>Growth rate for Radiation Pressure driven Rayleigh Taylor</a:t>
            </a:r>
          </a:p>
          <a:p>
            <a:pPr marL="109728" indent="0">
              <a:buNone/>
            </a:pPr>
            <a:r>
              <a:rPr lang="it-IT" sz="2000" dirty="0"/>
              <a:t>i</a:t>
            </a:r>
            <a:r>
              <a:rPr lang="it-IT" sz="2000" dirty="0" smtClean="0"/>
              <a:t>nstability for thin foil</a:t>
            </a:r>
            <a:endParaRPr lang="it-IT" sz="2000" dirty="0"/>
          </a:p>
        </p:txBody>
      </p:sp>
      <p:sp>
        <p:nvSpPr>
          <p:cNvPr id="21" name="Right Arrow 20"/>
          <p:cNvSpPr/>
          <p:nvPr/>
        </p:nvSpPr>
        <p:spPr>
          <a:xfrm>
            <a:off x="175351" y="4797151"/>
            <a:ext cx="1782512" cy="792089"/>
          </a:xfrm>
          <a:prstGeom prst="rightArrow">
            <a:avLst>
              <a:gd name="adj1" fmla="val 100000"/>
              <a:gd name="adj2" fmla="val 2322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Analytical analysis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1218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it-IT" dirty="0" smtClean="0"/>
              <a:t>3D results figures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0000" y="0"/>
            <a:ext cx="10284046" cy="683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CP laser: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=1,7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=3,5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=24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i="1" dirty="0" smtClean="0">
                    <a:solidFill>
                      <a:schemeClr val="bg1"/>
                    </a:solidFill>
                  </a:rPr>
                  <a:t>e-p</a:t>
                </a:r>
                <a:r>
                  <a:rPr lang="it-IT" dirty="0" smtClean="0">
                    <a:solidFill>
                      <a:schemeClr val="bg1"/>
                    </a:solidFill>
                  </a:rPr>
                  <a:t> plasma:  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𝑙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=64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59" t="-66038" b="-5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=50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319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/>
                        </a:rPr>
                        <m:t>𝐴</m:t>
                      </m:r>
                      <m:r>
                        <a:rPr lang="it-IT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19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it-IT" dirty="0" smtClean="0"/>
              <a:t>3D results figures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0000" y="0"/>
            <a:ext cx="10284047" cy="68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CP laser: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=1,7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=3,5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=24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i="1" dirty="0" smtClean="0">
                    <a:solidFill>
                      <a:schemeClr val="bg1"/>
                    </a:solidFill>
                  </a:rPr>
                  <a:t>e-p</a:t>
                </a:r>
                <a:r>
                  <a:rPr lang="it-IT" dirty="0" smtClean="0">
                    <a:solidFill>
                      <a:schemeClr val="bg1"/>
                    </a:solidFill>
                  </a:rPr>
                  <a:t> plasma:  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𝑙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=64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59" t="-66038" b="-5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=66,6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319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/>
                        </a:rPr>
                        <m:t>𝐴</m:t>
                      </m:r>
                      <m:r>
                        <a:rPr lang="it-IT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62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it-IT" dirty="0" smtClean="0"/>
              <a:t>3D results figures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0000" y="0"/>
            <a:ext cx="10284046" cy="68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CP laser: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=1,7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=3,5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=24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i="1" dirty="0" smtClean="0">
                    <a:solidFill>
                      <a:schemeClr val="bg1"/>
                    </a:solidFill>
                  </a:rPr>
                  <a:t>e-p</a:t>
                </a:r>
                <a:r>
                  <a:rPr lang="it-IT" dirty="0" smtClean="0">
                    <a:solidFill>
                      <a:schemeClr val="bg1"/>
                    </a:solidFill>
                  </a:rPr>
                  <a:t> plasma:  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𝑙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=64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59" t="-66038" b="-5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=83,3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319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/>
                        </a:rPr>
                        <m:t>𝐴</m:t>
                      </m:r>
                      <m:r>
                        <a:rPr lang="it-IT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6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it-IT" dirty="0" smtClean="0"/>
              <a:t>3D results figures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0000" y="0"/>
            <a:ext cx="10284046" cy="68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CP laser: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=1,7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=3,5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=24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i="1" dirty="0" smtClean="0">
                    <a:solidFill>
                      <a:schemeClr val="bg1"/>
                    </a:solidFill>
                  </a:rPr>
                  <a:t>e-p</a:t>
                </a:r>
                <a:r>
                  <a:rPr lang="it-IT" dirty="0" smtClean="0">
                    <a:solidFill>
                      <a:schemeClr val="bg1"/>
                    </a:solidFill>
                  </a:rPr>
                  <a:t> plasma:  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𝑙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=64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59" t="-66038" b="-5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=100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319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/>
                        </a:rPr>
                        <m:t>𝐴</m:t>
                      </m:r>
                      <m:r>
                        <a:rPr lang="it-IT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6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it-IT" dirty="0" smtClean="0"/>
              <a:t>3D results figures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0000" y="0"/>
            <a:ext cx="10284046" cy="68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CP laser: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=1,7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=3,5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=24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i="1" dirty="0" smtClean="0">
                    <a:solidFill>
                      <a:schemeClr val="bg1"/>
                    </a:solidFill>
                  </a:rPr>
                  <a:t>e-p</a:t>
                </a:r>
                <a:r>
                  <a:rPr lang="it-IT" dirty="0" smtClean="0">
                    <a:solidFill>
                      <a:schemeClr val="bg1"/>
                    </a:solidFill>
                  </a:rPr>
                  <a:t> plasma:  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𝑙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=64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59" t="-66038" b="-5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=116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319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/>
                        </a:rPr>
                        <m:t>𝐴</m:t>
                      </m:r>
                      <m:r>
                        <a:rPr lang="it-IT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6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it-IT" dirty="0" smtClean="0"/>
              <a:t>3D results figures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0000" y="0"/>
            <a:ext cx="10284046" cy="68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CP laser: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=1,7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=3,5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=24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i="1" dirty="0" smtClean="0">
                    <a:solidFill>
                      <a:schemeClr val="bg1"/>
                    </a:solidFill>
                  </a:rPr>
                  <a:t>e-p</a:t>
                </a:r>
                <a:r>
                  <a:rPr lang="it-IT" dirty="0" smtClean="0">
                    <a:solidFill>
                      <a:schemeClr val="bg1"/>
                    </a:solidFill>
                  </a:rPr>
                  <a:t> plasma:  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𝑙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=64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59" t="-66038" b="-5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=133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319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/>
                        </a:rPr>
                        <m:t>𝐴</m:t>
                      </m:r>
                      <m:r>
                        <a:rPr lang="it-IT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09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67"/>
          <a:stretch/>
        </p:blipFill>
        <p:spPr>
          <a:xfrm>
            <a:off x="2436199" y="1988840"/>
            <a:ext cx="3215921" cy="4824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15" y="1988841"/>
            <a:ext cx="5447705" cy="4824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09"/>
          <a:stretch/>
        </p:blipFill>
        <p:spPr>
          <a:xfrm>
            <a:off x="-600125" y="1988841"/>
            <a:ext cx="3246343" cy="4824535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68952" cy="1066800"/>
          </a:xfrm>
        </p:spPr>
        <p:txBody>
          <a:bodyPr>
            <a:normAutofit/>
          </a:bodyPr>
          <a:lstStyle/>
          <a:p>
            <a:r>
              <a:rPr lang="it-IT" dirty="0" smtClean="0"/>
              <a:t>B) C</a:t>
            </a:r>
            <a:r>
              <a:rPr lang="it-IT" baseline="30000" dirty="0" smtClean="0"/>
              <a:t>6</a:t>
            </a:r>
            <a:r>
              <a:rPr lang="it-IT" baseline="30000" dirty="0" smtClean="0"/>
              <a:t>+</a:t>
            </a:r>
            <a:r>
              <a:rPr lang="it-IT" dirty="0" smtClean="0"/>
              <a:t> + H</a:t>
            </a:r>
            <a:r>
              <a:rPr lang="it-IT" baseline="30000" dirty="0" smtClean="0"/>
              <a:t>+</a:t>
            </a:r>
            <a:r>
              <a:rPr lang="it-IT" dirty="0" smtClean="0"/>
              <a:t> contaminants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230" y="2132857"/>
            <a:ext cx="2579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electrons</a:t>
            </a:r>
            <a:endParaRPr lang="it-IT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2092" y="1460222"/>
                <a:ext cx="8712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tx1"/>
                    </a:solidFill>
                  </a:rPr>
                  <a:t>CP laser: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</a:rPr>
                      <m:t>=1,7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it-IT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</a:rPr>
                      <m:t>=3,5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=24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𝑓𝑠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it-IT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92" y="1460222"/>
                <a:ext cx="871296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630" t="-116667" b="-18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59832" y="2132855"/>
            <a:ext cx="2579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carbon ions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2334" y="2132856"/>
            <a:ext cx="298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proton contaminants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939" y="982692"/>
            <a:ext cx="6665123" cy="5902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9"/>
          <a:stretch/>
        </p:blipFill>
        <p:spPr>
          <a:xfrm>
            <a:off x="4405745" y="982692"/>
            <a:ext cx="5956029" cy="5902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=100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263" b="-24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9552" y="1297034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C</a:t>
            </a:r>
            <a:r>
              <a:rPr lang="it-IT" sz="2800" baseline="30000" dirty="0" smtClean="0"/>
              <a:t>6+</a:t>
            </a:r>
            <a:endParaRPr lang="it-IT" sz="28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5868144" y="1264032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H</a:t>
            </a:r>
            <a:r>
              <a:rPr lang="it-IT" sz="2800" baseline="30000" dirty="0" smtClean="0"/>
              <a:t>+</a:t>
            </a:r>
            <a:endParaRPr lang="it-IT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i="1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1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939" y="982692"/>
            <a:ext cx="6665123" cy="5902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/>
          <a:stretch/>
        </p:blipFill>
        <p:spPr>
          <a:xfrm>
            <a:off x="4530436" y="982692"/>
            <a:ext cx="5831337" cy="5902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=100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263" b="-24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9552" y="1297034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C</a:t>
            </a:r>
            <a:r>
              <a:rPr lang="it-IT" sz="2800" baseline="30000" dirty="0" smtClean="0"/>
              <a:t>6+</a:t>
            </a:r>
            <a:endParaRPr lang="it-IT" sz="28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5868144" y="1264032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H</a:t>
            </a:r>
            <a:r>
              <a:rPr lang="it-IT" sz="2800" baseline="30000" dirty="0" smtClean="0"/>
              <a:t>+</a:t>
            </a:r>
            <a:endParaRPr lang="it-IT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i="1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1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939" y="982692"/>
            <a:ext cx="6665123" cy="5902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5"/>
          <a:stretch/>
        </p:blipFill>
        <p:spPr>
          <a:xfrm>
            <a:off x="4946073" y="982692"/>
            <a:ext cx="5415700" cy="5902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=100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263" b="-24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9552" y="1297034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C</a:t>
            </a:r>
            <a:r>
              <a:rPr lang="it-IT" sz="2800" baseline="30000" dirty="0" smtClean="0"/>
              <a:t>6+</a:t>
            </a:r>
            <a:endParaRPr lang="it-IT" sz="28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5868144" y="1264032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H</a:t>
            </a:r>
            <a:r>
              <a:rPr lang="it-IT" sz="2800" baseline="30000" dirty="0" smtClean="0"/>
              <a:t>+</a:t>
            </a:r>
            <a:endParaRPr lang="it-IT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i="1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1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/>
          <a:lstStyle/>
          <a:p>
            <a:r>
              <a:rPr lang="it-IT" dirty="0" smtClean="0"/>
              <a:t>Light Sail - RPA</a:t>
            </a:r>
            <a:endParaRPr lang="en-GB" dirty="0"/>
          </a:p>
        </p:txBody>
      </p:sp>
      <p:pic>
        <p:nvPicPr>
          <p:cNvPr id="5" name="Picture 5" descr="C:\Users\sgatto\Dropbox\IN-PROGRESS\SPIE-TALKS\rpa-mi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68" b="2072"/>
          <a:stretch/>
        </p:blipFill>
        <p:spPr bwMode="auto">
          <a:xfrm>
            <a:off x="4061509" y="2060848"/>
            <a:ext cx="5082491" cy="458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2490" y="1196752"/>
                <a:ext cx="8712968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accent4"/>
                    </a:solidFill>
                  </a:rPr>
                  <a:t>Ultra high intensity </a:t>
                </a:r>
                <a:r>
                  <a:rPr lang="it-IT" sz="2400" b="1" dirty="0" smtClean="0">
                    <a:solidFill>
                      <a:schemeClr val="accent4"/>
                    </a:solidFill>
                  </a:rPr>
                  <a:t>laser pulse</a:t>
                </a:r>
                <a14:m>
                  <m:oMath xmlns:m="http://schemas.openxmlformats.org/officeDocument/2006/math">
                    <m:r>
                      <a:rPr lang="it-IT" sz="2400" b="1" i="0" smtClean="0">
                        <a:solidFill>
                          <a:schemeClr val="accent4"/>
                        </a:solidFill>
                        <a:latin typeface="Cambria Math"/>
                      </a:rPr>
                      <m:t>  </m:t>
                    </m:r>
                    <m:r>
                      <a:rPr lang="it-IT" sz="2400" b="1" i="1" smtClean="0">
                        <a:solidFill>
                          <a:schemeClr val="accent4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sz="2400" b="1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it-IT" sz="2400" b="1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&gt;</m:t>
                    </m:r>
                    <m:sSup>
                      <m:sSupPr>
                        <m:ctrlPr>
                          <a:rPr lang="it-IT" sz="2400" b="1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it-IT" sz="2400" b="1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sz="2400" b="1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it-IT" sz="2400" b="1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𝑾</m:t>
                        </m:r>
                      </m:num>
                      <m:den>
                        <m:sSup>
                          <m:sSupPr>
                            <m:ctrlPr>
                              <a:rPr lang="it-IT" sz="2400" b="1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2400" b="1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𝒄𝒎</m:t>
                            </m:r>
                          </m:e>
                          <m:sup>
                            <m:r>
                              <a:rPr lang="it-IT" sz="2400" b="1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it-IT" sz="2400" b="1" i="1" smtClean="0">
                        <a:solidFill>
                          <a:schemeClr val="accent4"/>
                        </a:solidFill>
                        <a:latin typeface="Cambria Math"/>
                      </a:rPr>
                      <m:t>   </m:t>
                    </m:r>
                  </m:oMath>
                </a14:m>
                <a:endParaRPr lang="it-IT" sz="2400" b="1" dirty="0" smtClean="0">
                  <a:solidFill>
                    <a:schemeClr val="accent4"/>
                  </a:solidFill>
                </a:endParaRPr>
              </a:p>
              <a:p>
                <a:r>
                  <a:rPr lang="it-IT" sz="2400" b="1" dirty="0" smtClean="0">
                    <a:solidFill>
                      <a:schemeClr val="accent4"/>
                    </a:solidFill>
                  </a:rPr>
                  <a:t>Thin dense plasma slab</a:t>
                </a:r>
                <a:endParaRPr lang="it-IT" sz="24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90" y="1196752"/>
                <a:ext cx="8712968" cy="839332"/>
              </a:xfrm>
              <a:prstGeom prst="rect">
                <a:avLst/>
              </a:prstGeom>
              <a:blipFill rotWithShape="1">
                <a:blip r:embed="rId4"/>
                <a:stretch>
                  <a:fillRect l="-1049" t="-66667" b="-6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2490" y="2852936"/>
            <a:ext cx="367943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accent4"/>
                </a:solidFill>
              </a:rPr>
              <a:t>overdense plasma is «reflective»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accent4"/>
                </a:solidFill>
              </a:rPr>
              <a:t>radiation pressure pushes the target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939" y="982692"/>
            <a:ext cx="6665123" cy="5902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5"/>
          <a:stretch/>
        </p:blipFill>
        <p:spPr>
          <a:xfrm>
            <a:off x="4946073" y="982692"/>
            <a:ext cx="5415700" cy="5902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=100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263" b="-24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9552" y="1297034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C</a:t>
            </a:r>
            <a:r>
              <a:rPr lang="it-IT" sz="2800" baseline="30000" dirty="0" smtClean="0"/>
              <a:t>6+</a:t>
            </a:r>
            <a:endParaRPr lang="it-IT" sz="28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5868144" y="1264032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H</a:t>
            </a:r>
            <a:r>
              <a:rPr lang="it-IT" sz="2800" baseline="30000" dirty="0" smtClean="0"/>
              <a:t>+</a:t>
            </a:r>
            <a:endParaRPr lang="it-IT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i="1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1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939" y="982692"/>
            <a:ext cx="6665123" cy="5902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5"/>
          <a:stretch/>
        </p:blipFill>
        <p:spPr>
          <a:xfrm>
            <a:off x="4558145" y="982692"/>
            <a:ext cx="5803628" cy="5902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=100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263" b="-24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9552" y="1297034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C</a:t>
            </a:r>
            <a:r>
              <a:rPr lang="it-IT" sz="2800" baseline="30000" dirty="0" smtClean="0"/>
              <a:t>6+</a:t>
            </a:r>
            <a:endParaRPr lang="it-IT" sz="28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5868144" y="1264032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H</a:t>
            </a:r>
            <a:r>
              <a:rPr lang="it-IT" sz="2800" baseline="30000" dirty="0" smtClean="0"/>
              <a:t>+</a:t>
            </a:r>
            <a:endParaRPr lang="it-IT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i="1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1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939" y="982692"/>
            <a:ext cx="6665123" cy="5902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/>
          <a:stretch/>
        </p:blipFill>
        <p:spPr>
          <a:xfrm>
            <a:off x="4544291" y="982692"/>
            <a:ext cx="5817482" cy="5902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=100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263" b="-24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9552" y="1297034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C</a:t>
            </a:r>
            <a:r>
              <a:rPr lang="it-IT" sz="2800" baseline="30000" dirty="0" smtClean="0"/>
              <a:t>6+</a:t>
            </a:r>
            <a:endParaRPr lang="it-IT" sz="28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5868144" y="1264032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H</a:t>
            </a:r>
            <a:r>
              <a:rPr lang="it-IT" sz="2800" baseline="30000" dirty="0" smtClean="0"/>
              <a:t>+</a:t>
            </a:r>
            <a:endParaRPr lang="it-IT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i="1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1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939" y="982692"/>
            <a:ext cx="6665123" cy="5902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5"/>
          <a:stretch/>
        </p:blipFill>
        <p:spPr>
          <a:xfrm>
            <a:off x="4558145" y="982692"/>
            <a:ext cx="5803628" cy="5902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=100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263" b="-24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9552" y="1297034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C</a:t>
            </a:r>
            <a:r>
              <a:rPr lang="it-IT" sz="2800" baseline="30000" dirty="0" smtClean="0"/>
              <a:t>6+</a:t>
            </a:r>
            <a:endParaRPr lang="it-IT" sz="28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5868144" y="1264032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H</a:t>
            </a:r>
            <a:r>
              <a:rPr lang="it-IT" sz="2800" baseline="30000" dirty="0" smtClean="0"/>
              <a:t>+</a:t>
            </a:r>
            <a:endParaRPr lang="it-IT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i="1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1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939" y="982692"/>
            <a:ext cx="6665123" cy="5902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/>
          <a:stretch/>
        </p:blipFill>
        <p:spPr>
          <a:xfrm>
            <a:off x="4516582" y="982692"/>
            <a:ext cx="5845191" cy="5902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=100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263" b="-24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9552" y="1297034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C</a:t>
            </a:r>
            <a:r>
              <a:rPr lang="it-IT" sz="2800" baseline="30000" dirty="0" smtClean="0"/>
              <a:t>6+</a:t>
            </a:r>
            <a:endParaRPr lang="it-IT" sz="28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5868144" y="1264032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H</a:t>
            </a:r>
            <a:r>
              <a:rPr lang="it-IT" sz="2800" baseline="30000" dirty="0" smtClean="0"/>
              <a:t>+</a:t>
            </a:r>
            <a:endParaRPr lang="it-IT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i="1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1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939" y="982692"/>
            <a:ext cx="6665123" cy="5902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/>
          <a:stretch/>
        </p:blipFill>
        <p:spPr>
          <a:xfrm>
            <a:off x="4890655" y="982692"/>
            <a:ext cx="5471118" cy="5902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=100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263" b="-24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9552" y="1297034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C</a:t>
            </a:r>
            <a:r>
              <a:rPr lang="it-IT" sz="2800" baseline="30000" dirty="0" smtClean="0"/>
              <a:t>6+</a:t>
            </a:r>
            <a:endParaRPr lang="it-IT" sz="28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5868144" y="1264032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H</a:t>
            </a:r>
            <a:r>
              <a:rPr lang="it-IT" sz="2800" baseline="30000" dirty="0" smtClean="0"/>
              <a:t>+</a:t>
            </a:r>
            <a:endParaRPr lang="it-IT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i="1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1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939" y="982692"/>
            <a:ext cx="6665123" cy="5902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9"/>
          <a:stretch/>
        </p:blipFill>
        <p:spPr>
          <a:xfrm>
            <a:off x="4793673" y="982692"/>
            <a:ext cx="5568100" cy="5902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=100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263" b="-24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9552" y="1297034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C</a:t>
            </a:r>
            <a:r>
              <a:rPr lang="it-IT" sz="2800" baseline="30000" dirty="0" smtClean="0"/>
              <a:t>6+</a:t>
            </a:r>
            <a:endParaRPr lang="it-IT" sz="28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5868144" y="1264032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H</a:t>
            </a:r>
            <a:r>
              <a:rPr lang="it-IT" sz="2800" baseline="30000" dirty="0" smtClean="0"/>
              <a:t>+</a:t>
            </a:r>
            <a:endParaRPr lang="it-IT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i="1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1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939" y="982692"/>
            <a:ext cx="6665123" cy="5902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/>
          <a:stretch/>
        </p:blipFill>
        <p:spPr>
          <a:xfrm>
            <a:off x="4170218" y="982692"/>
            <a:ext cx="6191555" cy="5902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=100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263" b="-24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9552" y="1297034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C</a:t>
            </a:r>
            <a:r>
              <a:rPr lang="it-IT" sz="2800" baseline="30000" dirty="0" smtClean="0"/>
              <a:t>6+</a:t>
            </a:r>
            <a:endParaRPr lang="it-IT" sz="28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5868144" y="1264032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H</a:t>
            </a:r>
            <a:r>
              <a:rPr lang="it-IT" sz="2800" baseline="30000" dirty="0" smtClean="0"/>
              <a:t>+</a:t>
            </a:r>
            <a:endParaRPr lang="it-IT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i="1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1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939" y="982692"/>
            <a:ext cx="6665123" cy="5902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9"/>
          <a:stretch/>
        </p:blipFill>
        <p:spPr>
          <a:xfrm>
            <a:off x="4405745" y="982692"/>
            <a:ext cx="5956029" cy="5902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=100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02696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263" b="-24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9552" y="1297034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C</a:t>
            </a:r>
            <a:r>
              <a:rPr lang="it-IT" sz="2800" baseline="30000" dirty="0" smtClean="0"/>
              <a:t>6+</a:t>
            </a:r>
            <a:endParaRPr lang="it-IT" sz="28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5868144" y="1264032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H</a:t>
            </a:r>
            <a:r>
              <a:rPr lang="it-IT" sz="2800" baseline="30000" dirty="0" smtClean="0"/>
              <a:t>+</a:t>
            </a:r>
            <a:endParaRPr lang="it-IT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i="1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6628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1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187624" y="1898072"/>
            <a:ext cx="7238880" cy="4789698"/>
            <a:chOff x="2987824" y="2283639"/>
            <a:chExt cx="5942736" cy="375504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917"/>
            <a:stretch/>
          </p:blipFill>
          <p:spPr>
            <a:xfrm>
              <a:off x="2987824" y="4387111"/>
              <a:ext cx="5933052" cy="165157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6" b="51859"/>
            <a:stretch/>
          </p:blipFill>
          <p:spPr>
            <a:xfrm>
              <a:off x="2987824" y="2564904"/>
              <a:ext cx="5933052" cy="126702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4" b="87529"/>
            <a:stretch/>
          </p:blipFill>
          <p:spPr>
            <a:xfrm>
              <a:off x="2997508" y="2283639"/>
              <a:ext cx="5933052" cy="31668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06" b="40470"/>
            <a:stretch/>
          </p:blipFill>
          <p:spPr>
            <a:xfrm>
              <a:off x="2987824" y="3994240"/>
              <a:ext cx="5933052" cy="440655"/>
            </a:xfrm>
            <a:prstGeom prst="rect">
              <a:avLst/>
            </a:prstGeom>
          </p:spPr>
        </p:pic>
      </p:grpSp>
      <p:sp>
        <p:nvSpPr>
          <p:cNvPr id="29" name="Title 2"/>
          <p:cNvSpPr txBox="1">
            <a:spLocks/>
          </p:cNvSpPr>
          <p:nvPr/>
        </p:nvSpPr>
        <p:spPr>
          <a:xfrm>
            <a:off x="467544" y="476672"/>
            <a:ext cx="8568952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RCF - simulation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8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844822"/>
            <a:ext cx="3786442" cy="187220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t-IT" dirty="0" smtClean="0"/>
              <a:t>Boost of thin foil by</a:t>
            </a:r>
            <a:br>
              <a:rPr lang="it-IT" dirty="0" smtClean="0"/>
            </a:br>
            <a:r>
              <a:rPr lang="it-IT" b="1" dirty="0" smtClean="0">
                <a:solidFill>
                  <a:schemeClr val="accent4"/>
                </a:solidFill>
              </a:rPr>
              <a:t>radiation pressure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10" y="1844823"/>
            <a:ext cx="1745694" cy="15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it-IT" dirty="0" smtClean="0"/>
              <a:t>Light </a:t>
            </a:r>
            <a:r>
              <a:rPr lang="en-GB" dirty="0" smtClean="0"/>
              <a:t>Sail</a:t>
            </a:r>
            <a:r>
              <a:rPr lang="it-IT" dirty="0" smtClean="0"/>
              <a:t> (LS) ... </a:t>
            </a:r>
            <a:r>
              <a:rPr lang="en-GB" dirty="0" smtClean="0"/>
              <a:t>flying</a:t>
            </a:r>
            <a:r>
              <a:rPr lang="it-IT" dirty="0" smtClean="0"/>
              <a:t> </a:t>
            </a:r>
            <a:r>
              <a:rPr lang="en-GB" dirty="0" smtClean="0"/>
              <a:t>mirror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9970" y="1674071"/>
            <a:ext cx="1344373" cy="170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 txBox="1">
                <a:spLocks/>
              </p:cNvSpPr>
              <p:nvPr/>
            </p:nvSpPr>
            <p:spPr>
              <a:xfrm>
                <a:off x="609600" y="5301208"/>
                <a:ext cx="8229600" cy="1448544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Font typeface="Georgia"/>
                  <a:buNone/>
                </a:pPr>
                <a:r>
                  <a:rPr lang="it-IT" dirty="0" smtClean="0"/>
                  <a:t>Resulting energy per nucleon:</a:t>
                </a:r>
                <a:br>
                  <a:rPr lang="it-IT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  <m:sub>
                          <m:r>
                            <a:rPr lang="it-IT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it-IT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it-IT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box>
                                <m:boxPr>
                                  <m:ctrlPr>
                                    <a:rPr lang="it-IT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it-I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it-IT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</m:sSubSup>
                          <m:r>
                            <a:rPr lang="it-IT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it-IT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l-GR" b="1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𝜴</m:t>
                              </m:r>
                              <m:sSub>
                                <m:sSubPr>
                                  <m:ctrlPr>
                                    <a:rPr lang="it-IT" b="1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it-IT" b="1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it-IT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l-GR" b="1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𝜴</m:t>
                          </m:r>
                          <m:sSub>
                            <m:sSubPr>
                              <m:ctrlPr>
                                <a:rPr lang="it-IT" b="1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1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it-IT" b="1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</m:sub>
                          </m:sSub>
                          <m:r>
                            <a:rPr lang="it-IT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301208"/>
                <a:ext cx="8229600" cy="1448544"/>
              </a:xfrm>
              <a:prstGeom prst="rect">
                <a:avLst/>
              </a:prstGeom>
              <a:blipFill rotWithShape="1">
                <a:blip r:embed="rId4"/>
                <a:stretch>
                  <a:fillRect l="-148" t="-7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9546267"/>
                  </p:ext>
                </p:extLst>
              </p:nvPr>
            </p:nvGraphicFramePr>
            <p:xfrm>
              <a:off x="899592" y="3710056"/>
              <a:ext cx="7200800" cy="1562839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7200800"/>
                  </a:tblGrid>
                  <a:tr h="561902">
                    <a:tc>
                      <a:txBody>
                        <a:bodyPr/>
                        <a:lstStyle/>
                        <a:p>
                          <a:r>
                            <a:rPr lang="en-GB" sz="2400" noProof="0" dirty="0" smtClean="0"/>
                            <a:t>Fluence</a:t>
                          </a:r>
                          <a:r>
                            <a:rPr lang="en-US" sz="2400" dirty="0" smtClean="0"/>
                            <a:t> parameter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10009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400" smtClean="0">
                                    <a:latin typeface="Cambria Math"/>
                                  </a:rPr>
                                  <m:t>𝜴</m:t>
                                </m:r>
                                <m:sSub>
                                  <m:sSubPr>
                                    <m:ctrlPr>
                                      <a:rPr lang="it-IT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smtClean="0">
                                        <a:latin typeface="Cambria Math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it-IT" sz="2400" smtClean="0">
                                        <a:latin typeface="Cambria Math"/>
                                      </a:rPr>
                                      <m:t>𝒑</m:t>
                                    </m:r>
                                  </m:sub>
                                </m:sSub>
                                <m:r>
                                  <a:rPr lang="it-IT" sz="2400" smtClean="0">
                                    <a:latin typeface="Cambria Math"/>
                                  </a:rPr>
                                  <m:t>∝</m:t>
                                </m:r>
                                <m:f>
                                  <m:fPr>
                                    <m:ctrlPr>
                                      <a:rPr lang="it-IT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400" smtClean="0">
                                        <a:latin typeface="Cambria Math"/>
                                      </a:rPr>
                                      <m:t>𝒊𝒏𝒕𝒆𝒏𝒔𝒊𝒕𝒚</m:t>
                                    </m:r>
                                    <m:r>
                                      <a:rPr lang="it-IT" sz="2400" smtClean="0">
                                        <a:latin typeface="Cambria Math"/>
                                      </a:rPr>
                                      <m:t> ∗ </m:t>
                                    </m:r>
                                    <m:r>
                                      <a:rPr lang="it-IT" sz="2400" smtClean="0">
                                        <a:latin typeface="Cambria Math"/>
                                      </a:rPr>
                                      <m:t>𝒑𝒖𝒍𝒔𝒆</m:t>
                                    </m:r>
                                    <m:r>
                                      <a:rPr lang="it-IT" sz="240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it-IT" sz="2400" smtClean="0">
                                        <a:latin typeface="Cambria Math"/>
                                      </a:rPr>
                                      <m:t>𝒅𝒖𝒓𝒂𝒕𝒊𝒐𝒏</m:t>
                                    </m:r>
                                  </m:num>
                                  <m:den>
                                    <m:r>
                                      <a:rPr lang="it-IT" sz="2400" smtClean="0">
                                        <a:latin typeface="Cambria Math"/>
                                      </a:rPr>
                                      <m:t>𝒕𝒂𝒓𝒈𝒆𝒕</m:t>
                                    </m:r>
                                    <m:r>
                                      <a:rPr lang="it-IT" sz="240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it-IT" sz="2400" smtClean="0">
                                        <a:latin typeface="Cambria Math"/>
                                      </a:rPr>
                                      <m:t>𝒂𝒓𝒆𝒂𝒍</m:t>
                                    </m:r>
                                    <m:r>
                                      <a:rPr lang="it-IT" sz="240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it-IT" sz="2400" smtClean="0">
                                        <a:latin typeface="Cambria Math"/>
                                      </a:rPr>
                                      <m:t>𝒅𝒆𝒏𝒔𝒊𝒕𝒚</m:t>
                                    </m:r>
                                  </m:den>
                                </m:f>
                                <m:r>
                                  <a:rPr lang="it-IT" sz="24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400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it-IT" sz="2400" smtClean="0">
                                        <a:latin typeface="Cambria Math"/>
                                      </a:rPr>
                                      <m:t>𝐼</m:t>
                                    </m:r>
                                  </m:num>
                                  <m:den>
                                    <m:r>
                                      <a:rPr lang="it-IT" sz="2400" smtClean="0">
                                        <a:latin typeface="Cambria Math"/>
                                      </a:rPr>
                                      <m:t>𝜌</m:t>
                                    </m:r>
                                    <m:r>
                                      <a:rPr lang="it-IT" sz="2400" smtClean="0">
                                        <a:latin typeface="Cambria Math"/>
                                      </a:rPr>
                                      <m:t>𝑙</m:t>
                                    </m:r>
                                    <m:sSup>
                                      <m:sSupPr>
                                        <m:ctrlPr>
                                          <a:rPr lang="it-IT" sz="24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2400" b="0" i="0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it-IT" sz="2400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it-IT" sz="240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b>
                                  <m:sSubPr>
                                    <m:ctrlPr>
                                      <a:rPr lang="it-IT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 smtClean="0"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9546267"/>
                  </p:ext>
                </p:extLst>
              </p:nvPr>
            </p:nvGraphicFramePr>
            <p:xfrm>
              <a:off x="899592" y="3710056"/>
              <a:ext cx="7200800" cy="1562839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7200800"/>
                  </a:tblGrid>
                  <a:tr h="561902">
                    <a:tc>
                      <a:txBody>
                        <a:bodyPr/>
                        <a:lstStyle/>
                        <a:p>
                          <a:r>
                            <a:rPr lang="en-GB" sz="2400" noProof="0" dirty="0" smtClean="0"/>
                            <a:t>Fluence</a:t>
                          </a:r>
                          <a:r>
                            <a:rPr lang="en-US" sz="2400" dirty="0" smtClean="0"/>
                            <a:t> parameter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10009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85" t="-567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0682" y="1844824"/>
            <a:ext cx="1745694" cy="15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57483 -0.00023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RPA-driven Raileigh-Taylor Instability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4417"/>
          <a:stretch/>
        </p:blipFill>
        <p:spPr>
          <a:xfrm>
            <a:off x="5580112" y="1530318"/>
            <a:ext cx="3456384" cy="5327681"/>
          </a:xfr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533222" y="1984208"/>
            <a:ext cx="5190906" cy="4253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t-IT" sz="2400" dirty="0" smtClean="0"/>
              <a:t>Plane wave </a:t>
            </a:r>
            <a:r>
              <a:rPr lang="it-IT" sz="2400" dirty="0" smtClean="0"/>
              <a:t>on </a:t>
            </a:r>
            <a:r>
              <a:rPr lang="it-IT" sz="2400" dirty="0" smtClean="0"/>
              <a:t>«wavy» target</a:t>
            </a:r>
          </a:p>
          <a:p>
            <a:pPr>
              <a:lnSpc>
                <a:spcPct val="150000"/>
              </a:lnSpc>
            </a:pPr>
            <a:r>
              <a:rPr lang="it-IT" sz="2400" i="1" dirty="0" smtClean="0"/>
              <a:t>P</a:t>
            </a:r>
            <a:r>
              <a:rPr lang="it-IT" sz="2400" dirty="0" smtClean="0"/>
              <a:t>  and </a:t>
            </a:r>
            <a:r>
              <a:rPr lang="it-IT" sz="2400" i="1" dirty="0" smtClean="0"/>
              <a:t>Cicular pol.</a:t>
            </a:r>
            <a:r>
              <a:rPr lang="it-IT" sz="2400" dirty="0" smtClean="0"/>
              <a:t>:</a:t>
            </a:r>
            <a:br>
              <a:rPr lang="it-IT" sz="2400" dirty="0" smtClean="0"/>
            </a:br>
            <a:r>
              <a:rPr lang="it-IT" sz="2400" dirty="0" smtClean="0"/>
              <a:t>stronger EM field </a:t>
            </a:r>
            <a:r>
              <a:rPr lang="it-IT" sz="2400" dirty="0" smtClean="0"/>
              <a:t>on </a:t>
            </a:r>
            <a:r>
              <a:rPr lang="it-IT" sz="2400" u="sng" dirty="0" smtClean="0"/>
              <a:t>valleys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Higher pressure on valleys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Positive </a:t>
            </a:r>
            <a:r>
              <a:rPr lang="it-IT" sz="2400" dirty="0" smtClean="0"/>
              <a:t>feedback deepens the </a:t>
            </a:r>
            <a:r>
              <a:rPr lang="it-IT" sz="2400" dirty="0" smtClean="0"/>
              <a:t>perturbations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Spontaneous simmetry breaking</a:t>
            </a:r>
            <a:endParaRPr lang="it-IT" sz="2400" dirty="0"/>
          </a:p>
        </p:txBody>
      </p:sp>
      <p:sp>
        <p:nvSpPr>
          <p:cNvPr id="7" name="Right Arrow 6"/>
          <p:cNvSpPr/>
          <p:nvPr/>
        </p:nvSpPr>
        <p:spPr>
          <a:xfrm>
            <a:off x="216024" y="4365104"/>
            <a:ext cx="683568" cy="595458"/>
          </a:xfrm>
          <a:prstGeom prst="rightArrow">
            <a:avLst>
              <a:gd name="adj1" fmla="val 53466"/>
              <a:gd name="adj2" fmla="val 5031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12168"/>
          </a:xfrm>
        </p:spPr>
        <p:txBody>
          <a:bodyPr>
            <a:normAutofit/>
          </a:bodyPr>
          <a:lstStyle/>
          <a:p>
            <a:r>
              <a:rPr lang="it-IT" sz="3600" dirty="0" smtClean="0"/>
              <a:t>RPA-driven Raileigh-Taylor Instability: 2D theory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94509"/>
            <a:ext cx="8229600" cy="1650515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Plane wave (</a:t>
            </a:r>
            <a:r>
              <a:rPr lang="it-IT" i="1" smtClean="0"/>
              <a:t>P</a:t>
            </a:r>
            <a:r>
              <a:rPr lang="it-IT" i="1" smtClean="0"/>
              <a:t>, S, Circular </a:t>
            </a:r>
            <a:r>
              <a:rPr lang="it-IT" i="1" dirty="0" smtClean="0"/>
              <a:t>Pol</a:t>
            </a:r>
            <a:r>
              <a:rPr lang="it-IT" dirty="0" smtClean="0"/>
              <a:t>) on plasma slab</a:t>
            </a:r>
          </a:p>
          <a:p>
            <a:r>
              <a:rPr lang="it-IT" i="1" dirty="0" smtClean="0"/>
              <a:t>q:</a:t>
            </a:r>
            <a:r>
              <a:rPr lang="it-IT" dirty="0" smtClean="0"/>
              <a:t> wave number of the surface perturbation</a:t>
            </a:r>
            <a:br>
              <a:rPr lang="it-IT" dirty="0" smtClean="0"/>
            </a:br>
            <a:r>
              <a:rPr lang="it-IT" i="1" dirty="0" smtClean="0"/>
              <a:t>k:</a:t>
            </a:r>
            <a:r>
              <a:rPr lang="it-IT" dirty="0" smtClean="0"/>
              <a:t> the laser wave number</a:t>
            </a:r>
          </a:p>
          <a:p>
            <a:r>
              <a:rPr lang="it-IT" dirty="0" smtClean="0"/>
              <a:t>linear growth rate of </a:t>
            </a:r>
            <a:r>
              <a:rPr lang="it-IT" i="1" dirty="0" smtClean="0"/>
              <a:t>q</a:t>
            </a:r>
            <a:r>
              <a:rPr lang="it-IT" dirty="0" smtClean="0"/>
              <a:t> modes for a thin foil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t="26643" r="28827" b="28252"/>
          <a:stretch/>
        </p:blipFill>
        <p:spPr bwMode="auto">
          <a:xfrm>
            <a:off x="899592" y="3542180"/>
            <a:ext cx="6912768" cy="336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6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908720"/>
            <a:ext cx="4378151" cy="223224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New open source EM PIC code </a:t>
            </a:r>
            <a:r>
              <a:rPr lang="it-IT" sz="2400" b="1" u="sng" dirty="0" smtClean="0"/>
              <a:t>g</a:t>
            </a:r>
            <a:r>
              <a:rPr lang="it-IT" sz="2400" b="1" u="sng" dirty="0" smtClean="0"/>
              <a:t>ithub.com/ALaDyn/piccante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A. Sgattoni</a:t>
            </a:r>
            <a:br>
              <a:rPr lang="it-IT" sz="2400" dirty="0" smtClean="0"/>
            </a:br>
            <a:r>
              <a:rPr lang="it-IT" sz="2400" dirty="0" smtClean="0"/>
              <a:t>L. Fedeli</a:t>
            </a:r>
            <a:br>
              <a:rPr lang="it-IT" sz="2400" dirty="0" smtClean="0"/>
            </a:br>
            <a:r>
              <a:rPr lang="it-IT" sz="2400" dirty="0" smtClean="0"/>
              <a:t>S. Sinigardi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5190" y="3501008"/>
            <a:ext cx="8791306" cy="3384376"/>
          </a:xfrm>
        </p:spPr>
        <p:txBody>
          <a:bodyPr>
            <a:normAutofit/>
          </a:bodyPr>
          <a:lstStyle/>
          <a:p>
            <a:r>
              <a:rPr lang="it-IT" dirty="0" smtClean="0"/>
              <a:t>From the experience </a:t>
            </a:r>
            <a:r>
              <a:rPr lang="it-IT" dirty="0" smtClean="0"/>
              <a:t>with </a:t>
            </a:r>
            <a:r>
              <a:rPr lang="it-IT" dirty="0" smtClean="0"/>
              <a:t>ALaDyn</a:t>
            </a:r>
          </a:p>
          <a:p>
            <a:r>
              <a:rPr lang="it-IT" dirty="0" smtClean="0"/>
              <a:t>Rewritten in C</a:t>
            </a:r>
            <a:r>
              <a:rPr lang="it-IT" dirty="0" smtClean="0"/>
              <a:t>++</a:t>
            </a:r>
            <a:endParaRPr lang="it-IT" dirty="0" smtClean="0"/>
          </a:p>
          <a:p>
            <a:r>
              <a:rPr lang="it-IT" dirty="0" smtClean="0"/>
              <a:t>Driving goal: high </a:t>
            </a:r>
            <a:r>
              <a:rPr lang="it-IT" dirty="0"/>
              <a:t>flexibility, easy to </a:t>
            </a:r>
            <a:r>
              <a:rPr lang="it-IT" dirty="0" smtClean="0"/>
              <a:t>mantain</a:t>
            </a:r>
            <a:endParaRPr lang="it-IT" dirty="0" smtClean="0"/>
          </a:p>
          <a:p>
            <a:r>
              <a:rPr lang="it-IT" dirty="0" smtClean="0"/>
              <a:t>Very modula</a:t>
            </a:r>
            <a:r>
              <a:rPr lang="en-US" dirty="0" smtClean="0"/>
              <a:t>r: easy </a:t>
            </a:r>
            <a:r>
              <a:rPr lang="en-US" dirty="0" smtClean="0"/>
              <a:t>to </a:t>
            </a:r>
            <a:r>
              <a:rPr lang="en-US" dirty="0" smtClean="0"/>
              <a:t>define</a:t>
            </a:r>
            <a:endParaRPr lang="en-US" dirty="0" smtClean="0"/>
          </a:p>
          <a:p>
            <a:pPr lvl="1"/>
            <a:r>
              <a:rPr lang="it-IT" dirty="0" smtClean="0">
                <a:solidFill>
                  <a:srgbClr val="C00000"/>
                </a:solidFill>
              </a:rPr>
              <a:t>n-charged species </a:t>
            </a:r>
            <a:r>
              <a:rPr lang="it-IT" dirty="0" smtClean="0">
                <a:solidFill>
                  <a:srgbClr val="C00000"/>
                </a:solidFill>
              </a:rPr>
              <a:t> and complex plasma configurations</a:t>
            </a:r>
            <a:endParaRPr lang="it-IT" dirty="0" smtClean="0">
              <a:solidFill>
                <a:srgbClr val="C00000"/>
              </a:solidFill>
            </a:endParaRPr>
          </a:p>
          <a:p>
            <a:pPr lvl="1"/>
            <a:r>
              <a:rPr lang="it-IT" dirty="0" smtClean="0">
                <a:solidFill>
                  <a:srgbClr val="C00000"/>
                </a:solidFill>
              </a:rPr>
              <a:t>n-laser </a:t>
            </a:r>
            <a:r>
              <a:rPr lang="it-IT" dirty="0" smtClean="0">
                <a:solidFill>
                  <a:srgbClr val="C00000"/>
                </a:solidFill>
              </a:rPr>
              <a:t>pulses with arbitrary</a:t>
            </a:r>
            <a:endParaRPr lang="it-IT" dirty="0" smtClean="0">
              <a:solidFill>
                <a:srgbClr val="C00000"/>
              </a:solidFill>
            </a:endParaRPr>
          </a:p>
          <a:p>
            <a:pPr lvl="1"/>
            <a:r>
              <a:rPr lang="it-IT" dirty="0" smtClean="0">
                <a:solidFill>
                  <a:srgbClr val="C00000"/>
                </a:solidFill>
              </a:rPr>
              <a:t>flexible output</a:t>
            </a:r>
          </a:p>
        </p:txBody>
      </p:sp>
      <p:pic>
        <p:nvPicPr>
          <p:cNvPr id="2051" name="Picture 3" descr="C:\Users\sgatto\Dropbox\IN-PROGRESS\PRESENTAZIONI\logo piccant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0" t="29809"/>
          <a:stretch/>
        </p:blipFill>
        <p:spPr bwMode="auto">
          <a:xfrm>
            <a:off x="245190" y="760072"/>
            <a:ext cx="3822753" cy="223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8012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2D simulations: slab geometry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0892" r="15785" b="6795"/>
          <a:stretch/>
        </p:blipFill>
        <p:spPr bwMode="auto">
          <a:xfrm>
            <a:off x="467544" y="1741598"/>
            <a:ext cx="5988548" cy="509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79712" y="1325159"/>
            <a:ext cx="4680520" cy="83287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it-IT" sz="2000" dirty="0" smtClean="0"/>
              <a:t>Fourier analysis of the excited modes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 rot="16200000">
            <a:off x="-697138" y="2721474"/>
            <a:ext cx="2025727" cy="416439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it-IT" sz="1800" dirty="0" smtClean="0"/>
              <a:t>Electron density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16200000">
            <a:off x="-586398" y="4982953"/>
            <a:ext cx="1804245" cy="4164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it-IT" sz="2000" dirty="0" smtClean="0"/>
              <a:t>Ion density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57303" y="3260198"/>
            <a:ext cx="2679193" cy="6610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it-IT" sz="2000" b="1" dirty="0" smtClean="0">
                <a:solidFill>
                  <a:schemeClr val="bg1"/>
                </a:solidFill>
              </a:rPr>
              <a:t>Cutoff @ q=2k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357303" y="4289051"/>
            <a:ext cx="2679193" cy="8566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it-IT" sz="2000" b="1" dirty="0" smtClean="0">
                <a:solidFill>
                  <a:schemeClr val="bg1"/>
                </a:solidFill>
              </a:rPr>
              <a:t>Growth of the modes q=[1-2]k</a:t>
            </a:r>
          </a:p>
        </p:txBody>
      </p:sp>
    </p:spTree>
    <p:extLst>
      <p:ext uri="{BB962C8B-B14F-4D97-AF65-F5344CB8AC3E}">
        <p14:creationId xmlns:p14="http://schemas.microsoft.com/office/powerpoint/2010/main" val="17007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80120"/>
          </a:xfrm>
        </p:spPr>
        <p:txBody>
          <a:bodyPr>
            <a:normAutofit/>
          </a:bodyPr>
          <a:lstStyle/>
          <a:p>
            <a:r>
              <a:rPr lang="it-IT" sz="3600" dirty="0"/>
              <a:t>3</a:t>
            </a:r>
            <a:r>
              <a:rPr lang="it-IT" sz="3600" dirty="0" smtClean="0"/>
              <a:t>D simulations: slab geometry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5"/>
          <a:stretch/>
        </p:blipFill>
        <p:spPr>
          <a:xfrm>
            <a:off x="107504" y="3501008"/>
            <a:ext cx="3550096" cy="3183042"/>
          </a:xfrm>
          <a:prstGeom prst="rect">
            <a:avLst/>
          </a:prstGeom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245190" y="1844824"/>
            <a:ext cx="4110786" cy="201622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Circular polarization:</a:t>
            </a:r>
            <a:br>
              <a:rPr lang="it-IT" dirty="0" smtClean="0"/>
            </a:br>
            <a:r>
              <a:rPr lang="it-IT" dirty="0" smtClean="0"/>
              <a:t>Honeycomb-like structures</a:t>
            </a:r>
            <a:br>
              <a:rPr lang="it-IT" dirty="0" smtClean="0"/>
            </a:br>
            <a:r>
              <a:rPr lang="it-IT" dirty="0" smtClean="0"/>
              <a:t>p6mm symmetry</a:t>
            </a:r>
            <a:br>
              <a:rPr lang="it-IT" dirty="0" smtClean="0"/>
            </a:br>
            <a:endParaRPr lang="it-IT" dirty="0" smtClean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355976" y="1844824"/>
            <a:ext cx="4608512" cy="201622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Linear polarization</a:t>
            </a:r>
            <a:br>
              <a:rPr lang="it-IT" dirty="0" smtClean="0"/>
            </a:br>
            <a:r>
              <a:rPr lang="it-IT" dirty="0" smtClean="0"/>
              <a:t>destroys all structures on the polarization direction</a:t>
            </a:r>
          </a:p>
          <a:p>
            <a:pPr marL="109728" indent="0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1"/>
          <a:stretch/>
        </p:blipFill>
        <p:spPr>
          <a:xfrm>
            <a:off x="4716016" y="3501008"/>
            <a:ext cx="4036965" cy="318304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06" y="3521938"/>
            <a:ext cx="3617913" cy="3147422"/>
          </a:xfr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355976" y="2636912"/>
            <a:ext cx="4608512" cy="122413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it-IT" sz="2600" dirty="0" smtClean="0"/>
              <a:t>Bénard cell in clouds</a:t>
            </a:r>
            <a:endParaRPr lang="it-IT" sz="2600" dirty="0" smtClean="0"/>
          </a:p>
          <a:p>
            <a:pPr marL="109728" indent="0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072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w-level gravity waves within a layer of Bénard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8"/>
            <a:ext cx="5292080" cy="385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src.hubblesite.org/hu/db/images/hs-2005-37-a-large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1336"/>
            <a:ext cx="5004048" cy="50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96136" y="1124744"/>
            <a:ext cx="3261570" cy="864096"/>
          </a:xfrm>
        </p:spPr>
        <p:txBody>
          <a:bodyPr>
            <a:normAutofit fontScale="90000"/>
          </a:bodyPr>
          <a:lstStyle/>
          <a:p>
            <a:r>
              <a:rPr lang="it-IT" sz="1800" dirty="0" smtClean="0"/>
              <a:t>Crab Nebula:</a:t>
            </a:r>
            <a:br>
              <a:rPr lang="it-IT" sz="1800" dirty="0" smtClean="0"/>
            </a:br>
            <a:r>
              <a:rPr lang="it-IT" sz="1800" dirty="0" smtClean="0"/>
              <a:t>Hubble Space telescope (2005)</a:t>
            </a:r>
            <a:endParaRPr lang="en-US" sz="1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487038"/>
            <a:ext cx="3923928" cy="117421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 smtClean="0"/>
              <a:t>Africa west coast</a:t>
            </a:r>
          </a:p>
          <a:p>
            <a:r>
              <a:rPr lang="it-IT" sz="1800" dirty="0" smtClean="0"/>
              <a:t>Open and closed Bénard Cells</a:t>
            </a:r>
          </a:p>
          <a:p>
            <a:r>
              <a:rPr lang="it-IT" sz="1800" dirty="0" smtClean="0"/>
              <a:t>Meteosat-7 (2001)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819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68952" cy="1066800"/>
          </a:xfrm>
        </p:spPr>
        <p:txBody>
          <a:bodyPr>
            <a:normAutofit/>
          </a:bodyPr>
          <a:lstStyle/>
          <a:p>
            <a:r>
              <a:rPr lang="it-IT" dirty="0" smtClean="0"/>
              <a:t>RPA –Light </a:t>
            </a:r>
            <a:r>
              <a:rPr lang="en-GB" dirty="0" smtClean="0"/>
              <a:t>Sail</a:t>
            </a:r>
            <a:r>
              <a:rPr lang="it-IT" dirty="0" smtClean="0"/>
              <a:t> </a:t>
            </a:r>
            <a:r>
              <a:rPr lang="en-GB" dirty="0" smtClean="0"/>
              <a:t>conclusions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841943" y="1700808"/>
                <a:ext cx="7166805" cy="1054992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accent1"/>
                  </a:buClr>
                </a:pPr>
                <a:r>
                  <a:rPr lang="it-IT" sz="2000" dirty="0" smtClean="0"/>
                  <a:t>High intensity laser + thin dense plasma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it-IT" sz="2000" dirty="0" smtClean="0"/>
                  <a:t> </a:t>
                </a:r>
                <a:r>
                  <a:rPr lang="it-IT" sz="2000" b="1" dirty="0" smtClean="0">
                    <a:solidFill>
                      <a:schemeClr val="accent4"/>
                    </a:solidFill>
                  </a:rPr>
                  <a:t>flying mirror</a:t>
                </a:r>
              </a:p>
              <a:p>
                <a:pPr>
                  <a:buClr>
                    <a:schemeClr val="accent1"/>
                  </a:buClr>
                </a:pPr>
                <a:r>
                  <a:rPr lang="it-IT" sz="2000" dirty="0" smtClean="0"/>
                  <a:t>Target opacity is required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1943" y="1700808"/>
                <a:ext cx="7166805" cy="1054992"/>
              </a:xfrm>
              <a:blipFill rotWithShape="1">
                <a:blip r:embed="rId2"/>
                <a:stretch>
                  <a:fillRect t="-3468"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79512" y="1772816"/>
            <a:ext cx="1656184" cy="720080"/>
          </a:xfrm>
          <a:prstGeom prst="rightArrow">
            <a:avLst>
              <a:gd name="adj1" fmla="val 100000"/>
              <a:gd name="adj2" fmla="val 23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1D </a:t>
            </a:r>
            <a:r>
              <a:rPr lang="en-GB" b="1" dirty="0" smtClean="0"/>
              <a:t>theory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/>
              <p:cNvSpPr txBox="1">
                <a:spLocks/>
              </p:cNvSpPr>
              <p:nvPr/>
            </p:nvSpPr>
            <p:spPr>
              <a:xfrm>
                <a:off x="1824256" y="3933056"/>
                <a:ext cx="7067128" cy="1216433"/>
              </a:xfrm>
              <a:prstGeom prst="rect">
                <a:avLst/>
              </a:prstGeom>
            </p:spPr>
            <p:txBody>
              <a:bodyPr vert="horz" anchor="ctr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accent2"/>
                  </a:buClr>
                </a:pPr>
                <a:r>
                  <a:rPr lang="it-IT" sz="2000" dirty="0" smtClean="0"/>
                  <a:t>Bulanov scaling </a:t>
                </a:r>
                <a:r>
                  <a:rPr lang="it-IT" sz="2000" dirty="0"/>
                  <a:t>seems confirmed: </a:t>
                </a:r>
                <a:r>
                  <a:rPr lang="it-IT" sz="20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ℰ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it-IT" sz="2600" baseline="30000" dirty="0" smtClean="0"/>
                  <a:t>3</a:t>
                </a:r>
                <a:r>
                  <a:rPr lang="it-IT" sz="2000" baseline="30000" dirty="0" smtClean="0"/>
                  <a:t>D</a:t>
                </a:r>
                <a:r>
                  <a:rPr lang="it-IT" sz="2000" dirty="0" smtClean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ℰ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it-IT" sz="2600" baseline="30000" dirty="0" smtClean="0"/>
                  <a:t>2</a:t>
                </a:r>
                <a:r>
                  <a:rPr lang="it-IT" sz="2000" baseline="30000" dirty="0" smtClean="0"/>
                  <a:t>D &gt;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ℰ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it-IT" sz="2600" baseline="30000" dirty="0" smtClean="0"/>
                  <a:t>1</a:t>
                </a:r>
                <a:r>
                  <a:rPr lang="it-IT" sz="2000" baseline="30000" dirty="0" smtClean="0"/>
                  <a:t>D</a:t>
                </a:r>
                <a:r>
                  <a:rPr lang="it-IT" sz="2000" dirty="0" smtClean="0"/>
                  <a:t> </a:t>
                </a:r>
                <a:endParaRPr lang="it-IT" sz="2000" dirty="0"/>
              </a:p>
              <a:p>
                <a:pPr>
                  <a:buClr>
                    <a:schemeClr val="accent2"/>
                  </a:buClr>
                </a:pPr>
                <a:r>
                  <a:rPr lang="it-IT" sz="2000" dirty="0" smtClean="0"/>
                  <a:t>CP better than LP : better target integrity</a:t>
                </a:r>
              </a:p>
            </p:txBody>
          </p:sp>
        </mc:Choice>
        <mc:Fallback xmlns="">
          <p:sp>
            <p:nvSpPr>
              <p:cNvPr id="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56" y="3933056"/>
                <a:ext cx="7067128" cy="12164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1"/>
          <p:cNvSpPr txBox="1">
            <a:spLocks/>
          </p:cNvSpPr>
          <p:nvPr/>
        </p:nvSpPr>
        <p:spPr>
          <a:xfrm>
            <a:off x="1837644" y="2924944"/>
            <a:ext cx="7067128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</a:pPr>
            <a:r>
              <a:rPr lang="it-IT" sz="2000" dirty="0" smtClean="0"/>
              <a:t>Laser tight focus may be detrimental</a:t>
            </a:r>
          </a:p>
          <a:p>
            <a:pPr>
              <a:buClr>
                <a:schemeClr val="accent6"/>
              </a:buClr>
            </a:pPr>
            <a:r>
              <a:rPr lang="it-IT" sz="2000" dirty="0" smtClean="0"/>
              <a:t>Slow energy scaling with time</a:t>
            </a:r>
            <a:endParaRPr lang="it-IT" sz="2000" dirty="0"/>
          </a:p>
          <a:p>
            <a:pPr>
              <a:buClr>
                <a:schemeClr val="accent6"/>
              </a:buClr>
            </a:pPr>
            <a:endParaRPr lang="it-IT" sz="2000" dirty="0">
              <a:solidFill>
                <a:schemeClr val="accent4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85759" y="4221088"/>
            <a:ext cx="1656184" cy="792088"/>
          </a:xfrm>
          <a:prstGeom prst="rightArrow">
            <a:avLst>
              <a:gd name="adj1" fmla="val 100000"/>
              <a:gd name="adj2" fmla="val 2322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PIC</a:t>
            </a:r>
          </a:p>
          <a:p>
            <a:r>
              <a:rPr lang="it-IT" b="1" dirty="0" smtClean="0"/>
              <a:t>results</a:t>
            </a:r>
            <a:endParaRPr lang="it-IT" b="1" dirty="0"/>
          </a:p>
        </p:txBody>
      </p:sp>
      <p:sp>
        <p:nvSpPr>
          <p:cNvPr id="12" name="Right Arrow 11"/>
          <p:cNvSpPr/>
          <p:nvPr/>
        </p:nvSpPr>
        <p:spPr>
          <a:xfrm>
            <a:off x="185759" y="5589240"/>
            <a:ext cx="1656184" cy="720081"/>
          </a:xfrm>
          <a:prstGeom prst="rightArrow">
            <a:avLst>
              <a:gd name="adj1" fmla="val 100000"/>
              <a:gd name="adj2" fmla="val 232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Future </a:t>
            </a:r>
            <a:r>
              <a:rPr lang="en-GB" b="1" dirty="0" smtClean="0"/>
              <a:t>works</a:t>
            </a:r>
            <a:endParaRPr lang="en-GB" b="1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835696" y="5428902"/>
            <a:ext cx="7067128" cy="11341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</a:pPr>
            <a:r>
              <a:rPr lang="it-IT" sz="2000" dirty="0" smtClean="0"/>
              <a:t>3D on longer time-scales: </a:t>
            </a:r>
            <a:r>
              <a:rPr lang="it-IT" sz="2000" b="1" dirty="0" smtClean="0">
                <a:solidFill>
                  <a:schemeClr val="accent4"/>
                </a:solidFill>
              </a:rPr>
              <a:t>Rayleigh </a:t>
            </a:r>
            <a:r>
              <a:rPr lang="it-IT" sz="2000" b="1" dirty="0">
                <a:solidFill>
                  <a:schemeClr val="accent4"/>
                </a:solidFill>
              </a:rPr>
              <a:t>l</a:t>
            </a:r>
            <a:r>
              <a:rPr lang="it-IT" sz="2000" b="1" dirty="0" smtClean="0">
                <a:solidFill>
                  <a:schemeClr val="accent4"/>
                </a:solidFill>
              </a:rPr>
              <a:t>ength</a:t>
            </a:r>
            <a:endParaRPr lang="it-IT" sz="2000" b="1" dirty="0">
              <a:solidFill>
                <a:schemeClr val="accent4"/>
              </a:solidFill>
            </a:endParaRPr>
          </a:p>
          <a:p>
            <a:pPr>
              <a:buClr>
                <a:schemeClr val="accent4"/>
              </a:buClr>
            </a:pPr>
            <a:r>
              <a:rPr lang="it-IT" sz="2000" b="1" dirty="0" smtClean="0">
                <a:solidFill>
                  <a:schemeClr val="accent4"/>
                </a:solidFill>
              </a:rPr>
              <a:t>Multispecies effects</a:t>
            </a:r>
            <a:r>
              <a:rPr lang="it-IT" sz="2000" dirty="0" smtClean="0"/>
              <a:t>: i.e. Au+C+H plasma</a:t>
            </a:r>
          </a:p>
          <a:p>
            <a:pPr>
              <a:buClr>
                <a:schemeClr val="accent4"/>
              </a:buClr>
            </a:pPr>
            <a:r>
              <a:rPr lang="it-IT" sz="2000" b="1" dirty="0" smtClean="0">
                <a:solidFill>
                  <a:schemeClr val="accent4"/>
                </a:solidFill>
              </a:rPr>
              <a:t>long vs short</a:t>
            </a:r>
            <a:r>
              <a:rPr lang="it-IT" sz="2000" dirty="0" smtClean="0"/>
              <a:t> </a:t>
            </a:r>
            <a:r>
              <a:rPr lang="it-IT" sz="2000" dirty="0"/>
              <a:t>laser </a:t>
            </a:r>
            <a:r>
              <a:rPr lang="it-IT" sz="2000" dirty="0" smtClean="0"/>
              <a:t>pulses</a:t>
            </a:r>
            <a:endParaRPr lang="it-IT" sz="2000" b="1" dirty="0" smtClean="0">
              <a:solidFill>
                <a:schemeClr val="accent4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68072" y="2924944"/>
            <a:ext cx="1656184" cy="720080"/>
          </a:xfrm>
          <a:prstGeom prst="rightArrow">
            <a:avLst>
              <a:gd name="adj1" fmla="val 100000"/>
              <a:gd name="adj2" fmla="val 2322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700" b="1" dirty="0" smtClean="0"/>
              <a:t>Critical </a:t>
            </a:r>
            <a:r>
              <a:rPr lang="en-GB" sz="1700" b="1" dirty="0" smtClean="0"/>
              <a:t>issues</a:t>
            </a:r>
            <a:endParaRPr lang="en-GB" sz="1700" b="1" dirty="0"/>
          </a:p>
        </p:txBody>
      </p:sp>
    </p:spTree>
    <p:extLst>
      <p:ext uri="{BB962C8B-B14F-4D97-AF65-F5344CB8AC3E}">
        <p14:creationId xmlns:p14="http://schemas.microsoft.com/office/powerpoint/2010/main" val="359888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68952" cy="1066800"/>
          </a:xfrm>
        </p:spPr>
        <p:txBody>
          <a:bodyPr>
            <a:normAutofit/>
          </a:bodyPr>
          <a:lstStyle/>
          <a:p>
            <a:r>
              <a:rPr lang="it-IT" dirty="0" smtClean="0"/>
              <a:t>EM Particle In Cell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19517" y="2798545"/>
                <a:ext cx="4879549" cy="1494551"/>
              </a:xfrm>
            </p:spPr>
            <p:txBody>
              <a:bodyPr>
                <a:normAutofit/>
              </a:bodyPr>
              <a:lstStyle/>
              <a:p>
                <a:pPr marL="109728" indent="0" algn="ctr">
                  <a:buNone/>
                </a:pPr>
                <a:r>
                  <a:rPr lang="it-IT" dirty="0" smtClean="0">
                    <a:solidFill>
                      <a:schemeClr val="accent4"/>
                    </a:solidFill>
                    <a:latin typeface="Cambria Math"/>
                    <a:ea typeface="Cambria Math"/>
                  </a:rPr>
                  <a:t>Vlasov equation</a:t>
                </a:r>
                <a:endParaRPr lang="en-US" sz="1800" dirty="0" smtClean="0">
                  <a:solidFill>
                    <a:schemeClr val="accent4"/>
                  </a:solidFill>
                  <a:latin typeface="Cambria Math"/>
                  <a:ea typeface="Cambria Math"/>
                </a:endParaRP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it-IT" sz="2000" b="1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it-IT" sz="2000" b="1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  <m:r>
                        <a:rPr lang="it-IT" sz="2000" b="1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it-IT" sz="20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sz="20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</m:acc>
                      <m:r>
                        <a:rPr lang="en-US" sz="2000" b="1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it-IT" sz="20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acc>
                            <m:accPr>
                              <m:chr m:val="⃗"/>
                              <m:ctrlPr>
                                <a:rPr lang="it-IT" sz="2000" b="1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it-IT" sz="2000" b="1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den>
                      </m:f>
                      <m:r>
                        <a:rPr lang="it-IT" sz="2000" b="1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it-IT" sz="2000" b="1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𝒒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0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it-IT" sz="2000" b="1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it-IT" sz="2000" b="1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</m:e>
                          </m:acc>
                          <m:r>
                            <a:rPr lang="it-IT" sz="20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2000" b="1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000" b="1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it-IT" sz="2000" b="1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den>
                          </m:f>
                          <m:d>
                            <m:dPr>
                              <m:ctrlPr>
                                <a:rPr lang="it-IT" sz="2000" b="1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it-IT" sz="2000" b="1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1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𝒗</m:t>
                                  </m:r>
                                </m:e>
                              </m:acc>
                              <m:r>
                                <a:rPr lang="it-IT" sz="2000" b="1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it-IT" sz="2000" b="1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1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𝑩</m:t>
                                  </m:r>
                                </m:e>
                              </m:acc>
                            </m:e>
                          </m:d>
                        </m:e>
                      </m:d>
                      <m:f>
                        <m:fPr>
                          <m:ctrlPr>
                            <a:rPr lang="en-US" sz="20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it-IT" sz="20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acc>
                            <m:accPr>
                              <m:chr m:val="⃗"/>
                              <m:ctrlPr>
                                <a:rPr lang="it-IT" sz="2000" b="1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it-IT" sz="2000" b="1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</m:e>
                          </m:acc>
                        </m:den>
                      </m:f>
                      <m:r>
                        <a:rPr lang="it-IT" sz="2000" b="1" i="1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r>
                        <a:rPr lang="it-IT" sz="2000" b="1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it-IT" b="1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9517" y="2798545"/>
                <a:ext cx="4879549" cy="1494551"/>
              </a:xfrm>
              <a:blipFill rotWithShape="1">
                <a:blip r:embed="rId3"/>
                <a:stretch>
                  <a:fillRect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1"/>
              <p:cNvSpPr txBox="1">
                <a:spLocks/>
              </p:cNvSpPr>
              <p:nvPr/>
            </p:nvSpPr>
            <p:spPr>
              <a:xfrm>
                <a:off x="467544" y="4653136"/>
                <a:ext cx="4032448" cy="230425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b="1" i="1">
                            <a:latin typeface="Cambria Math"/>
                            <a:ea typeface="Cambria Math"/>
                          </a:rPr>
                          <m:t>𝒇</m:t>
                        </m:r>
                      </m:e>
                      <m:sub>
                        <m:r>
                          <a:rPr lang="it-IT" sz="2400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  <m:d>
                      <m:dPr>
                        <m:ctrlPr>
                          <a:rPr lang="it-IT" sz="24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it-IT" sz="2400" b="1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it-IT" sz="2400" b="1" i="1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acc>
                        <m:r>
                          <a:rPr lang="it-IT" sz="2400" b="1" i="1">
                            <a:latin typeface="Cambria Math"/>
                            <a:ea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it-IT" sz="2400" b="1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it-IT" sz="2400" b="1" i="1"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</m:acc>
                      </m:e>
                    </m:d>
                  </m:oMath>
                </a14:m>
                <a:r>
                  <a:rPr lang="it-IT" sz="2400" dirty="0" smtClean="0"/>
                  <a:t> sampled</a:t>
                </a:r>
              </a:p>
              <a:p>
                <a:pPr marL="109728" indent="0" algn="ctr">
                  <a:buNone/>
                </a:pPr>
                <a:r>
                  <a:rPr lang="it-IT" sz="2400" dirty="0" smtClean="0"/>
                  <a:t>with «numerical» particles</a:t>
                </a:r>
              </a:p>
              <a:p>
                <a:pPr marL="109728" indent="0" algn="ctr">
                  <a:buNone/>
                </a:pPr>
                <a:endParaRPr lang="it-IT" sz="2400" dirty="0" smtClean="0"/>
              </a:p>
              <a:p>
                <a:pPr marL="109728" indent="0" algn="ctr">
                  <a:buNone/>
                </a:pPr>
                <a:r>
                  <a:rPr lang="it-IT" sz="2400" dirty="0"/>
                  <a:t>u</a:t>
                </a:r>
                <a:r>
                  <a:rPr lang="it-IT" sz="2400" dirty="0" smtClean="0"/>
                  <a:t>p to 10</a:t>
                </a:r>
                <a:r>
                  <a:rPr lang="it-IT" sz="2400" baseline="30000" dirty="0" smtClean="0"/>
                  <a:t>10 </a:t>
                </a:r>
                <a:r>
                  <a:rPr lang="it-IT" sz="2400" dirty="0" smtClean="0"/>
                  <a:t>particles</a:t>
                </a:r>
                <a:br>
                  <a:rPr lang="it-IT" sz="2400" dirty="0" smtClean="0"/>
                </a:br>
                <a:r>
                  <a:rPr lang="it-IT" sz="2400" dirty="0" smtClean="0"/>
                  <a:t>per simulation</a:t>
                </a:r>
                <a:endParaRPr lang="it-IT" sz="2400" baseline="30000" dirty="0"/>
              </a:p>
            </p:txBody>
          </p:sp>
        </mc:Choice>
        <mc:Fallback>
          <p:sp>
            <p:nvSpPr>
              <p:cNvPr id="1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53136"/>
                <a:ext cx="4032448" cy="2304256"/>
              </a:xfrm>
              <a:prstGeom prst="rect">
                <a:avLst/>
              </a:prstGeom>
              <a:blipFill rotWithShape="1">
                <a:blip r:embed="rId4"/>
                <a:stretch>
                  <a:fillRect t="-2116" r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Down Arrow 5"/>
              <p:cNvSpPr/>
              <p:nvPr/>
            </p:nvSpPr>
            <p:spPr>
              <a:xfrm>
                <a:off x="827584" y="1467167"/>
                <a:ext cx="3240360" cy="1313761"/>
              </a:xfrm>
              <a:prstGeom prst="downArrow">
                <a:avLst>
                  <a:gd name="adj1" fmla="val 100000"/>
                  <a:gd name="adj2" fmla="val 257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b="1" dirty="0" smtClean="0"/>
                  <a:t>charged particles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it-IT" sz="2400" b="1" i="1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it-IT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it-IT" sz="2400" b="1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it-IT" sz="2400" b="1" i="1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  <m:r>
                            <a:rPr lang="it-IT" sz="24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it-IT" sz="2400" b="1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it-IT" sz="2400" b="1" i="1"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</m:e>
                          </m:acc>
                        </m:e>
                      </m:d>
                      <m:r>
                        <a:rPr lang="it-IT" sz="2400" b="1" i="1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it-IT" sz="24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it-IT" sz="2400" b="1" i="1">
                              <a:latin typeface="Cambria Math"/>
                              <a:ea typeface="Cambria Math"/>
                            </a:rPr>
                            <m:t>𝒆</m:t>
                          </m:r>
                        </m:sub>
                      </m:sSub>
                      <m:d>
                        <m:dPr>
                          <m:ctrlPr>
                            <a:rPr lang="it-IT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it-IT" sz="2400" b="1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it-IT" sz="2400" b="1" i="1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  <m:r>
                            <a:rPr lang="it-IT" sz="24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it-IT" sz="2400" b="1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it-IT" sz="2400" b="1" i="1"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6" name="Down Arrow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467167"/>
                <a:ext cx="3240360" cy="1313761"/>
              </a:xfrm>
              <a:prstGeom prst="downArrow">
                <a:avLst>
                  <a:gd name="adj1" fmla="val 100000"/>
                  <a:gd name="adj2" fmla="val 25745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1"/>
              <p:cNvSpPr txBox="1">
                <a:spLocks/>
              </p:cNvSpPr>
              <p:nvPr/>
            </p:nvSpPr>
            <p:spPr>
              <a:xfrm>
                <a:off x="4259159" y="2831159"/>
                <a:ext cx="4879549" cy="1461937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 algn="ctr">
                  <a:buFont typeface="Georgia"/>
                  <a:buNone/>
                </a:pPr>
                <a:r>
                  <a:rPr lang="it-IT" dirty="0" smtClean="0">
                    <a:solidFill>
                      <a:schemeClr val="accent4"/>
                    </a:solidFill>
                    <a:latin typeface="Cambria Math"/>
                    <a:ea typeface="Cambria Math"/>
                  </a:rPr>
                  <a:t>Maxwell equations</a:t>
                </a:r>
                <a:endParaRPr lang="en-US" sz="1800" dirty="0" smtClean="0">
                  <a:solidFill>
                    <a:schemeClr val="accent4"/>
                  </a:solidFill>
                  <a:latin typeface="Cambria Math"/>
                  <a:ea typeface="Cambria Math"/>
                </a:endParaRP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acc>
                            <m:accPr>
                              <m:chr m:val="⃗"/>
                              <m:ctrlPr>
                                <a:rPr lang="it-IT" sz="2000" b="1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it-IT" sz="2000" b="1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</m:e>
                          </m:acc>
                        </m:num>
                        <m:den>
                          <m:r>
                            <a:rPr lang="en-US" sz="1800" b="1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it-IT" sz="1800" b="1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  <m:r>
                        <a:rPr lang="it-IT" sz="1800" b="1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it-IT" sz="1800" b="1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𝛁</m:t>
                      </m:r>
                      <m:r>
                        <a:rPr lang="it-IT" sz="1800" b="1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it-IT" sz="18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sz="18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</m:acc>
                      <m:r>
                        <a:rPr lang="it-IT" sz="1800" b="1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it-IT" sz="18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sz="1800" b="1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𝑱</m:t>
                          </m:r>
                        </m:e>
                      </m:acc>
                      <m:r>
                        <a:rPr lang="it-IT" sz="1800" b="1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,   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acc>
                            <m:accPr>
                              <m:chr m:val="⃗"/>
                              <m:ctrlPr>
                                <a:rPr lang="it-IT" sz="2000" b="1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it-IT" sz="2000" b="1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e>
                          </m:acc>
                        </m:num>
                        <m:den>
                          <m:r>
                            <a:rPr lang="en-US" sz="18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it-IT" sz="18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  <m:r>
                        <a:rPr lang="it-IT" sz="1800" b="1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it-IT" sz="1800" b="1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it-IT" sz="1800" b="1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𝛁</m:t>
                      </m:r>
                      <m:r>
                        <a:rPr lang="it-IT" sz="1800" b="1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it-IT" sz="18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sz="1800" b="1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it-IT" b="1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1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159" y="2831159"/>
                <a:ext cx="4879549" cy="1461937"/>
              </a:xfrm>
              <a:prstGeom prst="rect">
                <a:avLst/>
              </a:prstGeom>
              <a:blipFill rotWithShape="1">
                <a:blip r:embed="rId6"/>
                <a:stretch>
                  <a:fillRect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Down Arrow 17"/>
              <p:cNvSpPr/>
              <p:nvPr/>
            </p:nvSpPr>
            <p:spPr>
              <a:xfrm>
                <a:off x="5106260" y="1445390"/>
                <a:ext cx="3240360" cy="1313761"/>
              </a:xfrm>
              <a:prstGeom prst="downArrow">
                <a:avLst>
                  <a:gd name="adj1" fmla="val 100000"/>
                  <a:gd name="adj2" fmla="val 257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b="1" dirty="0" smtClean="0"/>
                  <a:t>EM Fields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2400" b="1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sz="2400" b="1" i="1" smtClean="0"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</m:acc>
                      <m:d>
                        <m:dPr>
                          <m:ctrlPr>
                            <a:rPr lang="it-IT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it-IT" sz="2400" b="1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it-IT" sz="2400" b="1" i="1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    </m:t>
                      </m:r>
                      <m:acc>
                        <m:accPr>
                          <m:chr m:val="⃗"/>
                          <m:ctrlPr>
                            <a:rPr lang="it-IT" sz="2400" b="1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sz="24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</m:acc>
                      <m:d>
                        <m:dPr>
                          <m:ctrlPr>
                            <a:rPr lang="it-IT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it-IT" sz="2400" b="1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it-IT" sz="2400" b="1" i="1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18" name="Down Arrow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260" y="1445390"/>
                <a:ext cx="3240360" cy="1313761"/>
              </a:xfrm>
              <a:prstGeom prst="downArrow">
                <a:avLst>
                  <a:gd name="adj1" fmla="val 100000"/>
                  <a:gd name="adj2" fmla="val 25745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1"/>
              <p:cNvSpPr txBox="1">
                <a:spLocks/>
              </p:cNvSpPr>
              <p:nvPr/>
            </p:nvSpPr>
            <p:spPr>
              <a:xfrm>
                <a:off x="4710216" y="4653136"/>
                <a:ext cx="4032448" cy="230425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24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sz="2400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</m:acc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it-IT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t-IT" sz="2400" b="1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it-IT" sz="2400" b="1" i="1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it-IT" sz="24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𝒊</m:t>
                      </m:r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it-IT" sz="2400" dirty="0" smtClean="0"/>
              </a:p>
              <a:p>
                <a:pPr marL="109728" indent="0" algn="ctr">
                  <a:buNone/>
                </a:pPr>
                <a:r>
                  <a:rPr lang="it-IT" sz="2400" dirty="0" smtClean="0"/>
                  <a:t>cartesian grid</a:t>
                </a:r>
              </a:p>
              <a:p>
                <a:pPr marL="109728" indent="0" algn="ctr">
                  <a:buNone/>
                </a:pPr>
                <a:endParaRPr lang="it-IT" sz="2400" dirty="0" smtClean="0"/>
              </a:p>
              <a:p>
                <a:pPr marL="109728" indent="0" algn="ctr">
                  <a:buNone/>
                </a:pPr>
                <a:r>
                  <a:rPr lang="it-IT" sz="2400" dirty="0" smtClean="0"/>
                  <a:t>up to 10</a:t>
                </a:r>
                <a:r>
                  <a:rPr lang="it-IT" sz="2400" baseline="30000" dirty="0" smtClean="0"/>
                  <a:t>10 </a:t>
                </a:r>
                <a:r>
                  <a:rPr lang="it-IT" sz="2400" dirty="0" smtClean="0"/>
                  <a:t>grid points</a:t>
                </a:r>
                <a:br>
                  <a:rPr lang="it-IT" sz="2400" dirty="0" smtClean="0"/>
                </a:br>
                <a:r>
                  <a:rPr lang="it-IT" sz="2400" dirty="0" smtClean="0"/>
                  <a:t>per simulation</a:t>
                </a:r>
                <a:endParaRPr lang="it-IT" sz="2400" baseline="30000" dirty="0"/>
              </a:p>
            </p:txBody>
          </p:sp>
        </mc:Choice>
        <mc:Fallback>
          <p:sp>
            <p:nvSpPr>
              <p:cNvPr id="1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216" y="4653136"/>
                <a:ext cx="4032448" cy="230425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5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68952" cy="1066800"/>
          </a:xfrm>
        </p:spPr>
        <p:txBody>
          <a:bodyPr>
            <a:normAutofit/>
          </a:bodyPr>
          <a:lstStyle/>
          <a:p>
            <a:r>
              <a:rPr lang="en-GB" dirty="0" smtClean="0"/>
              <a:t>Towards</a:t>
            </a:r>
            <a:r>
              <a:rPr lang="it-IT" dirty="0" smtClean="0"/>
              <a:t> </a:t>
            </a:r>
            <a:r>
              <a:rPr lang="en-GB" dirty="0" smtClean="0"/>
              <a:t>relativistic</a:t>
            </a:r>
            <a:r>
              <a:rPr lang="it-IT" dirty="0" smtClean="0"/>
              <a:t> </a:t>
            </a:r>
            <a:r>
              <a:rPr lang="en-GB" dirty="0" smtClean="0"/>
              <a:t>protons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887378" y="1412776"/>
                <a:ext cx="7166805" cy="1800200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it-IT" sz="2400" dirty="0" smtClean="0">
                    <a:solidFill>
                      <a:schemeClr val="accent1"/>
                    </a:solidFill>
                  </a:rPr>
                  <a:t>~ flying mirror </a:t>
                </a:r>
                <a:r>
                  <a:rPr lang="it-IT" sz="2400" dirty="0" smtClean="0"/>
                  <a:t>... if laser does not destroy it</a:t>
                </a:r>
                <a:endParaRPr lang="it-IT" sz="2400" dirty="0"/>
              </a:p>
              <a:p>
                <a:pPr marL="109728" indent="0" algn="ctr">
                  <a:buNone/>
                </a:pPr>
                <a:endParaRPr lang="it-IT" sz="2400" b="1" i="1" dirty="0" smtClean="0">
                  <a:latin typeface="Cambria Math"/>
                  <a:ea typeface="Cambria Math"/>
                </a:endParaRPr>
              </a:p>
              <a:p>
                <a:pPr marL="109728" indent="0" algn="ctr">
                  <a:buNone/>
                </a:pPr>
                <a:endParaRPr lang="it-IT" sz="2400" b="1" i="1" dirty="0" smtClean="0">
                  <a:latin typeface="Cambria Math"/>
                  <a:ea typeface="Cambria Math"/>
                </a:endParaRP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1" i="1">
                        <a:latin typeface="Cambria Math"/>
                        <a:ea typeface="Cambria Math"/>
                      </a:rPr>
                      <m:t>ζ</m:t>
                    </m:r>
                    <m:r>
                      <a:rPr lang="el-GR" sz="2400" b="1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el-GR" sz="2400" b="1" i="1">
                        <a:latin typeface="Cambria Math"/>
                        <a:ea typeface="Cambria Math"/>
                      </a:rPr>
                      <m:t>𝝅</m:t>
                    </m:r>
                    <m:f>
                      <m:fPr>
                        <m:ctrlPr>
                          <a:rPr lang="el-GR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it-IT" sz="2400" b="1" i="1"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it-IT" sz="2400" b="1" i="1"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l-GR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it-IT" sz="2400" b="1" i="1">
                            <a:latin typeface="Cambria Math"/>
                            <a:ea typeface="Cambria Math"/>
                          </a:rPr>
                          <m:t>𝒕𝒉𝒊𝒄𝒌𝒏𝒆𝒔𝒔</m:t>
                        </m:r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b="1" i="1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it-IT" sz="24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it-IT" sz="2400" b="1">
                        <a:latin typeface="Cambria Math"/>
                        <a:ea typeface="Cambria Math"/>
                      </a:rPr>
                      <m:t>                        </m:t>
                    </m:r>
                    <m:sSub>
                      <m:sSubPr>
                        <m:ctrlPr>
                          <a:rPr lang="it-IT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it-IT" sz="2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it-IT" sz="2400" b="1" i="1">
                        <a:latin typeface="Cambria Math"/>
                      </a:rPr>
                      <m:t>=</m:t>
                    </m:r>
                    <m:r>
                      <a:rPr lang="it-IT" sz="2400" b="1" i="1">
                        <a:latin typeface="Cambria Math"/>
                      </a:rPr>
                      <m:t>𝟖</m:t>
                    </m:r>
                    <m:r>
                      <a:rPr lang="it-IT" sz="2400" b="1" i="1">
                        <a:latin typeface="Cambria Math"/>
                      </a:rPr>
                      <m:t>.</m:t>
                    </m:r>
                    <m:r>
                      <a:rPr lang="it-IT" sz="2400" b="1" i="1">
                        <a:latin typeface="Cambria Math"/>
                      </a:rPr>
                      <m:t>𝟓</m:t>
                    </m:r>
                    <m:r>
                      <a:rPr lang="it-IT" sz="2400" b="1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it-IT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it-IT" sz="2400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it-IT" sz="2400" b="1" i="1">
                            <a:latin typeface="Cambria Math"/>
                          </a:rPr>
                          <m:t>−</m:t>
                        </m:r>
                        <m:r>
                          <a:rPr lang="it-IT" sz="2400" b="1" i="1">
                            <a:latin typeface="Cambria Math"/>
                          </a:rPr>
                          <m:t>𝟏𝟎</m:t>
                        </m:r>
                      </m:sup>
                    </m:sSup>
                    <m:sSub>
                      <m:sSubPr>
                        <m:ctrlPr>
                          <a:rPr lang="el-GR" sz="24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1" i="1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it-IT" sz="2400" b="1" i="1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it-IT" sz="2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it-IT" sz="2400" b="1" i="1">
                            <a:latin typeface="Cambria Math"/>
                          </a:rPr>
                          <m:t>𝑰</m:t>
                        </m:r>
                      </m:e>
                    </m:rad>
                  </m:oMath>
                </a14:m>
                <a:r>
                  <a:rPr lang="it-IT" b="1" dirty="0"/>
                  <a:t>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7378" y="1412776"/>
                <a:ext cx="7166805" cy="1800200"/>
              </a:xfrm>
              <a:blipFill rotWithShape="1">
                <a:blip r:embed="rId3"/>
                <a:stretch>
                  <a:fillRect t="-4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75170" y="1628800"/>
            <a:ext cx="1678213" cy="936104"/>
          </a:xfrm>
          <a:prstGeom prst="rightArrow">
            <a:avLst>
              <a:gd name="adj1" fmla="val 100000"/>
              <a:gd name="adj2" fmla="val 23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Thin «dense» plasma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/>
              <p:cNvSpPr txBox="1">
                <a:spLocks/>
              </p:cNvSpPr>
              <p:nvPr/>
            </p:nvSpPr>
            <p:spPr>
              <a:xfrm>
                <a:off x="6516417" y="3406023"/>
                <a:ext cx="2537765" cy="658792"/>
              </a:xfrm>
              <a:prstGeom prst="rect">
                <a:avLst/>
              </a:prstGeom>
            </p:spPr>
            <p:txBody>
              <a:bodyPr vert="horz">
                <a:normAutofit fontScale="77500" lnSpcReduction="20000"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acc>
                        </m:e>
                        <m:sub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417" y="3406023"/>
                <a:ext cx="2537765" cy="6587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150748" y="3212976"/>
            <a:ext cx="1828964" cy="1080120"/>
          </a:xfrm>
          <a:prstGeom prst="rightArrow">
            <a:avLst>
              <a:gd name="adj1" fmla="val 100000"/>
              <a:gd name="adj2" fmla="val 2322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Relativistic protons</a:t>
            </a:r>
            <a:endParaRPr lang="it-IT" b="1" dirty="0"/>
          </a:p>
        </p:txBody>
      </p:sp>
      <p:sp>
        <p:nvSpPr>
          <p:cNvPr id="15" name="Right Arrow 14"/>
          <p:cNvSpPr/>
          <p:nvPr/>
        </p:nvSpPr>
        <p:spPr>
          <a:xfrm>
            <a:off x="150747" y="4725144"/>
            <a:ext cx="1828965" cy="1080120"/>
          </a:xfrm>
          <a:prstGeom prst="rightArrow">
            <a:avLst>
              <a:gd name="adj1" fmla="val 100000"/>
              <a:gd name="adj2" fmla="val 2322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Laser parameters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0733328"/>
                  </p:ext>
                </p:extLst>
              </p:nvPr>
            </p:nvGraphicFramePr>
            <p:xfrm>
              <a:off x="2411760" y="4437113"/>
              <a:ext cx="6192688" cy="1584175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929735"/>
                    <a:gridCol w="877151"/>
                    <a:gridCol w="877151"/>
                    <a:gridCol w="2508651"/>
                  </a:tblGrid>
                  <a:tr h="528059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mtClean="0">
                                      <a:latin typeface="Cambria Math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it-IT" smtClean="0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it-IT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it-IT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it-IT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it-IT" smtClean="0">
                                  <a:latin typeface="Cambria Math"/>
                                </a:rPr>
                                <m:t>𝟖</m:t>
                              </m:r>
                              <m:r>
                                <a:rPr lang="it-IT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it-IT" dirty="0" smtClean="0">
                              <a:latin typeface="Symbol" pitchFamily="18" charset="2"/>
                            </a:rPr>
                            <a:t>m</a:t>
                          </a:r>
                          <a:r>
                            <a:rPr lang="it-IT" dirty="0" smtClean="0"/>
                            <a:t>m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mtClean="0">
                                        <a:latin typeface="Cambria Math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it-IT" smtClean="0">
                                        <a:latin typeface="Cambria Math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mtClean="0">
                                        <a:latin typeface="Cambria Math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it-IT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/>
                    </a:tc>
                  </a:tr>
                  <a:tr h="528058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Example 1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smtClean="0"/>
                            <a:t>270</a:t>
                          </a:r>
                          <a:r>
                            <a:rPr lang="it-IT" baseline="0" dirty="0" smtClean="0"/>
                            <a:t> fs</a:t>
                          </a:r>
                          <a:endParaRPr lang="it-IT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16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mtClean="0">
                                  <a:latin typeface="Cambria Math"/>
                                </a:rPr>
                                <m:t>5.5 ×</m:t>
                              </m:r>
                              <m:sSup>
                                <m:sSupPr>
                                  <m:ctrlPr>
                                    <a:rPr lang="it-I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smtClean="0">
                                      <a:latin typeface="Cambria Math"/>
                                    </a:rPr>
                                    <m:t>20</m:t>
                                  </m:r>
                                </m:sup>
                              </m:sSup>
                              <m:r>
                                <a:rPr lang="it-IT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it-IT" dirty="0" smtClean="0"/>
                            <a:t>Wcm</a:t>
                          </a:r>
                          <a:r>
                            <a:rPr lang="it-IT" baseline="30000" dirty="0" smtClean="0"/>
                            <a:t>-2</a:t>
                          </a:r>
                          <a:endParaRPr lang="it-IT" baseline="30000" dirty="0"/>
                        </a:p>
                      </a:txBody>
                      <a:tcPr anchor="ctr"/>
                    </a:tc>
                  </a:tr>
                  <a:tr h="528058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Example 2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smtClean="0"/>
                            <a:t>27 fs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160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smtClean="0">
                                  <a:latin typeface="Cambria Math"/>
                                </a:rPr>
                                <m:t>5.5 ×</m:t>
                              </m:r>
                              <m:sSup>
                                <m:sSupPr>
                                  <m:ctrlPr>
                                    <a:rPr lang="it-I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smtClean="0">
                                      <a:latin typeface="Cambria Math"/>
                                    </a:rPr>
                                    <m:t>22</m:t>
                                  </m:r>
                                </m:sup>
                              </m:sSup>
                              <m:r>
                                <a:rPr lang="it-IT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it-IT" dirty="0" smtClean="0"/>
                            <a:t>Wcm</a:t>
                          </a:r>
                          <a:r>
                            <a:rPr lang="it-IT" baseline="30000" dirty="0" smtClean="0"/>
                            <a:t>-2</a:t>
                          </a:r>
                          <a:endParaRPr lang="it-IT" baseline="300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93843"/>
                  </p:ext>
                </p:extLst>
              </p:nvPr>
            </p:nvGraphicFramePr>
            <p:xfrm>
              <a:off x="2411760" y="4437113"/>
              <a:ext cx="6192688" cy="1584175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929735"/>
                    <a:gridCol w="877151"/>
                    <a:gridCol w="877151"/>
                    <a:gridCol w="2508651"/>
                  </a:tblGrid>
                  <a:tr h="5280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16" t="-1149" r="-221519" b="-2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220139" t="-1149" r="-386111" b="-2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20139" t="-1149" r="-286111" b="-2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47202" t="-1149" r="-243" b="-201149"/>
                          </a:stretch>
                        </a:blipFill>
                      </a:tcPr>
                    </a:tc>
                  </a:tr>
                  <a:tr h="528058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Example 1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mtClean="0"/>
                            <a:t>270</a:t>
                          </a:r>
                          <a:r>
                            <a:rPr lang="it-IT" baseline="0" smtClean="0"/>
                            <a:t> fs</a:t>
                          </a:r>
                          <a:endParaRPr lang="it-IT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mtClean="0"/>
                            <a:t>16</a:t>
                          </a:r>
                          <a:endParaRPr lang="it-IT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47202" t="-102326" r="-243" b="-103488"/>
                          </a:stretch>
                        </a:blipFill>
                      </a:tcPr>
                    </a:tc>
                  </a:tr>
                  <a:tr h="528058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Example 2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mtClean="0"/>
                            <a:t>27 fs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mtClean="0"/>
                            <a:t>160</a:t>
                          </a:r>
                          <a:endParaRPr lang="it-IT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47202" t="-200000" r="-243" b="-22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Content Placeholder 1"/>
          <p:cNvSpPr txBox="1">
            <a:spLocks/>
          </p:cNvSpPr>
          <p:nvPr/>
        </p:nvSpPr>
        <p:spPr>
          <a:xfrm>
            <a:off x="2411758" y="6237312"/>
            <a:ext cx="6192689" cy="39604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it-IT" sz="2000" dirty="0" smtClean="0"/>
              <a:t>Tight focussing is an issue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83768" y="3441258"/>
                <a:ext cx="4248472" cy="62355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𝓔</m:t>
                          </m:r>
                        </m:e>
                        <m:sub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it-IT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sub>
                            <m:sup/>
                          </m:sSubSup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it-IT" b="1" i="1">
                          <a:solidFill>
                            <a:schemeClr val="bg1"/>
                          </a:solidFill>
                          <a:latin typeface="Cambria Math"/>
                        </a:rPr>
                        <m:t>   </m:t>
                      </m:r>
                      <m:r>
                        <a:rPr lang="it-IT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⇒   </m:t>
                      </m:r>
                      <m:sSub>
                        <m:sSubPr>
                          <m:ctrlP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sSub>
                        <m:sSubPr>
                          <m:ctrlP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𝝉</m:t>
                              </m:r>
                            </m:e>
                          </m:acc>
                        </m:e>
                        <m:sub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sub>
                      </m:sSub>
                      <m:r>
                        <a:rPr lang="it-IT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it-IT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𝟏𝟔𝟎𝟎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441258"/>
                <a:ext cx="4248472" cy="6235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83768" y="1844824"/>
                <a:ext cx="4248472" cy="62355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Optimal condition: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it-IT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l-GR" sz="2000" b="1" i="1">
                        <a:solidFill>
                          <a:schemeClr val="bg1"/>
                        </a:solidFill>
                        <a:latin typeface="Cambria Math"/>
                      </a:rPr>
                      <m:t>≃</m:t>
                    </m:r>
                    <m:r>
                      <m:rPr>
                        <m:sty m:val="p"/>
                      </m:rPr>
                      <a:rPr lang="el-GR" sz="20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ζ</m:t>
                    </m:r>
                    <m:r>
                      <a:rPr lang="it-IT" sz="20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844824"/>
                <a:ext cx="4248472" cy="62355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95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5" grpId="0" animBg="1"/>
      <p:bldP spid="10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en-GB" dirty="0" smtClean="0"/>
              <a:t>Multidimensional</a:t>
            </a:r>
            <a:r>
              <a:rPr lang="it-IT" dirty="0" smtClean="0"/>
              <a:t> </a:t>
            </a:r>
            <a:r>
              <a:rPr lang="en-GB" dirty="0" smtClean="0"/>
              <a:t>effects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835696" y="1412776"/>
                <a:ext cx="6851104" cy="2160240"/>
              </a:xfrm>
            </p:spPr>
            <p:txBody>
              <a:bodyPr>
                <a:normAutofit fontScale="85000" lnSpcReduction="10000"/>
              </a:bodyPr>
              <a:lstStyle/>
              <a:p>
                <a:pPr marL="109728" indent="0">
                  <a:buNone/>
                </a:pPr>
                <a:r>
                  <a:rPr lang="it-IT" sz="2400" dirty="0" smtClean="0"/>
                  <a:t>Target transverse expansion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it-IT" sz="2400" dirty="0" smtClean="0"/>
                  <a:t> «lighter» foil</a:t>
                </a:r>
                <a:endParaRPr lang="it-IT" sz="2400" b="1" i="1" dirty="0" smtClean="0">
                  <a:latin typeface="Cambria Math"/>
                </a:endParaRPr>
              </a:p>
              <a:p>
                <a:pPr marL="109728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1" i="1">
                            <a:latin typeface="Cambria Math"/>
                            <a:ea typeface="Cambria Math"/>
                          </a:rPr>
                          <m:t>𝓔</m:t>
                        </m:r>
                      </m:e>
                      <m:sub>
                        <m:r>
                          <a:rPr lang="it-IT" sz="2400" b="1" i="1">
                            <a:latin typeface="Cambria Math"/>
                          </a:rPr>
                          <m:t>𝒑</m:t>
                        </m:r>
                      </m:sub>
                    </m:sSub>
                    <m:d>
                      <m:dPr>
                        <m:ctrlPr>
                          <a:rPr lang="it-IT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sz="2400" b="1" i="1" smtClean="0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it-IT" sz="2400" i="1">
                        <a:latin typeface="Cambria Math"/>
                      </a:rPr>
                      <m:t>~</m:t>
                    </m:r>
                  </m:oMath>
                </a14:m>
                <a:r>
                  <a:rPr lang="it-IT" sz="2400" dirty="0" smtClean="0"/>
                  <a:t> 1D: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it-IT" sz="2400" b="1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it-IT" sz="2400" b="1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it-IT" sz="2400" dirty="0" smtClean="0"/>
                  <a:t>     2D</a:t>
                </a:r>
                <a:r>
                  <a:rPr lang="it-IT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it-IT" sz="2400" b="1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it-IT" sz="2400" b="1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400" dirty="0" smtClean="0"/>
                  <a:t>     3D: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it-IT" sz="2400" b="1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it-IT" sz="2400" b="1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it-IT" sz="2400" dirty="0" smtClean="0"/>
                  <a:t> </a:t>
                </a:r>
              </a:p>
              <a:p>
                <a:pPr marL="109728" indent="0">
                  <a:buNone/>
                </a:pPr>
                <a:endParaRPr lang="it-IT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𝓔</m:t>
                        </m:r>
                      </m:e>
                      <m:sub>
                        <m:r>
                          <a:rPr lang="it-IT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it-IT" sz="2400" baseline="-25000" dirty="0" smtClean="0"/>
                  <a:t>max</a:t>
                </a:r>
                <a:r>
                  <a:rPr lang="it-IT" sz="2400" dirty="0" smtClean="0"/>
                  <a:t>: (3D) &gt; (2D) &gt; (1D) </a:t>
                </a:r>
                <a:endParaRPr lang="it-IT" sz="2400" dirty="0"/>
              </a:p>
              <a:p>
                <a:r>
                  <a:rPr lang="it-IT" sz="2400" dirty="0" smtClean="0"/>
                  <a:t>linear polarization is detrimental</a:t>
                </a:r>
              </a:p>
              <a:p>
                <a:r>
                  <a:rPr lang="it-IT" sz="2400" b="1" dirty="0" smtClean="0">
                    <a:solidFill>
                      <a:schemeClr val="accent4"/>
                    </a:solidFill>
                  </a:rPr>
                  <a:t>Laser pulse</a:t>
                </a:r>
                <a:r>
                  <a:rPr lang="it-IT" sz="2400" dirty="0" smtClean="0"/>
                  <a:t> bends the target and </a:t>
                </a:r>
                <a:r>
                  <a:rPr lang="it-IT" sz="2400" b="1" dirty="0" smtClean="0">
                    <a:solidFill>
                      <a:schemeClr val="accent4"/>
                    </a:solidFill>
                  </a:rPr>
                  <a:t>gets «wrapped»</a:t>
                </a:r>
              </a:p>
              <a:p>
                <a:pPr marL="109728" indent="0">
                  <a:buNone/>
                </a:pPr>
                <a:endParaRPr lang="it-IT" sz="2400" dirty="0" smtClean="0"/>
              </a:p>
              <a:p>
                <a:pPr marL="109728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35696" y="1412776"/>
                <a:ext cx="6851104" cy="2160240"/>
              </a:xfrm>
              <a:blipFill rotWithShape="1">
                <a:blip r:embed="rId3"/>
                <a:stretch>
                  <a:fillRect t="-3107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20272" y="1124744"/>
            <a:ext cx="2016224" cy="342594"/>
          </a:xfrm>
        </p:spPr>
        <p:txBody>
          <a:bodyPr/>
          <a:lstStyle/>
          <a:p>
            <a:r>
              <a:rPr lang="da-DK" sz="1200" dirty="0" smtClean="0"/>
              <a:t>Bulanov PRL </a:t>
            </a:r>
            <a:r>
              <a:rPr lang="da-DK" sz="1200" b="1" dirty="0" smtClean="0"/>
              <a:t>104</a:t>
            </a:r>
            <a:r>
              <a:rPr lang="da-DK" sz="1200" dirty="0" smtClean="0"/>
              <a:t> (2010)</a:t>
            </a:r>
            <a:endParaRPr lang="it-IT" sz="1200" dirty="0"/>
          </a:p>
        </p:txBody>
      </p:sp>
      <p:pic>
        <p:nvPicPr>
          <p:cNvPr id="1026" name="Picture 2" descr="C:\Users\sgatto\Dropbox\IN-PROGRESS\SPIE-TALKS\rpa-spettr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"/>
          <a:stretch/>
        </p:blipFill>
        <p:spPr bwMode="auto">
          <a:xfrm>
            <a:off x="467544" y="3645024"/>
            <a:ext cx="8230947" cy="31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3779912" y="6400800"/>
            <a:ext cx="2096616" cy="457200"/>
          </a:xfrm>
          <a:prstGeom prst="rect">
            <a:avLst/>
          </a:prstGeom>
        </p:spPr>
        <p:txBody>
          <a:bodyPr vert="horz"/>
          <a:lstStyle>
            <a:defPPr>
              <a:defRPr lang="it-IT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 smtClean="0"/>
              <a:t>Tamburini PRE </a:t>
            </a:r>
            <a:r>
              <a:rPr lang="da-DK" sz="1200" b="1" dirty="0" smtClean="0"/>
              <a:t>85</a:t>
            </a:r>
            <a:r>
              <a:rPr lang="da-DK" sz="1200" dirty="0" smtClean="0"/>
              <a:t> (2012)</a:t>
            </a:r>
            <a:endParaRPr lang="it-IT" sz="1200" dirty="0"/>
          </a:p>
        </p:txBody>
      </p:sp>
      <p:sp>
        <p:nvSpPr>
          <p:cNvPr id="5" name="Right Arrow 4"/>
          <p:cNvSpPr/>
          <p:nvPr/>
        </p:nvSpPr>
        <p:spPr>
          <a:xfrm>
            <a:off x="107504" y="1484784"/>
            <a:ext cx="1728192" cy="936104"/>
          </a:xfrm>
          <a:prstGeom prst="rightArrow">
            <a:avLst>
              <a:gd name="adj1" fmla="val 100000"/>
              <a:gd name="adj2" fmla="val 31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Theory</a:t>
            </a:r>
            <a:endParaRPr lang="it-IT" dirty="0"/>
          </a:p>
        </p:txBody>
      </p:sp>
      <p:sp>
        <p:nvSpPr>
          <p:cNvPr id="9" name="Right Arrow 8"/>
          <p:cNvSpPr/>
          <p:nvPr/>
        </p:nvSpPr>
        <p:spPr>
          <a:xfrm>
            <a:off x="107504" y="2636912"/>
            <a:ext cx="1728192" cy="792088"/>
          </a:xfrm>
          <a:prstGeom prst="rightArrow">
            <a:avLst>
              <a:gd name="adj1" fmla="val 100000"/>
              <a:gd name="adj2" fmla="val 36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PIC results</a:t>
            </a:r>
            <a:endParaRPr lang="it-IT" sz="2000" dirty="0"/>
          </a:p>
        </p:txBody>
      </p:sp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8460432" y="6400800"/>
            <a:ext cx="576064" cy="41772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449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2489" y="476672"/>
            <a:ext cx="8833287" cy="79208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3D</a:t>
            </a:r>
            <a:r>
              <a:rPr lang="en-GB" dirty="0" smtClean="0"/>
              <a:t>: </a:t>
            </a:r>
            <a:r>
              <a:rPr lang="en-GB" sz="3600" dirty="0" smtClean="0"/>
              <a:t>400k </a:t>
            </a:r>
            <a:r>
              <a:rPr lang="en-GB" sz="3200" dirty="0" smtClean="0"/>
              <a:t>CPU Hours/</a:t>
            </a:r>
            <a:r>
              <a:rPr lang="en-GB" sz="3200" dirty="0" err="1" smtClean="0"/>
              <a:t>sim</a:t>
            </a:r>
            <a:r>
              <a:rPr lang="en-GB" sz="3200" dirty="0" smtClean="0"/>
              <a:t>. 16k CPU @ FERMI </a:t>
            </a:r>
            <a:r>
              <a:rPr lang="en-GB" sz="3200" dirty="0" err="1" smtClean="0"/>
              <a:t>Cineca</a:t>
            </a:r>
            <a:endParaRPr lang="en-GB" dirty="0"/>
          </a:p>
        </p:txBody>
      </p:sp>
      <p:pic>
        <p:nvPicPr>
          <p:cNvPr id="5" name="Picture 5" descr="C:\Users\sgatto\Dropbox\IN-PROGRESS\SPIE-TALKS\rpa-m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80534"/>
            <a:ext cx="8898273" cy="447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2489" y="1268760"/>
                <a:ext cx="8833287" cy="139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1" i="0" smtClean="0">
                        <a:solidFill>
                          <a:schemeClr val="accent4"/>
                        </a:solidFill>
                        <a:latin typeface="Cambria Math"/>
                      </a:rPr>
                      <m:t>𝟒𝟎𝟗𝟔</m:t>
                    </m:r>
                    <m:r>
                      <a:rPr lang="it-IT" sz="2400" b="1" i="0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it-IT" sz="2400" b="1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it-IT" sz="2400" b="1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𝟏𝟕𝟗𝟐</m:t>
                    </m:r>
                    <m:r>
                      <a:rPr lang="it-IT" sz="2400" b="1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it-IT" sz="2400" b="1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𝟏𝟕𝟗𝟐</m:t>
                    </m:r>
                    <m:r>
                      <a:rPr lang="it-IT" sz="2400" b="1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it-IT" sz="2400" dirty="0" smtClean="0">
                    <a:solidFill>
                      <a:schemeClr val="accent4"/>
                    </a:solidFill>
                  </a:rPr>
                  <a:t>grid</a:t>
                </a:r>
                <a:r>
                  <a:rPr lang="it-IT" sz="2400" b="1" dirty="0" smtClean="0">
                    <a:solidFill>
                      <a:schemeClr val="accent4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it-IT" sz="2400" b="1" i="0" smtClean="0">
                        <a:solidFill>
                          <a:schemeClr val="accent4"/>
                        </a:solidFill>
                        <a:latin typeface="Cambria Math"/>
                      </a:rPr>
                      <m:t>𝟐</m:t>
                    </m:r>
                    <m:r>
                      <a:rPr lang="it-IT" sz="2400" b="1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sz="2400" b="1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it-IT" sz="2400" b="1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it-IT" sz="2400" dirty="0" smtClean="0">
                    <a:solidFill>
                      <a:schemeClr val="accent4"/>
                    </a:solidFill>
                  </a:rPr>
                  <a:t>macroparticles</a:t>
                </a:r>
              </a:p>
              <a:p>
                <a:r>
                  <a:rPr lang="it-IT" sz="2000" dirty="0" smtClean="0">
                    <a:solidFill>
                      <a:schemeClr val="accent4"/>
                    </a:solidFill>
                  </a:rPr>
                  <a:t>CP laser: </a:t>
                </a:r>
                <a14:m>
                  <m:oMath xmlns:m="http://schemas.openxmlformats.org/officeDocument/2006/math">
                    <m:r>
                      <a:rPr lang="it-IT" sz="2000" b="0" i="0" smtClean="0">
                        <a:solidFill>
                          <a:schemeClr val="accent4"/>
                        </a:solidFill>
                        <a:latin typeface="Cambria Math"/>
                      </a:rPr>
                      <m:t>  </m:t>
                    </m:r>
                    <m:r>
                      <a:rPr lang="it-IT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sz="200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=1,7</m:t>
                    </m:r>
                    <m:r>
                      <a:rPr lang="it-IT" sz="2000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sz="2000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sz="2000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200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num>
                      <m:den>
                        <m:sSup>
                          <m:sSupPr>
                            <m:ctrlPr>
                              <a:rPr lang="it-IT" sz="2000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2000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it-IT" sz="2000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it-IT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=3,5</m:t>
                    </m:r>
                    <m:r>
                      <a:rPr lang="it-IT" sz="2000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𝑚</m:t>
                    </m:r>
                    <m:r>
                      <a:rPr lang="it-IT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     </m:t>
                    </m:r>
                    <m:r>
                      <a:rPr lang="it-IT" sz="2000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it-IT" sz="2000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=24</m:t>
                    </m:r>
                    <m:r>
                      <a:rPr lang="it-IT" sz="2000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𝑓𝑠</m:t>
                    </m:r>
                    <m:r>
                      <a:rPr lang="it-IT" sz="2000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it-IT" sz="2000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sz="2000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=0,8</m:t>
                    </m:r>
                    <m:r>
                      <a:rPr lang="it-IT" sz="2000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sz="2000" i="1">
                        <a:solidFill>
                          <a:schemeClr val="accent4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it-IT" sz="2000" dirty="0" smtClean="0">
                  <a:solidFill>
                    <a:schemeClr val="accent4"/>
                  </a:solidFill>
                </a:endParaRPr>
              </a:p>
              <a:p>
                <a:r>
                  <a:rPr lang="it-IT" sz="2000" dirty="0" smtClean="0">
                    <a:solidFill>
                      <a:schemeClr val="accent4"/>
                    </a:solidFill>
                  </a:rPr>
                  <a:t>H</a:t>
                </a:r>
                <a:r>
                  <a:rPr lang="it-IT" sz="2000" baseline="30000" dirty="0" smtClean="0">
                    <a:solidFill>
                      <a:schemeClr val="accent4"/>
                    </a:solidFill>
                  </a:rPr>
                  <a:t>+</a:t>
                </a:r>
                <a:r>
                  <a:rPr lang="it-IT" sz="2000" dirty="0" smtClean="0">
                    <a:solidFill>
                      <a:schemeClr val="accent4"/>
                    </a:solidFill>
                  </a:rPr>
                  <a:t> plasma (A) or </a:t>
                </a:r>
                <a:r>
                  <a:rPr lang="it-IT" sz="2000" dirty="0" smtClean="0">
                    <a:solidFill>
                      <a:schemeClr val="accent4"/>
                    </a:solidFill>
                  </a:rPr>
                  <a:t>C</a:t>
                </a:r>
                <a:r>
                  <a:rPr lang="it-IT" sz="2000" baseline="30000" dirty="0" smtClean="0">
                    <a:solidFill>
                      <a:schemeClr val="accent4"/>
                    </a:solidFill>
                  </a:rPr>
                  <a:t>6+</a:t>
                </a:r>
                <a:r>
                  <a:rPr lang="it-IT" sz="2000" dirty="0" smtClean="0">
                    <a:solidFill>
                      <a:schemeClr val="accent4"/>
                    </a:solidFill>
                  </a:rPr>
                  <a:t> plasma (B):  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accent4"/>
                        </a:solidFill>
                        <a:latin typeface="Cambria Math"/>
                      </a:rPr>
                      <m:t>𝑙</m:t>
                    </m:r>
                    <m:r>
                      <a:rPr lang="it-IT" sz="2000" i="1">
                        <a:solidFill>
                          <a:schemeClr val="accent4"/>
                        </a:solidFill>
                        <a:latin typeface="Cambria Math"/>
                      </a:rPr>
                      <m:t>=0,8</m:t>
                    </m:r>
                    <m:r>
                      <a:rPr lang="it-IT" sz="2000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sz="2000" i="1">
                        <a:solidFill>
                          <a:schemeClr val="accent4"/>
                        </a:solidFill>
                        <a:latin typeface="Cambria Math"/>
                      </a:rPr>
                      <m:t>𝑚</m:t>
                    </m:r>
                    <m:r>
                      <a:rPr lang="it-IT" sz="2000" i="1">
                        <a:solidFill>
                          <a:schemeClr val="accent4"/>
                        </a:solidFill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it-IT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sz="2000" i="1">
                        <a:solidFill>
                          <a:schemeClr val="accent4"/>
                        </a:solidFill>
                        <a:latin typeface="Cambria Math"/>
                      </a:rPr>
                      <m:t>=64</m:t>
                    </m:r>
                    <m:sSub>
                      <m:sSubPr>
                        <m:ctrlPr>
                          <a:rPr lang="it-IT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it-IT" sz="2000" dirty="0">
                    <a:solidFill>
                      <a:schemeClr val="accent4"/>
                    </a:solidFill>
                  </a:rPr>
                  <a:t> </a:t>
                </a:r>
              </a:p>
              <a:p>
                <a:endParaRPr lang="it-IT" sz="2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89" y="1268760"/>
                <a:ext cx="8833287" cy="1393330"/>
              </a:xfrm>
              <a:prstGeom prst="rect">
                <a:avLst/>
              </a:prstGeom>
              <a:blipFill rotWithShape="1">
                <a:blip r:embed="rId4"/>
                <a:stretch>
                  <a:fillRect l="-690" t="-6114" b="-7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20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gatto\Dropbox\IN-PROGRESS\SPIE-TALKS\RPA\RPA3\SEQUENZA\eden-pden-t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0" y="0"/>
            <a:ext cx="10284047" cy="68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CP laser: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=1,7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it-IT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=3,5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=24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i="1" dirty="0" smtClean="0">
                    <a:solidFill>
                      <a:schemeClr val="bg1"/>
                    </a:solidFill>
                  </a:rPr>
                  <a:t>e-p</a:t>
                </a:r>
                <a:r>
                  <a:rPr lang="it-IT" dirty="0" smtClean="0">
                    <a:solidFill>
                      <a:schemeClr val="bg1"/>
                    </a:solidFill>
                  </a:rPr>
                  <a:t> plasma:  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𝑙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=0,8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/>
                      </a:rPr>
                      <m:t>=64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21288"/>
                <a:ext cx="871296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59" t="-66038" b="-5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=0 </m:t>
                    </m:r>
                  </m:oMath>
                </a14:m>
                <a:r>
                  <a:rPr lang="it-IT" sz="2800" dirty="0" smtClean="0"/>
                  <a:t>fs</a:t>
                </a:r>
                <a:endParaRPr lang="it-I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88640"/>
                <a:ext cx="1944216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5319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/>
                        </a:rPr>
                        <m:t>𝐴</m:t>
                      </m:r>
                      <m:r>
                        <a:rPr lang="it-IT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344"/>
                <a:ext cx="1944216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03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5261</TotalTime>
  <Words>2200</Words>
  <Application>Microsoft Office PowerPoint</Application>
  <PresentationFormat>On-screen Show (4:3)</PresentationFormat>
  <Paragraphs>285</Paragraphs>
  <Slides>46</Slides>
  <Notes>7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Urban</vt:lpstr>
      <vt:lpstr>Rayleigh-Taylor Instability in high energy gain Radiation Pressure ion acceleration</vt:lpstr>
      <vt:lpstr>Light Sail &amp; Rayleigh Taylor Instability</vt:lpstr>
      <vt:lpstr>Light Sail - RPA</vt:lpstr>
      <vt:lpstr>Light Sail (LS) ... flying mirror</vt:lpstr>
      <vt:lpstr>EM Particle In Cell</vt:lpstr>
      <vt:lpstr>Towards relativistic protons</vt:lpstr>
      <vt:lpstr>Multidimensional effects</vt:lpstr>
      <vt:lpstr>3D: 400k CPU Hours/sim. 16k CPU @ FERMI Cineca</vt:lpstr>
      <vt:lpstr>PowerPoint Presentation</vt:lpstr>
      <vt:lpstr>PowerPoint Presentation</vt:lpstr>
      <vt:lpstr>3D results figures</vt:lpstr>
      <vt:lpstr>3D results figures</vt:lpstr>
      <vt:lpstr>3D results figures</vt:lpstr>
      <vt:lpstr>3D results figures</vt:lpstr>
      <vt:lpstr>3D results figures</vt:lpstr>
      <vt:lpstr>3D results figures</vt:lpstr>
      <vt:lpstr>3D results figures</vt:lpstr>
      <vt:lpstr>3D results figures</vt:lpstr>
      <vt:lpstr>3D results figures</vt:lpstr>
      <vt:lpstr>3D results figures</vt:lpstr>
      <vt:lpstr>3D results figures</vt:lpstr>
      <vt:lpstr>3D results figures</vt:lpstr>
      <vt:lpstr>3D results figures</vt:lpstr>
      <vt:lpstr>3D results figures</vt:lpstr>
      <vt:lpstr>3D results figures</vt:lpstr>
      <vt:lpstr>B) C6+ + H+ contaminants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RPA-driven Raileigh-Taylor Instability</vt:lpstr>
      <vt:lpstr>RPA-driven Raileigh-Taylor Instability: 2D theory</vt:lpstr>
      <vt:lpstr>New open source EM PIC code github.com/ALaDyn/piccante A. Sgattoni L. Fedeli S. Sinigardi</vt:lpstr>
      <vt:lpstr>2D simulations: slab geometry</vt:lpstr>
      <vt:lpstr>3D simulations: slab geometry</vt:lpstr>
      <vt:lpstr>Crab Nebula: Hubble Space telescope (2005)</vt:lpstr>
      <vt:lpstr>RPA –Light Sail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studies of radiation pressure driven light sail and shock acceleration</dc:title>
  <dc:creator>sgatto</dc:creator>
  <cp:lastModifiedBy>sgatto</cp:lastModifiedBy>
  <cp:revision>142</cp:revision>
  <dcterms:created xsi:type="dcterms:W3CDTF">2013-04-06T09:52:49Z</dcterms:created>
  <dcterms:modified xsi:type="dcterms:W3CDTF">2014-06-24T13:23:16Z</dcterms:modified>
</cp:coreProperties>
</file>