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6" r:id="rId2"/>
  </p:sldMasterIdLst>
  <p:notesMasterIdLst>
    <p:notesMasterId r:id="rId24"/>
  </p:notesMasterIdLst>
  <p:sldIdLst>
    <p:sldId id="256" r:id="rId3"/>
    <p:sldId id="257" r:id="rId4"/>
    <p:sldId id="422" r:id="rId5"/>
    <p:sldId id="418" r:id="rId6"/>
    <p:sldId id="415" r:id="rId7"/>
    <p:sldId id="420" r:id="rId8"/>
    <p:sldId id="421" r:id="rId9"/>
    <p:sldId id="445" r:id="rId10"/>
    <p:sldId id="419" r:id="rId11"/>
    <p:sldId id="448" r:id="rId12"/>
    <p:sldId id="441" r:id="rId13"/>
    <p:sldId id="444" r:id="rId14"/>
    <p:sldId id="436" r:id="rId15"/>
    <p:sldId id="453" r:id="rId16"/>
    <p:sldId id="434" r:id="rId17"/>
    <p:sldId id="435" r:id="rId18"/>
    <p:sldId id="450" r:id="rId19"/>
    <p:sldId id="437" r:id="rId20"/>
    <p:sldId id="452" r:id="rId21"/>
    <p:sldId id="449" r:id="rId22"/>
    <p:sldId id="31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CC0066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85630-A29E-48D7-86D0-40B43AC1827A}" type="datetimeFigureOut">
              <a:rPr lang="en-GB" smtClean="0"/>
              <a:t>24/06/2014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22580-0ADA-4089-9902-F43C8305926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916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55C6AB0-26A6-4633-B4AF-B8CFCD419505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3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13DC-A541-4C20-A157-C531D348FCEF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5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6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DCD4F-34F2-2742-86FA-96FE4317A607}" type="slidenum">
              <a:rPr lang="en-US">
                <a:solidFill>
                  <a:srgbClr val="C0504D"/>
                </a:solidFill>
              </a:rPr>
              <a:pPr/>
              <a:t>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833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1E2-F7A3-9543-B61F-3CC677C6A4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56BBB-0186-8B4B-A307-CF79306D7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13DC-A541-4C20-A157-C531D348FCE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9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13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space.cern.ch/HiLumi/WP2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space.cern.ch/HiLumi/WP2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space.cern.ch/HiLumi/WP2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space.cern.ch/HiLumi/WP2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space.cern.ch/HiLumi/WP2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  <p:pic>
        <p:nvPicPr>
          <p:cNvPr id="3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75" y="4876329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26" y="5116400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1084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53840" y="6356350"/>
            <a:ext cx="4024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Picture 2" descr="HiLumi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86" y="124851"/>
            <a:ext cx="1790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9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  <p:pic>
        <p:nvPicPr>
          <p:cNvPr id="4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01" y="4342005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83" y="4565988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  <p:pic>
        <p:nvPicPr>
          <p:cNvPr id="4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42" y="19050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6" y="180718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1592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  <p:pic>
        <p:nvPicPr>
          <p:cNvPr id="3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94" y="5128926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88" y="5290594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  <p:pic>
        <p:nvPicPr>
          <p:cNvPr id="3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79" y="4724614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1064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3520" y="6356350"/>
            <a:ext cx="4044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pic>
        <p:nvPicPr>
          <p:cNvPr id="2050" name="Picture 2" descr="HiLumi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54" y="0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68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9590" y="233492"/>
            <a:ext cx="5666217" cy="940443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1074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43680" y="6356350"/>
            <a:ext cx="403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Picture 2" descr="HiLumi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42" y="227709"/>
            <a:ext cx="1790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27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1904" y="177819"/>
            <a:ext cx="5551396" cy="1019602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1074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43680" y="6356350"/>
            <a:ext cx="40346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Picture 2" descr="HiLumi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79101"/>
            <a:ext cx="1790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19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8861" y="186986"/>
            <a:ext cx="5462126" cy="893977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1064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3520" y="6356350"/>
            <a:ext cx="4044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3" name="Picture 2" descr="HiLumi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89444"/>
            <a:ext cx="17907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62"/>
            <a:ext cx="1799590" cy="107886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1135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48480" y="6356350"/>
            <a:ext cx="3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" y="5986682"/>
            <a:ext cx="2016681" cy="871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2" r:id="rId3"/>
    <p:sldLayoutId id="2147483677" r:id="rId4"/>
    <p:sldLayoutId id="2147483678" r:id="rId5"/>
    <p:sldLayoutId id="2147483681" r:id="rId6"/>
    <p:sldLayoutId id="2147483679" r:id="rId7"/>
    <p:sldLayoutId id="2147483664" r:id="rId8"/>
    <p:sldLayoutId id="2147483665" r:id="rId9"/>
    <p:sldLayoutId id="2147483667" r:id="rId10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‹N›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G. Arduini - Beam Dynamics studies for the Upgrade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‹N›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840" y="6266289"/>
            <a:ext cx="5368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FFFF"/>
                </a:solidFill>
              </a:rPr>
              <a:t>The CERN programme for LHC operation and upgrade </a:t>
            </a:r>
          </a:p>
          <a:p>
            <a:r>
              <a:rPr lang="en-GB" sz="1000" dirty="0" err="1" smtClean="0">
                <a:solidFill>
                  <a:srgbClr val="FFFFFF"/>
                </a:solidFill>
              </a:rPr>
              <a:t>Frédérick</a:t>
            </a:r>
            <a:r>
              <a:rPr lang="en-GB" sz="1000" dirty="0" smtClean="0">
                <a:solidFill>
                  <a:srgbClr val="FFFFFF"/>
                </a:solidFill>
              </a:rPr>
              <a:t> </a:t>
            </a:r>
            <a:r>
              <a:rPr lang="en-GB" sz="1000" dirty="0" err="1" smtClean="0">
                <a:solidFill>
                  <a:srgbClr val="FFFFFF"/>
                </a:solidFill>
              </a:rPr>
              <a:t>Bordry</a:t>
            </a:r>
            <a:r>
              <a:rPr lang="en-GB" sz="10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High Luminosity LHC Project Kick-off  - </a:t>
            </a:r>
            <a:r>
              <a:rPr lang="en-GB" sz="1000" dirty="0" err="1" smtClean="0">
                <a:solidFill>
                  <a:srgbClr val="FFFFFF"/>
                </a:solidFill>
              </a:rPr>
              <a:t>Daresbury</a:t>
            </a:r>
            <a:r>
              <a:rPr lang="en-GB" sz="1000" dirty="0" smtClean="0">
                <a:solidFill>
                  <a:srgbClr val="FFFFFF"/>
                </a:solidFill>
              </a:rPr>
              <a:t> Laboratory, UK . 11th November 2013</a:t>
            </a:r>
          </a:p>
        </p:txBody>
      </p:sp>
    </p:spTree>
    <p:extLst>
      <p:ext uri="{BB962C8B-B14F-4D97-AF65-F5344CB8AC3E}">
        <p14:creationId xmlns:p14="http://schemas.microsoft.com/office/powerpoint/2010/main" val="345875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issues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charge effects in the injectors</a:t>
            </a:r>
          </a:p>
          <a:p>
            <a:r>
              <a:rPr lang="en-US" dirty="0" smtClean="0"/>
              <a:t>Beam-beam effects in the LHC</a:t>
            </a:r>
          </a:p>
          <a:p>
            <a:r>
              <a:rPr lang="en-US" dirty="0" smtClean="0"/>
              <a:t>Impedance and effect on beam stability in the injectors and LHC</a:t>
            </a:r>
          </a:p>
          <a:p>
            <a:r>
              <a:rPr lang="en-US" dirty="0"/>
              <a:t>Electron cloud in the SPS and LHC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4606290" cy="44119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+mj-lt"/>
              </a:rPr>
              <a:t>Need to demonstrate we can run</a:t>
            </a:r>
            <a:r>
              <a:rPr lang="en-US" dirty="0" smtClean="0">
                <a:latin typeface="+mj-lt"/>
                <a:cs typeface="Arial"/>
              </a:rPr>
              <a:t> with </a:t>
            </a:r>
            <a:r>
              <a:rPr lang="el-GR" dirty="0">
                <a:latin typeface="+mj-lt"/>
                <a:cs typeface="Arial"/>
              </a:rPr>
              <a:t>Δ</a:t>
            </a:r>
            <a:r>
              <a:rPr lang="en-US" dirty="0">
                <a:latin typeface="+mj-lt"/>
                <a:cs typeface="Arial"/>
              </a:rPr>
              <a:t>Q&gt;|0.3| with limited </a:t>
            </a:r>
            <a:r>
              <a:rPr lang="en-US" dirty="0" err="1">
                <a:latin typeface="+mj-lt"/>
                <a:cs typeface="Arial"/>
              </a:rPr>
              <a:t>emittance</a:t>
            </a:r>
            <a:r>
              <a:rPr lang="en-US" dirty="0">
                <a:latin typeface="+mj-lt"/>
                <a:cs typeface="Arial"/>
              </a:rPr>
              <a:t> blowup (max 5</a:t>
            </a:r>
            <a:r>
              <a:rPr lang="en-US" dirty="0" smtClean="0">
                <a:latin typeface="+mj-lt"/>
                <a:cs typeface="Arial"/>
              </a:rPr>
              <a:t>%) in the PSB, PS and SPS. Requires: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  <a:cs typeface="Arial"/>
              </a:rPr>
              <a:t>D</a:t>
            </a:r>
            <a:r>
              <a:rPr lang="en-US" dirty="0" smtClean="0">
                <a:latin typeface="+mj-lt"/>
                <a:cs typeface="Arial"/>
              </a:rPr>
              <a:t>etailed machine model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+mj-lt"/>
                <a:cs typeface="Arial"/>
              </a:rPr>
              <a:t>Simulation tools to study the evolution of the beam distribution and of the corresponding tune footprint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smtClean="0">
                <a:latin typeface="+mj-lt"/>
                <a:cs typeface="Arial"/>
                <a:sym typeface="Wingdings" panose="05000000000000000000" pitchFamily="2" charset="2"/>
              </a:rPr>
              <a:t> computing intensive</a:t>
            </a:r>
            <a:endParaRPr lang="en-US" dirty="0" smtClean="0">
              <a:latin typeface="+mj-lt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+mj-lt"/>
                <a:cs typeface="Arial"/>
              </a:rPr>
              <a:t>Intermediate approach: space charge frozen models in which hypothesis on the distributions are made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538" y="3202225"/>
            <a:ext cx="4130410" cy="322953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189230"/>
            <a:ext cx="4135275" cy="311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G. Arduini - Beam Dynamics studies for the Upgrade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4580" y="6431764"/>
            <a:ext cx="6272367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H. Bartosik, E. Benedetto, V. Forte, S. Gilardoni,  R. Wasef 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time</a:t>
            </a:r>
            <a:endParaRPr lang="en-US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1725073"/>
            <a:ext cx="8229600" cy="1468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55A0"/>
              </a:buClr>
              <a:buFontTx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71600" indent="-284400" algn="l" defTabSz="457200" rtl="0" eaLnBrk="1" latinLnBrk="0" hangingPunct="1">
              <a:lnSpc>
                <a:spcPct val="100000"/>
              </a:lnSpc>
              <a:spcBef>
                <a:spcPts val="1080"/>
              </a:spcBef>
              <a:buClr>
                <a:srgbClr val="0055A0"/>
              </a:buClr>
              <a:buSzPct val="7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94800" indent="-228600" algn="l" defTabSz="457200" rtl="0" eaLnBrk="1" latinLnBrk="0" hangingPunct="1">
              <a:lnSpc>
                <a:spcPct val="100000"/>
              </a:lnSpc>
              <a:spcBef>
                <a:spcPts val="984"/>
              </a:spcBef>
              <a:buClrTx/>
              <a:buSzPct val="100000"/>
              <a:buFont typeface="Lucida Grande"/>
              <a:buChar char="−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For the PS Booster:</a:t>
            </a:r>
          </a:p>
          <a:p>
            <a:pPr marL="8145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Time on our CERN cluster:</a:t>
            </a:r>
            <a:endParaRPr lang="en-US" sz="2800" dirty="0" smtClean="0">
              <a:latin typeface="+mn-lt"/>
            </a:endParaRPr>
          </a:p>
          <a:p>
            <a:pPr marL="1152000" lvl="2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Chicane decay ~7ms=~ 7’000 turns </a:t>
            </a: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8 hours</a:t>
            </a:r>
            <a:endParaRPr lang="en-US" sz="1800" dirty="0" smtClean="0">
              <a:solidFill>
                <a:srgbClr val="FF0000"/>
              </a:solidFill>
              <a:latin typeface="+mn-lt"/>
            </a:endParaRPr>
          </a:p>
          <a:p>
            <a:pPr marL="1152000" lvl="2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Benchmark with measurements ~200ms ~ 2x10</a:t>
            </a:r>
            <a:r>
              <a:rPr lang="en-US" sz="1800" baseline="30000" dirty="0" smtClean="0">
                <a:latin typeface="+mn-lt"/>
              </a:rPr>
              <a:t>5</a:t>
            </a:r>
            <a:r>
              <a:rPr lang="en-US" sz="1800" dirty="0" smtClean="0">
                <a:latin typeface="+mn-lt"/>
              </a:rPr>
              <a:t> turns</a:t>
            </a: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&gt;2 weeks </a:t>
            </a:r>
            <a:r>
              <a:rPr lang="en-US" sz="1800" dirty="0" smtClean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(continuous tracking, i.e. dump &amp; load for restart)</a:t>
            </a:r>
          </a:p>
          <a:p>
            <a:pPr marL="1152000" lvl="2" indent="-4572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High intensity &amp; </a:t>
            </a:r>
            <a:r>
              <a:rPr lang="en-US" sz="1800" dirty="0" err="1" smtClean="0">
                <a:latin typeface="+mn-lt"/>
                <a:sym typeface="Wingdings" panose="05000000000000000000" pitchFamily="2" charset="2"/>
              </a:rPr>
              <a:t>emittance</a:t>
            </a:r>
            <a:r>
              <a:rPr lang="en-US" sz="1800" dirty="0" smtClean="0">
                <a:latin typeface="+mn-lt"/>
                <a:sym typeface="Wingdings" panose="05000000000000000000" pitchFamily="2" charset="2"/>
              </a:rPr>
              <a:t> beams 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x2 time </a:t>
            </a:r>
            <a:r>
              <a:rPr lang="en-US" sz="1800" dirty="0" smtClean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(increase # </a:t>
            </a:r>
            <a:r>
              <a:rPr lang="en-US" sz="1800" dirty="0" err="1" smtClean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macroparticles</a:t>
            </a:r>
            <a:r>
              <a:rPr lang="en-US" sz="1800" dirty="0" smtClean="0">
                <a:solidFill>
                  <a:srgbClr val="0033CC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n-lt"/>
                <a:sym typeface="Wingdings" panose="05000000000000000000" pitchFamily="2" charset="2"/>
              </a:rPr>
              <a:t>For the PS and SPS simulations should cover intervals of ~&gt; 1-10 s corresponding to 5x10</a:t>
            </a:r>
            <a:r>
              <a:rPr lang="en-US" sz="2200" baseline="30000" dirty="0" smtClean="0">
                <a:latin typeface="+mn-lt"/>
                <a:sym typeface="Wingdings" panose="05000000000000000000" pitchFamily="2" charset="2"/>
              </a:rPr>
              <a:t>5</a:t>
            </a:r>
            <a:r>
              <a:rPr lang="en-US" sz="2200" dirty="0" smtClean="0">
                <a:latin typeface="+mn-lt"/>
                <a:sym typeface="Wingdings" panose="05000000000000000000" pitchFamily="2" charset="2"/>
              </a:rPr>
              <a:t> – 10</a:t>
            </a:r>
            <a:r>
              <a:rPr lang="en-US" sz="2200" baseline="30000" dirty="0" smtClean="0">
                <a:latin typeface="+mn-lt"/>
                <a:sym typeface="Wingdings" panose="05000000000000000000" pitchFamily="2" charset="2"/>
              </a:rPr>
              <a:t>6</a:t>
            </a:r>
            <a:r>
              <a:rPr lang="en-US" sz="2200" dirty="0" smtClean="0">
                <a:latin typeface="+mn-lt"/>
                <a:sym typeface="Wingdings" panose="05000000000000000000" pitchFamily="2" charset="2"/>
              </a:rPr>
              <a:t> turns but with a larger number of nodes</a:t>
            </a:r>
            <a:endParaRPr lang="en-US" sz="2200" dirty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08544" y="1553623"/>
            <a:ext cx="4925240" cy="70788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# SC nodes:  			~200</a:t>
            </a:r>
          </a:p>
          <a:p>
            <a:r>
              <a:rPr lang="en-US" sz="2000" dirty="0" smtClean="0"/>
              <a:t># </a:t>
            </a:r>
            <a:r>
              <a:rPr lang="en-US" sz="2000" dirty="0" err="1" smtClean="0"/>
              <a:t>macroparticles</a:t>
            </a:r>
            <a:r>
              <a:rPr lang="en-US" sz="2000" dirty="0" smtClean="0"/>
              <a:t>: 	250k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500k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46101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effects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7170" y="1135900"/>
            <a:ext cx="4343961" cy="4667421"/>
          </a:xfrm>
        </p:spPr>
        <p:txBody>
          <a:bodyPr>
            <a:noAutofit/>
          </a:bodyPr>
          <a:lstStyle/>
          <a:p>
            <a:r>
              <a:rPr lang="en-US" sz="2000" dirty="0" smtClean="0">
                <a:effectLst/>
              </a:rPr>
              <a:t>Strong non linear fields when counter-rotating beams share vacuum chamber. </a:t>
            </a:r>
          </a:p>
          <a:p>
            <a:r>
              <a:rPr lang="en-US" sz="2000" dirty="0" smtClean="0">
                <a:effectLst/>
                <a:sym typeface="Wingdings" pitchFamily="2" charset="2"/>
              </a:rPr>
              <a:t> </a:t>
            </a:r>
            <a:r>
              <a:rPr lang="en-US" sz="2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spread in </a:t>
            </a:r>
            <a:r>
              <a:rPr lang="en-US" sz="2000" dirty="0" err="1" smtClean="0">
                <a:solidFill>
                  <a:srgbClr val="FF0000"/>
                </a:solidFill>
                <a:effectLst/>
                <a:sym typeface="Wingdings" pitchFamily="2" charset="2"/>
              </a:rPr>
              <a:t>betatronic</a:t>
            </a:r>
            <a:r>
              <a:rPr lang="en-US" sz="2000" dirty="0" smtClean="0">
                <a:solidFill>
                  <a:srgbClr val="FF0000"/>
                </a:solidFill>
                <a:effectLst/>
                <a:sym typeface="Wingdings" pitchFamily="2" charset="2"/>
              </a:rPr>
              <a:t> frequencies  risk of overlapping resonances driven by magnetic errors</a:t>
            </a:r>
          </a:p>
          <a:p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656013"/>
            <a:ext cx="3119437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0632" y="1196752"/>
            <a:ext cx="1259680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Head-on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0304" y="2709129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Long-range</a:t>
            </a:r>
            <a:endParaRPr lang="en-US" sz="1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2000" y="2780928"/>
                <a:ext cx="1584176" cy="610873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𝐐</m:t>
                      </m:r>
                      <m:r>
                        <a:rPr lang="en-US" b="1" i="0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𝐛𝐛</m:t>
                      </m:r>
                      <m:r>
                        <a:rPr lang="en-US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𝐍</m:t>
                          </m:r>
                          <m:r>
                            <a:rPr lang="en-US" b="1" i="0" baseline="-25000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𝐛</m:t>
                          </m:r>
                        </m:num>
                        <m:den>
                          <m:r>
                            <a:rPr lang="en-US" b="1" i="0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𝛆</m:t>
                          </m:r>
                          <m:r>
                            <a:rPr lang="en-US" b="1" i="0" baseline="-25000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𝐧</m:t>
                          </m:r>
                        </m:den>
                      </m:f>
                    </m:oMath>
                  </m:oMathPara>
                </a14:m>
                <a:endParaRPr lang="en-GB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780928"/>
                <a:ext cx="1584176" cy="6108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18" y="3793495"/>
            <a:ext cx="2614025" cy="25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50423" y="4988094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S. Fartoukh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4696" y="382281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T. Pieloni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6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ym typeface="Wingdings" pitchFamily="2" charset="2"/>
              </a:rPr>
              <a:t>Two approaches:</a:t>
            </a:r>
            <a:endParaRPr lang="en-US" sz="2400" dirty="0">
              <a:sym typeface="Wingdings" pitchFamily="2" charset="2"/>
            </a:endParaRPr>
          </a:p>
          <a:p>
            <a:pPr lvl="1"/>
            <a:r>
              <a:rPr lang="en-US" sz="1800" dirty="0">
                <a:sym typeface="Wingdings" pitchFamily="2" charset="2"/>
              </a:rPr>
              <a:t>Weak strong simulations in which one beam has a constant distribution</a:t>
            </a:r>
          </a:p>
          <a:p>
            <a:pPr lvl="1"/>
            <a:r>
              <a:rPr lang="en-US" sz="1800" dirty="0">
                <a:sym typeface="Wingdings" pitchFamily="2" charset="2"/>
              </a:rPr>
              <a:t>Strong-strong simulations where the distribution of both beams are </a:t>
            </a:r>
            <a:r>
              <a:rPr lang="en-US" sz="1800" dirty="0" smtClean="0">
                <a:sym typeface="Wingdings" pitchFamily="2" charset="2"/>
              </a:rPr>
              <a:t>evolving.</a:t>
            </a:r>
          </a:p>
          <a:p>
            <a:pPr lvl="1"/>
            <a:endParaRPr lang="en-US" sz="18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Typical time scales ideally would be a few </a:t>
            </a:r>
            <a:r>
              <a:rPr lang="en-US" sz="2400" dirty="0" err="1">
                <a:sym typeface="Wingdings" pitchFamily="2" charset="2"/>
              </a:rPr>
              <a:t>mins</a:t>
            </a:r>
            <a:r>
              <a:rPr lang="en-US" sz="2400" dirty="0">
                <a:sym typeface="Wingdings" pitchFamily="2" charset="2"/>
              </a:rPr>
              <a:t> at least (~10</a:t>
            </a:r>
            <a:r>
              <a:rPr lang="en-US" sz="2400" baseline="30000" dirty="0">
                <a:sym typeface="Wingdings" pitchFamily="2" charset="2"/>
              </a:rPr>
              <a:t>6</a:t>
            </a:r>
            <a:r>
              <a:rPr lang="en-US" sz="2400" dirty="0">
                <a:sym typeface="Wingdings" pitchFamily="2" charset="2"/>
              </a:rPr>
              <a:t> turns) to extract </a:t>
            </a:r>
            <a:r>
              <a:rPr lang="en-US" sz="2400" dirty="0" smtClean="0">
                <a:sym typeface="Wingdings" pitchFamily="2" charset="2"/>
              </a:rPr>
              <a:t>information </a:t>
            </a:r>
            <a:r>
              <a:rPr lang="en-US" sz="2400" dirty="0">
                <a:sym typeface="Wingdings" pitchFamily="2" charset="2"/>
              </a:rPr>
              <a:t>on </a:t>
            </a:r>
            <a:r>
              <a:rPr lang="en-US" sz="2400" dirty="0" smtClean="0">
                <a:sym typeface="Wingdings" pitchFamily="2" charset="2"/>
              </a:rPr>
              <a:t>intensity/luminosity lifetimes </a:t>
            </a:r>
            <a:endParaRPr lang="en-US" sz="2400" dirty="0">
              <a:sym typeface="Wingdings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Wake fields and Impedances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586"/>
            <a:ext cx="8263890" cy="5030744"/>
          </a:xfrm>
        </p:spPr>
        <p:txBody>
          <a:bodyPr>
            <a:normAutofit/>
          </a:bodyPr>
          <a:lstStyle/>
          <a:p>
            <a:r>
              <a:rPr lang="fi-FI" sz="2000" dirty="0" smtClean="0">
                <a:effectLst/>
              </a:rPr>
              <a:t>Intense bunches generate electromagnetic fields when passing </a:t>
            </a:r>
            <a:r>
              <a:rPr lang="fi-FI" sz="2000" dirty="0">
                <a:effectLst/>
              </a:rPr>
              <a:t>inside a structure </a:t>
            </a:r>
            <a:r>
              <a:rPr lang="fi-FI" sz="2000" dirty="0" smtClean="0">
                <a:effectLst/>
              </a:rPr>
              <a:t>(in particular C-collimators – opening of ~1 mm!!!)</a:t>
            </a:r>
            <a:endParaRPr lang="fi-FI" sz="2000" dirty="0">
              <a:effectLst/>
            </a:endParaRPr>
          </a:p>
          <a:p>
            <a:r>
              <a:rPr lang="fi-FI" sz="2000" dirty="0">
                <a:effectLst/>
              </a:rPr>
              <a:t>→ results in an EM force, called wake field </a:t>
            </a:r>
            <a:r>
              <a:rPr lang="fi-FI" sz="2000" dirty="0" smtClean="0">
                <a:effectLst/>
              </a:rPr>
              <a:t>(in </a:t>
            </a:r>
            <a:r>
              <a:rPr lang="fi-FI" sz="2000" dirty="0">
                <a:effectLst/>
              </a:rPr>
              <a:t>time </a:t>
            </a:r>
            <a:r>
              <a:rPr lang="fi-FI" sz="2000" dirty="0" smtClean="0">
                <a:effectLst/>
              </a:rPr>
              <a:t>domain) coupling with the beam</a:t>
            </a:r>
          </a:p>
          <a:p>
            <a:endParaRPr lang="fi-FI" sz="2000" dirty="0" smtClean="0">
              <a:effectLst/>
            </a:endParaRPr>
          </a:p>
          <a:p>
            <a:endParaRPr lang="fi-FI" sz="2000" dirty="0">
              <a:effectLst/>
            </a:endParaRPr>
          </a:p>
          <a:p>
            <a:endParaRPr lang="fi-FI" sz="2000" dirty="0" smtClean="0">
              <a:effectLst/>
            </a:endParaRPr>
          </a:p>
          <a:p>
            <a:endParaRPr lang="fi-FI" sz="2000" dirty="0">
              <a:effectLst/>
            </a:endParaRPr>
          </a:p>
          <a:p>
            <a:endParaRPr lang="fi-FI" sz="2000" dirty="0">
              <a:effectLst/>
            </a:endParaRPr>
          </a:p>
          <a:p>
            <a:pPr marL="36576" indent="0">
              <a:buNone/>
            </a:pPr>
            <a:endParaRPr lang="en-GB" sz="2000" dirty="0" smtClean="0">
              <a:effectLst/>
            </a:endParaRPr>
          </a:p>
          <a:p>
            <a:pPr marL="0" indent="0">
              <a:buNone/>
            </a:pPr>
            <a:endParaRPr lang="en-GB" sz="2000" dirty="0">
              <a:effectLst/>
            </a:endParaRPr>
          </a:p>
          <a:p>
            <a:r>
              <a:rPr lang="en-GB" sz="2000" dirty="0" smtClean="0">
                <a:effectLst/>
              </a:rPr>
              <a:t>Avoid the abrupt transition for the beam fields at the location of the beam passage (taper)</a:t>
            </a:r>
            <a:endParaRPr lang="en-GB" sz="2000" dirty="0">
              <a:effectLst/>
            </a:endParaRPr>
          </a:p>
          <a:p>
            <a:r>
              <a:rPr lang="en-GB" sz="2000" dirty="0" smtClean="0">
                <a:effectLst/>
              </a:rPr>
              <a:t>Reduce the resistivity of the material</a:t>
            </a:r>
            <a:endParaRPr lang="en-GB" sz="2000" dirty="0" smtClean="0">
              <a:effectLst/>
              <a:sym typeface="Wingdings" pitchFamily="2" charset="2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5" descr="E:\Benoit\System2\Benoit\2013\EM simulations\example LMC\exampleRPtaper_0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3470"/>
            <a:ext cx="4265274" cy="24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Benoit\System2\Benoit\2013\EM simulations\example LMC\exampleRP_01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6" y="2569180"/>
            <a:ext cx="4350032" cy="24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0110" y="2635973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Abrupt transition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2647824"/>
            <a:ext cx="119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taper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444208" y="4470256"/>
            <a:ext cx="1772597" cy="3156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B. Salvant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tIns="41473" bIns="41473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i-FI" dirty="0"/>
              <a:t>Wake fields and </a:t>
            </a:r>
            <a:r>
              <a:rPr lang="fi-FI" dirty="0" smtClean="0"/>
              <a:t>instabilities</a:t>
            </a:r>
            <a:endParaRPr lang="fi-FI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 lIns="82945" tIns="41473" rIns="82945" bIns="41473"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0066CC"/>
              </a:buClr>
              <a:buSzPct val="45000"/>
              <a:buFont typeface="StarSymbol"/>
              <a:buNone/>
              <a:defRPr lang="fi-FI" sz="32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32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8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4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>
              <a:spcAft>
                <a:spcPts val="391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sz="2400" dirty="0" smtClean="0"/>
              <a:t>Wake fields can couple the head and tail of a bunch or consecutive bunches leading to instabilities</a:t>
            </a:r>
            <a:endParaRPr lang="fi-FI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62728" y="5085184"/>
            <a:ext cx="8501760" cy="940544"/>
            <a:chOff x="207360" y="1983113"/>
            <a:chExt cx="8501760" cy="940544"/>
          </a:xfrm>
        </p:grpSpPr>
        <p:sp>
          <p:nvSpPr>
            <p:cNvPr id="40" name="Straight Connector 39"/>
            <p:cNvSpPr/>
            <p:nvPr/>
          </p:nvSpPr>
          <p:spPr>
            <a:xfrm>
              <a:off x="207360" y="2605258"/>
              <a:ext cx="82944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custDash>
                <a:ds d="144567" sp="144567"/>
                <a:ds d="144567" sp="144567"/>
              </a:custDash>
              <a:tailEnd type="arrow"/>
            </a:ln>
          </p:spPr>
          <p:txBody>
            <a:bodyPr vert="horz" lIns="81639" tIns="40820" rIns="0" bIns="40820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01760" y="2605258"/>
              <a:ext cx="20736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 i="1">
                  <a:latin typeface="Arial" pitchFamily="18"/>
                  <a:ea typeface="DejaVu Sans" pitchFamily="2"/>
                  <a:cs typeface="DejaVu Sans" pitchFamily="2"/>
                </a:rPr>
                <a:t>s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14720" y="2518712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6428160" y="2297288"/>
              <a:ext cx="1036800" cy="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42879" y="1983113"/>
              <a:ext cx="20736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 i="1">
                  <a:solidFill>
                    <a:srgbClr val="000080"/>
                  </a:solidFill>
                  <a:latin typeface="Arial" pitchFamily="18"/>
                  <a:ea typeface="DejaVu Sans" pitchFamily="2"/>
                  <a:cs typeface="DejaVu Sans" pitchFamily="2"/>
                </a:rPr>
                <a:t>v</a:t>
              </a: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414720" y="2397876"/>
              <a:ext cx="1043004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3439073" y="2397876"/>
              <a:ext cx="278842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920673" y="2495524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5709093" y="2511528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1502" y="2101663"/>
              <a:ext cx="82944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>
                  <a:latin typeface="Arial" pitchFamily="18"/>
                  <a:ea typeface="DejaVu Sans" pitchFamily="2"/>
                  <a:cs typeface="DejaVu Sans" pitchFamily="2"/>
                </a:rPr>
                <a:t>~36 cm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424442" y="2101663"/>
              <a:ext cx="82944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>
                  <a:latin typeface="Arial" pitchFamily="18"/>
                  <a:ea typeface="DejaVu Sans" pitchFamily="2"/>
                  <a:cs typeface="DejaVu Sans" pitchFamily="2"/>
                </a:rPr>
                <a:t>~15 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24128" y="2475739"/>
              <a:ext cx="1030268" cy="3487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0" bIns="40820" compatLnSpc="0">
              <a:spAutoFit/>
            </a:bodyPr>
            <a:lstStyle/>
            <a:p>
              <a:pPr hangingPunct="0"/>
              <a:r>
                <a:rPr lang="fi-FI" sz="1300" dirty="0" smtClean="0">
                  <a:latin typeface="Arial" pitchFamily="18"/>
                  <a:ea typeface="DejaVu Sans" pitchFamily="2"/>
                  <a:cs typeface="DejaVu Sans" pitchFamily="2"/>
                </a:rPr>
                <a:t>~2.2×10</a:t>
              </a:r>
              <a:r>
                <a:rPr lang="fi-FI" sz="1300" baseline="33000" dirty="0" smtClean="0">
                  <a:latin typeface="Arial" pitchFamily="18"/>
                  <a:ea typeface="DejaVu Sans" pitchFamily="2"/>
                  <a:cs typeface="DejaVu Sans" pitchFamily="2"/>
                </a:rPr>
                <a:t>11</a:t>
              </a:r>
              <a:r>
                <a:rPr lang="fi-FI" sz="1300" dirty="0" smtClean="0">
                  <a:latin typeface="Arial" pitchFamily="18"/>
                  <a:ea typeface="DejaVu Sans" pitchFamily="2"/>
                  <a:cs typeface="DejaVu Sans" pitchFamily="2"/>
                </a:rPr>
                <a:t> p</a:t>
              </a:r>
              <a:endParaRPr lang="fi-FI" sz="1300" baseline="33000" dirty="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4" y="2276872"/>
            <a:ext cx="7101236" cy="262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Wake fields and instabilities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25606"/>
            <a:ext cx="4278532" cy="466742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Two challenges: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Complex geometries for which we need an estimate of the wake field, extension of the wake field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Estimation of the bunch-by-bunch beam dynamics in the presence of impedances (and ideally of other effects, e.g. transverse feedback, non-</a:t>
            </a:r>
            <a:r>
              <a:rPr lang="en-US" dirty="0" err="1" smtClean="0"/>
              <a:t>linearities</a:t>
            </a:r>
            <a:r>
              <a:rPr lang="en-US" dirty="0" smtClean="0"/>
              <a:t>, beam-beam) for multi bunches (for the LHC ~2800 bunches) in time scales of a few seconds at least (~10000 turns)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532" y="1697729"/>
            <a:ext cx="4862239" cy="300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\\cern.ch\dfs\Users\a\arduini\Documents\INF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34" y="5688227"/>
            <a:ext cx="8001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63490" y="4960183"/>
            <a:ext cx="3524405" cy="369332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M. Zobov et al. – INFN-LNF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5955030" cy="19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</a:t>
            </a:r>
            <a:r>
              <a:rPr lang="en-US" sz="3600" dirty="0" smtClean="0"/>
              <a:t>lectron cloud effects</a:t>
            </a:r>
            <a:endParaRPr lang="en-US" sz="3600" dirty="0"/>
          </a:p>
        </p:txBody>
      </p:sp>
      <p:pic>
        <p:nvPicPr>
          <p:cNvPr id="11" name="LHC_dipol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2158" y="998665"/>
            <a:ext cx="3048426" cy="228631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4036864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desorption, vacuum degradation, background</a:t>
            </a:r>
          </a:p>
          <a:p>
            <a:pPr lvl="1"/>
            <a:r>
              <a:rPr lang="en-US" sz="1900" dirty="0" smtClean="0"/>
              <a:t>excessive energy deposition in the cold sectors</a:t>
            </a:r>
            <a:endParaRPr lang="en-US" sz="1900" dirty="0"/>
          </a:p>
        </p:txBody>
      </p:sp>
      <p:sp>
        <p:nvSpPr>
          <p:cNvPr id="58" name="TextBox 57"/>
          <p:cNvSpPr txBox="1"/>
          <p:nvPr/>
        </p:nvSpPr>
        <p:spPr>
          <a:xfrm>
            <a:off x="471141" y="5058286"/>
            <a:ext cx="8229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b="1" dirty="0" smtClean="0">
                <a:solidFill>
                  <a:srgbClr val="FF0000"/>
                </a:solidFill>
              </a:rPr>
              <a:t>secondary </a:t>
            </a:r>
            <a:r>
              <a:rPr lang="en-US" b="1" dirty="0">
                <a:solidFill>
                  <a:srgbClr val="FF0000"/>
                </a:solidFill>
              </a:rPr>
              <a:t>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 as a function of the delivered electron dose.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3372599" y="3284984"/>
            <a:ext cx="5519881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Secondary emission yield [SEY]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SEY&gt;</a:t>
            </a:r>
            <a:r>
              <a:rPr lang="en-US" b="1" dirty="0" err="1" smtClean="0">
                <a:solidFill>
                  <a:srgbClr val="FFFF00"/>
                </a:solidFill>
              </a:rPr>
              <a:t>SEY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 avalanche effect (</a:t>
            </a:r>
            <a:r>
              <a:rPr lang="en-US" b="1" dirty="0" err="1" smtClean="0">
                <a:solidFill>
                  <a:srgbClr val="FFFF00"/>
                </a:solidFill>
                <a:sym typeface="Wingdings" pitchFamily="2" charset="2"/>
              </a:rPr>
              <a:t>multipacting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)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  <a:sym typeface="Wingdings" pitchFamily="2" charset="2"/>
              </a:rPr>
              <a:t>SEY</a:t>
            </a:r>
            <a:r>
              <a:rPr lang="en-US" b="1" baseline="-25000" dirty="0" err="1" smtClean="0">
                <a:solidFill>
                  <a:srgbClr val="FFFF00"/>
                </a:solidFill>
                <a:sym typeface="Wingdings" pitchFamily="2" charset="2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 depends on bunch spacing and population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5193" y="65657"/>
            <a:ext cx="338437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G. Iadarola, G. Rumolo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cloud effects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25606"/>
            <a:ext cx="4407850" cy="466742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Often complex geometries (e.g. two counter-rotating beams with offsets in the interaction region, octagonal beam screens, etc.)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So far the simulation of the build-up of the electrons along the bunch trains and of the bunch to bunch motion are dealt as separate processes.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Ideally we would like to get a self-consistent picture in which the impact of the bunch-by-bunch and intra-bunch motion on the electron cloud build-up is taken into account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22250" y="1886268"/>
            <a:ext cx="3409067" cy="3198871"/>
            <a:chOff x="304801" y="4040220"/>
            <a:chExt cx="2512850" cy="2560877"/>
          </a:xfrm>
        </p:grpSpPr>
        <p:pic>
          <p:nvPicPr>
            <p:cNvPr id="12" name="Picture 2" descr="H:\pccern_state\mysims_current\052_LHC_triplets\movie_density_and_fields\Q2_present_triplet_2.1e11\beam2_25ns_pass57_pngs\Pass00057_00055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" t="10027" r="65745" b="46250"/>
            <a:stretch/>
          </p:blipFill>
          <p:spPr bwMode="auto">
            <a:xfrm>
              <a:off x="304801" y="4040220"/>
              <a:ext cx="2512850" cy="256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11941" y="5966460"/>
              <a:ext cx="1570355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2.1e11 ppb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19200" y="4170680"/>
              <a:ext cx="990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876003" y="5085139"/>
            <a:ext cx="2400354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G. Iadarola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1630"/>
            <a:ext cx="8226854" cy="17736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Beam dynamics studies for the LHC and </a:t>
            </a:r>
            <a:r>
              <a:rPr lang="en-US" dirty="0" smtClean="0"/>
              <a:t>Injectors </a:t>
            </a:r>
            <a:r>
              <a:rPr lang="en-US" dirty="0"/>
              <a:t>upgrade: some examples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3966995"/>
            <a:ext cx="8215822" cy="1584183"/>
          </a:xfrm>
        </p:spPr>
        <p:txBody>
          <a:bodyPr>
            <a:noAutofit/>
          </a:bodyPr>
          <a:lstStyle/>
          <a:p>
            <a:r>
              <a:rPr lang="en-US" sz="2000" dirty="0" smtClean="0"/>
              <a:t>G. Arduini – Accelerator and Beam Physics Group</a:t>
            </a:r>
          </a:p>
          <a:p>
            <a:r>
              <a:rPr lang="en-US" sz="2000" dirty="0" smtClean="0"/>
              <a:t>Beams Department</a:t>
            </a:r>
          </a:p>
          <a:p>
            <a:r>
              <a:rPr lang="en-US" sz="2000" dirty="0" smtClean="0"/>
              <a:t>CERN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32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effectLst/>
              </a:rPr>
              <a:t>The unprecedented value of the brightness of the beams required for the upgrade of the LHC and the tight tolerances in </a:t>
            </a:r>
            <a:r>
              <a:rPr lang="en-GB" dirty="0" err="1" smtClean="0">
                <a:effectLst/>
              </a:rPr>
              <a:t>emittance</a:t>
            </a:r>
            <a:r>
              <a:rPr lang="en-GB" dirty="0" smtClean="0">
                <a:effectLst/>
              </a:rPr>
              <a:t> blow-up demands more and more accurate models and simulation tools.</a:t>
            </a:r>
          </a:p>
          <a:p>
            <a:pPr>
              <a:lnSpc>
                <a:spcPct val="120000"/>
              </a:lnSpc>
            </a:pPr>
            <a:endParaRPr lang="en-GB" dirty="0" smtClean="0">
              <a:effectLst/>
            </a:endParaRPr>
          </a:p>
          <a:p>
            <a:pPr>
              <a:lnSpc>
                <a:spcPct val="120000"/>
              </a:lnSpc>
            </a:pPr>
            <a:r>
              <a:rPr lang="en-US" dirty="0" smtClean="0"/>
              <a:t>The simulation tools require: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effectLst/>
              </a:rPr>
              <a:t>Large computing </a:t>
            </a:r>
            <a:r>
              <a:rPr lang="en-US" dirty="0" smtClean="0"/>
              <a:t>power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effectLst/>
              </a:rPr>
              <a:t>Expertise to optimize the algorithms and better adapt them to the computing infrastructure</a:t>
            </a:r>
            <a:r>
              <a:rPr lang="en-US" dirty="0" smtClean="0">
                <a:effectLst/>
              </a:rPr>
              <a:t>.</a:t>
            </a:r>
            <a:endParaRPr lang="en-GB" dirty="0" smtClean="0"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1074738" cy="365125"/>
          </a:xfrm>
        </p:spPr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08575" y="6356350"/>
            <a:ext cx="4035425" cy="365125"/>
          </a:xfrm>
        </p:spPr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2350" y="6356350"/>
            <a:ext cx="501650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34529"/>
            <a:ext cx="82772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LHC accelerator complex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5950" y="1986558"/>
            <a:ext cx="3905250" cy="1968500"/>
            <a:chOff x="0" y="0"/>
            <a:chExt cx="3499" cy="1763"/>
          </a:xfrm>
        </p:grpSpPr>
        <p:sp>
          <p:nvSpPr>
            <p:cNvPr id="12309" name="AutoShape 4"/>
            <p:cNvSpPr>
              <a:spLocks/>
            </p:cNvSpPr>
            <p:nvPr/>
          </p:nvSpPr>
          <p:spPr bwMode="auto">
            <a:xfrm>
              <a:off x="495" y="0"/>
              <a:ext cx="3004" cy="1763"/>
            </a:xfrm>
            <a:custGeom>
              <a:avLst/>
              <a:gdLst>
                <a:gd name="T0" fmla="*/ 0 w 21232"/>
                <a:gd name="T1" fmla="*/ 0 h 20665"/>
                <a:gd name="T2" fmla="*/ 0 w 21232"/>
                <a:gd name="T3" fmla="*/ 0 h 20665"/>
                <a:gd name="T4" fmla="*/ 0 w 21232"/>
                <a:gd name="T5" fmla="*/ 0 h 20665"/>
                <a:gd name="T6" fmla="*/ 0 w 21232"/>
                <a:gd name="T7" fmla="*/ 0 h 20665"/>
                <a:gd name="T8" fmla="*/ 0 w 21232"/>
                <a:gd name="T9" fmla="*/ 0 h 20665"/>
                <a:gd name="T10" fmla="*/ 0 w 21232"/>
                <a:gd name="T11" fmla="*/ 0 h 20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232"/>
                <a:gd name="T19" fmla="*/ 0 h 20665"/>
                <a:gd name="T20" fmla="*/ 21232 w 21232"/>
                <a:gd name="T21" fmla="*/ 20665 h 206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232" h="20665">
                  <a:moveTo>
                    <a:pt x="21232" y="18097"/>
                  </a:moveTo>
                  <a:lnTo>
                    <a:pt x="12956" y="18097"/>
                  </a:lnTo>
                  <a:cubicBezTo>
                    <a:pt x="12956" y="18097"/>
                    <a:pt x="12017" y="18681"/>
                    <a:pt x="8965" y="20141"/>
                  </a:cubicBezTo>
                  <a:cubicBezTo>
                    <a:pt x="5912" y="21600"/>
                    <a:pt x="3330" y="19751"/>
                    <a:pt x="2508" y="17805"/>
                  </a:cubicBezTo>
                  <a:cubicBezTo>
                    <a:pt x="1686" y="15859"/>
                    <a:pt x="454" y="11870"/>
                    <a:pt x="43" y="6714"/>
                  </a:cubicBezTo>
                  <a:cubicBezTo>
                    <a:pt x="-368" y="1557"/>
                    <a:pt x="2215" y="0"/>
                    <a:pt x="2215" y="0"/>
                  </a:cubicBezTo>
                </a:path>
              </a:pathLst>
            </a:custGeom>
            <a:noFill/>
            <a:ln w="114300">
              <a:solidFill>
                <a:srgbClr val="0000FF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10" name="Rectangle 5"/>
            <p:cNvSpPr>
              <a:spLocks/>
            </p:cNvSpPr>
            <p:nvPr/>
          </p:nvSpPr>
          <p:spPr bwMode="auto">
            <a:xfrm>
              <a:off x="751" y="110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1</a:t>
              </a:r>
            </a:p>
          </p:txBody>
        </p:sp>
        <p:sp>
          <p:nvSpPr>
            <p:cNvPr id="12311" name="Rectangle 6"/>
            <p:cNvSpPr>
              <a:spLocks/>
            </p:cNvSpPr>
            <p:nvPr/>
          </p:nvSpPr>
          <p:spPr bwMode="auto">
            <a:xfrm>
              <a:off x="0" y="670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TI2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005513" y="2154454"/>
            <a:ext cx="2252662" cy="865188"/>
            <a:chOff x="0" y="32"/>
            <a:chExt cx="2019" cy="775"/>
          </a:xfrm>
        </p:grpSpPr>
        <p:sp>
          <p:nvSpPr>
            <p:cNvPr id="12306" name="AutoShape 8"/>
            <p:cNvSpPr>
              <a:spLocks/>
            </p:cNvSpPr>
            <p:nvPr/>
          </p:nvSpPr>
          <p:spPr bwMode="auto">
            <a:xfrm>
              <a:off x="0" y="304"/>
              <a:ext cx="1594" cy="503"/>
            </a:xfrm>
            <a:custGeom>
              <a:avLst/>
              <a:gdLst>
                <a:gd name="T0" fmla="*/ 0 w 21377"/>
                <a:gd name="T1" fmla="*/ 0 h 20446"/>
                <a:gd name="T2" fmla="*/ 0 w 21377"/>
                <a:gd name="T3" fmla="*/ 0 h 20446"/>
                <a:gd name="T4" fmla="*/ 0 w 21377"/>
                <a:gd name="T5" fmla="*/ 0 h 20446"/>
                <a:gd name="T6" fmla="*/ 0 w 21377"/>
                <a:gd name="T7" fmla="*/ 0 h 20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77"/>
                <a:gd name="T13" fmla="*/ 0 h 20446"/>
                <a:gd name="T14" fmla="*/ 21377 w 21377"/>
                <a:gd name="T15" fmla="*/ 20446 h 20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77" h="20446">
                  <a:moveTo>
                    <a:pt x="0" y="12825"/>
                  </a:moveTo>
                  <a:lnTo>
                    <a:pt x="10577" y="20250"/>
                  </a:lnTo>
                  <a:cubicBezTo>
                    <a:pt x="10577" y="20250"/>
                    <a:pt x="14808" y="21600"/>
                    <a:pt x="17035" y="17213"/>
                  </a:cubicBezTo>
                  <a:cubicBezTo>
                    <a:pt x="19262" y="12825"/>
                    <a:pt x="21600" y="8100"/>
                    <a:pt x="21377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07" name="Rectangle 9"/>
            <p:cNvSpPr>
              <a:spLocks/>
            </p:cNvSpPr>
            <p:nvPr/>
          </p:nvSpPr>
          <p:spPr bwMode="auto">
            <a:xfrm>
              <a:off x="284" y="32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 dirty="0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2</a:t>
              </a:r>
            </a:p>
          </p:txBody>
        </p:sp>
        <p:sp>
          <p:nvSpPr>
            <p:cNvPr id="12308" name="Rectangle 10"/>
            <p:cNvSpPr>
              <a:spLocks/>
            </p:cNvSpPr>
            <p:nvPr/>
          </p:nvSpPr>
          <p:spPr bwMode="auto">
            <a:xfrm>
              <a:off x="1604" y="432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TI8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24408" y="2682026"/>
            <a:ext cx="6209755" cy="3264972"/>
            <a:chOff x="-2148" y="0"/>
            <a:chExt cx="5562" cy="2925"/>
          </a:xfrm>
        </p:grpSpPr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rot="10800000" flipH="1">
              <a:off x="126" y="1740"/>
              <a:ext cx="492" cy="1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01" name="Oval 13"/>
            <p:cNvSpPr>
              <a:spLocks/>
            </p:cNvSpPr>
            <p:nvPr/>
          </p:nvSpPr>
          <p:spPr bwMode="auto">
            <a:xfrm>
              <a:off x="358" y="1560"/>
              <a:ext cx="624" cy="184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2" name="Oval 14"/>
            <p:cNvSpPr>
              <a:spLocks/>
            </p:cNvSpPr>
            <p:nvPr/>
          </p:nvSpPr>
          <p:spPr bwMode="auto">
            <a:xfrm>
              <a:off x="430" y="1720"/>
              <a:ext cx="1608" cy="440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3" name="AutoShape 15"/>
            <p:cNvSpPr>
              <a:spLocks/>
            </p:cNvSpPr>
            <p:nvPr/>
          </p:nvSpPr>
          <p:spPr bwMode="auto">
            <a:xfrm>
              <a:off x="0" y="423"/>
              <a:ext cx="434" cy="1486"/>
            </a:xfrm>
            <a:custGeom>
              <a:avLst/>
              <a:gdLst>
                <a:gd name="T0" fmla="*/ 0 w 18214"/>
                <a:gd name="T1" fmla="*/ 0 h 21600"/>
                <a:gd name="T2" fmla="*/ 0 w 18214"/>
                <a:gd name="T3" fmla="*/ 0 h 21600"/>
                <a:gd name="T4" fmla="*/ 0 w 18214"/>
                <a:gd name="T5" fmla="*/ 0 h 21600"/>
                <a:gd name="T6" fmla="*/ 0 60000 65536"/>
                <a:gd name="T7" fmla="*/ 0 60000 65536"/>
                <a:gd name="T8" fmla="*/ 0 60000 65536"/>
                <a:gd name="T9" fmla="*/ 0 w 18214"/>
                <a:gd name="T10" fmla="*/ 0 h 21600"/>
                <a:gd name="T11" fmla="*/ 18214 w 182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14" h="21600">
                  <a:moveTo>
                    <a:pt x="18214" y="21600"/>
                  </a:moveTo>
                  <a:cubicBezTo>
                    <a:pt x="18214" y="21600"/>
                    <a:pt x="7762" y="18342"/>
                    <a:pt x="2188" y="17256"/>
                  </a:cubicBezTo>
                  <a:cubicBezTo>
                    <a:pt x="-3386" y="16170"/>
                    <a:pt x="2537" y="1207"/>
                    <a:pt x="9504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2304" name="Oval 16"/>
            <p:cNvSpPr>
              <a:spLocks/>
            </p:cNvSpPr>
            <p:nvPr/>
          </p:nvSpPr>
          <p:spPr bwMode="auto">
            <a:xfrm>
              <a:off x="214" y="0"/>
              <a:ext cx="3200" cy="928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305" name="Rectangle 17"/>
            <p:cNvSpPr>
              <a:spLocks/>
            </p:cNvSpPr>
            <p:nvPr/>
          </p:nvSpPr>
          <p:spPr bwMode="auto">
            <a:xfrm>
              <a:off x="-2148" y="2450"/>
              <a:ext cx="1715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900" b="1" dirty="0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LHC proton path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657573"/>
              </p:ext>
            </p:extLst>
          </p:nvPr>
        </p:nvGraphicFramePr>
        <p:xfrm>
          <a:off x="7018021" y="3910569"/>
          <a:ext cx="21259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49"/>
                <a:gridCol w="1268731"/>
              </a:tblGrid>
              <a:tr h="370840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Max. T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[</a:t>
                      </a:r>
                      <a:r>
                        <a:rPr lang="en-US" sz="1400" baseline="0" dirty="0" err="1" smtClean="0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LINAC2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0.050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Booster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1.4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449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LHC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6999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17"/>
          <p:cNvSpPr>
            <a:spLocks/>
          </p:cNvSpPr>
          <p:nvPr/>
        </p:nvSpPr>
        <p:spPr bwMode="auto">
          <a:xfrm>
            <a:off x="4034476" y="3930774"/>
            <a:ext cx="825556" cy="5302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ctr"/>
          <a:lstStyle/>
          <a:p>
            <a:r>
              <a:rPr lang="en-US" sz="1900" b="1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4 rings</a:t>
            </a:r>
            <a:endParaRPr lang="en-US" sz="1900" b="1" dirty="0">
              <a:solidFill>
                <a:srgbClr val="FF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74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2600704" presetClass="entr" presetSubtype="8362457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2600704" presetClass="entr" presetSubtype="5758839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2600704" presetClass="entr" presetSubtype="826367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98363"/>
            <a:ext cx="8525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r>
              <a:rPr lang="en-GB" i="1" dirty="0" smtClean="0">
                <a:solidFill>
                  <a:srgbClr val="0C377B"/>
                </a:solidFill>
              </a:rPr>
              <a:t>c) 	Europe’s top priority should be the </a:t>
            </a:r>
            <a:r>
              <a:rPr lang="en-GB" b="1" i="1" dirty="0" smtClean="0">
                <a:solidFill>
                  <a:srgbClr val="0C377B"/>
                </a:solidFill>
              </a:rPr>
              <a:t>exploitation of the full potential of the LHC</a:t>
            </a:r>
            <a:r>
              <a:rPr lang="en-GB" i="1" dirty="0" smtClean="0">
                <a:solidFill>
                  <a:srgbClr val="0C377B"/>
                </a:solidFill>
              </a:rPr>
              <a:t>, including the high-luminosity upgrade of the machine and detectors with a view to collecting </a:t>
            </a:r>
            <a:r>
              <a:rPr lang="en-GB" sz="2400" b="1" i="1" dirty="0" smtClean="0">
                <a:solidFill>
                  <a:srgbClr val="0C377B"/>
                </a:solidFill>
              </a:rPr>
              <a:t>ten times more data than in the initial design, by around 2030</a:t>
            </a:r>
            <a:r>
              <a:rPr lang="en-GB" sz="2400" i="1" dirty="0" smtClean="0">
                <a:solidFill>
                  <a:srgbClr val="0C377B"/>
                </a:solidFill>
              </a:rPr>
              <a:t>.</a:t>
            </a:r>
            <a:r>
              <a:rPr lang="en-GB" i="1" dirty="0" smtClean="0">
                <a:solidFill>
                  <a:srgbClr val="0C377B"/>
                </a:solidFill>
              </a:rPr>
              <a:t> This upgrade programme will also provide further exciting opportunities for the study of flavour physics and the quark-gluon plasma.</a:t>
            </a:r>
            <a:endParaRPr lang="en-GB" dirty="0">
              <a:solidFill>
                <a:srgbClr val="0C377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497" y="3611060"/>
            <a:ext cx="7809285" cy="206210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FF"/>
                </a:solidFill>
              </a:rPr>
              <a:t>HL-LHC from a study to a PROJECT</a:t>
            </a:r>
          </a:p>
          <a:p>
            <a:pPr algn="ctr"/>
            <a:r>
              <a:rPr lang="en-GB" sz="3200" b="1" dirty="0" smtClean="0">
                <a:solidFill>
                  <a:srgbClr val="FFFFFF"/>
                </a:solidFill>
              </a:rPr>
              <a:t>300 fb</a:t>
            </a:r>
            <a:r>
              <a:rPr lang="en-GB" sz="3200" b="1" baseline="30000" dirty="0" smtClean="0">
                <a:solidFill>
                  <a:srgbClr val="FFFFFF"/>
                </a:solidFill>
              </a:rPr>
              <a:t>-1</a:t>
            </a:r>
            <a:r>
              <a:rPr lang="en-GB" sz="3200" b="1" dirty="0" smtClean="0">
                <a:solidFill>
                  <a:srgbClr val="FFFFFF"/>
                </a:solidFill>
              </a:rPr>
              <a:t> → 3000 fb</a:t>
            </a:r>
            <a:r>
              <a:rPr lang="en-GB" sz="3200" b="1" baseline="30000" dirty="0" smtClean="0">
                <a:solidFill>
                  <a:srgbClr val="FFFFFF"/>
                </a:solidFill>
              </a:rPr>
              <a:t>-1</a:t>
            </a:r>
          </a:p>
          <a:p>
            <a:r>
              <a:rPr lang="en-GB" sz="3200" dirty="0">
                <a:solidFill>
                  <a:srgbClr val="FFFFFF"/>
                </a:solidFill>
              </a:rPr>
              <a:t>i</a:t>
            </a:r>
            <a:r>
              <a:rPr lang="en-GB" sz="3200" dirty="0" smtClean="0">
                <a:solidFill>
                  <a:srgbClr val="FFFFFF"/>
                </a:solidFill>
              </a:rPr>
              <a:t>ncluding LHC injectors upgrade </a:t>
            </a:r>
            <a:r>
              <a:rPr lang="en-GB" sz="3600" b="1" dirty="0" smtClean="0">
                <a:solidFill>
                  <a:srgbClr val="FFFFFF"/>
                </a:solidFill>
              </a:rPr>
              <a:t>LIU</a:t>
            </a:r>
            <a:r>
              <a:rPr lang="en-GB" sz="3200" dirty="0">
                <a:solidFill>
                  <a:srgbClr val="FFFFFF"/>
                </a:solidFill>
              </a:rPr>
              <a:t> </a:t>
            </a:r>
            <a:r>
              <a:rPr lang="en-GB" sz="2800" dirty="0" smtClean="0">
                <a:solidFill>
                  <a:srgbClr val="FFFFFF"/>
                </a:solidFill>
              </a:rPr>
              <a:t>(</a:t>
            </a:r>
            <a:r>
              <a:rPr lang="en-GB" sz="2800" dirty="0" err="1" smtClean="0">
                <a:solidFill>
                  <a:srgbClr val="FFFFFF"/>
                </a:solidFill>
              </a:rPr>
              <a:t>Linac</a:t>
            </a:r>
            <a:r>
              <a:rPr lang="en-GB" sz="2800" dirty="0" smtClean="0">
                <a:solidFill>
                  <a:srgbClr val="FFFFFF"/>
                </a:solidFill>
              </a:rPr>
              <a:t> 4, Booster 2GeV, PS and SPS upgrade) 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210419"/>
            <a:ext cx="648072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FF"/>
                </a:solidFill>
              </a:rPr>
              <a:t>The European Strategy for Particle </a:t>
            </a:r>
            <a:r>
              <a:rPr lang="en-GB" sz="2400" b="1" dirty="0" smtClean="0">
                <a:solidFill>
                  <a:srgbClr val="FFFFFF"/>
                </a:solidFill>
              </a:rPr>
              <a:t>Physics </a:t>
            </a:r>
          </a:p>
          <a:p>
            <a:r>
              <a:rPr lang="fr-FR" sz="2400" dirty="0" smtClean="0">
                <a:solidFill>
                  <a:srgbClr val="FFFFFF"/>
                </a:solidFill>
              </a:rPr>
              <a:t>Update </a:t>
            </a:r>
            <a:r>
              <a:rPr lang="fr-FR" sz="2400" dirty="0">
                <a:solidFill>
                  <a:srgbClr val="FFFFFF"/>
                </a:solidFill>
              </a:rPr>
              <a:t>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242458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6453336"/>
            <a:ext cx="5256584" cy="404664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noFill/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 LHC Upgrade?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466742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Motivations: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/>
              <a:t>Target (very ambitious) of the upgrade: 200 – 300 fb</a:t>
            </a:r>
            <a:r>
              <a:rPr lang="en-US" sz="1800" baseline="30000" dirty="0"/>
              <a:t>-1</a:t>
            </a:r>
            <a:r>
              <a:rPr lang="en-US" sz="1800" dirty="0"/>
              <a:t>/y (×10 today)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Radiation damage limit of IR </a:t>
            </a:r>
            <a:r>
              <a:rPr lang="en-US" sz="1800" dirty="0" err="1" smtClean="0">
                <a:latin typeface="+mj-lt"/>
              </a:rPr>
              <a:t>quadrupoles</a:t>
            </a:r>
            <a:r>
              <a:rPr lang="en-US" sz="1800" dirty="0" smtClean="0">
                <a:latin typeface="+mj-lt"/>
              </a:rPr>
              <a:t> (~400 fb</a:t>
            </a:r>
            <a:r>
              <a:rPr lang="en-US" sz="1800" baseline="30000" dirty="0" smtClean="0">
                <a:latin typeface="+mj-lt"/>
              </a:rPr>
              <a:t>-1</a:t>
            </a:r>
            <a:r>
              <a:rPr lang="en-US" sz="1800" dirty="0" smtClean="0">
                <a:latin typeface="+mj-lt"/>
              </a:rPr>
              <a:t>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Radiation damage to detectors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2010-2012 experience: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Head-on beam-beam limit higher than initially expected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Single bunch </a:t>
            </a:r>
            <a:r>
              <a:rPr lang="en-US" sz="1800" dirty="0" smtClean="0">
                <a:latin typeface="+mj-lt"/>
              </a:rPr>
              <a:t>with &gt; 3x10</a:t>
            </a:r>
            <a:r>
              <a:rPr lang="en-US" sz="1800" baseline="30000" dirty="0" smtClean="0">
                <a:latin typeface="+mj-lt"/>
              </a:rPr>
              <a:t>11</a:t>
            </a:r>
            <a:r>
              <a:rPr lang="en-US" sz="1800" dirty="0" smtClean="0">
                <a:latin typeface="+mj-lt"/>
              </a:rPr>
              <a:t> ppb with 2.5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latin typeface="+mj-lt"/>
              </a:rPr>
              <a:t>m </a:t>
            </a:r>
            <a:r>
              <a:rPr lang="en-US" sz="1800" dirty="0" err="1" smtClean="0">
                <a:latin typeface="+mj-lt"/>
              </a:rPr>
              <a:t>emittance</a:t>
            </a:r>
            <a:r>
              <a:rPr lang="en-US" sz="1800" dirty="0" smtClean="0">
                <a:latin typeface="+mj-lt"/>
              </a:rPr>
              <a:t> accelerated in the SPS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sz="1800" dirty="0">
                <a:latin typeface="+mj-lt"/>
              </a:rPr>
              <a:t> optics successfully tested in </a:t>
            </a:r>
            <a:r>
              <a:rPr lang="en-US" sz="1800" dirty="0" smtClean="0">
                <a:latin typeface="+mj-lt"/>
              </a:rPr>
              <a:t>MD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endParaRPr lang="en-US" sz="1800" dirty="0" smtClean="0">
              <a:latin typeface="+mj-lt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Aim: run at pile-up/pile-up density limit of the experiments</a:t>
            </a:r>
            <a:endParaRPr lang="en-US" sz="2400" dirty="0" smtClean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Ingredients for the Upgrade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325606"/>
            <a:ext cx="4743450" cy="466742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Operation at pile-up/pile-up density limit:</a:t>
            </a:r>
          </a:p>
          <a:p>
            <a:pPr lvl="1">
              <a:buClrTx/>
              <a:buFont typeface="Wingdings" charset="2"/>
              <a:buChar char="è"/>
            </a:pPr>
            <a:r>
              <a:rPr lang="en-US" sz="2000" dirty="0" smtClean="0">
                <a:sym typeface="Wingdings" charset="2"/>
              </a:rPr>
              <a:t>choose parameters that allow higher than design pile-up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Low </a:t>
            </a:r>
            <a:r>
              <a:rPr lang="en-US" sz="1800" dirty="0">
                <a:latin typeface="Symbol" pitchFamily="18" charset="2"/>
                <a:sym typeface="Wingdings" charset="2"/>
              </a:rPr>
              <a:t>b</a:t>
            </a:r>
            <a:r>
              <a:rPr lang="en-US" sz="1800" dirty="0" smtClean="0">
                <a:sym typeface="Wingdings" charset="2"/>
              </a:rPr>
              <a:t>* 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 smtClean="0">
                <a:sym typeface="Wingdings" charset="2"/>
              </a:rPr>
              <a:t>Lower </a:t>
            </a:r>
            <a:r>
              <a:rPr lang="en-US" sz="1800" dirty="0" err="1" smtClean="0">
                <a:sym typeface="Wingdings" charset="2"/>
              </a:rPr>
              <a:t>Emittance</a:t>
            </a:r>
            <a:r>
              <a:rPr lang="en-US" sz="1800" dirty="0" smtClean="0">
                <a:sym typeface="Wingdings" charset="2"/>
              </a:rPr>
              <a:t>, 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 smtClean="0">
                <a:sym typeface="Wingdings" charset="2"/>
              </a:rPr>
              <a:t>Higher Bunch population  </a:t>
            </a:r>
            <a:endParaRPr lang="en-US" sz="1800" dirty="0">
              <a:sym typeface="Wingdings" charset="2"/>
            </a:endParaRP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Crab Cavities  as tool to maximize overlap among colliding bunches (i.e. virtual luminosity) </a:t>
            </a:r>
            <a:r>
              <a:rPr lang="en-US" sz="1800" dirty="0" smtClean="0">
                <a:sym typeface="Wingdings" charset="2"/>
              </a:rPr>
              <a:t>and minimize pile-up density</a:t>
            </a:r>
            <a:endParaRPr lang="en-US" sz="2000" dirty="0" smtClean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r>
              <a:rPr lang="en-US" sz="2000" dirty="0" smtClean="0">
                <a:sym typeface="Wingdings" charset="2"/>
              </a:rPr>
              <a:t>levelling mechanisms for controlling pile-up during fill 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dynamic </a:t>
            </a:r>
            <a:r>
              <a:rPr lang="en-US" sz="1800" dirty="0">
                <a:latin typeface="Symbol" pitchFamily="18" charset="2"/>
                <a:sym typeface="Wingdings" charset="2"/>
              </a:rPr>
              <a:t>b</a:t>
            </a:r>
            <a:r>
              <a:rPr lang="en-US" sz="1800" dirty="0">
                <a:sym typeface="Wingdings" charset="2"/>
              </a:rPr>
              <a:t>* </a:t>
            </a:r>
            <a:r>
              <a:rPr lang="en-US" sz="1800" dirty="0" smtClean="0">
                <a:sym typeface="Wingdings" charset="2"/>
              </a:rPr>
              <a:t>squeeze</a:t>
            </a:r>
            <a:endParaRPr lang="en-US" sz="2000" dirty="0" smtClean="0">
              <a:sym typeface="Wingdings" charset="2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3333CC"/>
              </a:solidFill>
              <a:sym typeface="Wingdings" charset="2"/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056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220" y="2069099"/>
            <a:ext cx="363498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193687"/>
              </p:ext>
            </p:extLst>
          </p:nvPr>
        </p:nvGraphicFramePr>
        <p:xfrm>
          <a:off x="4907456" y="1072178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Equation" r:id="rId5" imgW="825480" imgH="431640" progId="Equation.3">
                  <p:embed/>
                </p:oleObj>
              </mc:Choice>
              <mc:Fallback>
                <p:oleObj name="Equation" r:id="rId5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7456" y="1072178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89" y="4085323"/>
            <a:ext cx="4517528" cy="22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819224" y="5993045"/>
            <a:ext cx="2088232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F. Zimmermann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65" charset="-128"/>
                <a:cs typeface="ＭＳ Ｐゴシック" pitchFamily="-65" charset="-128"/>
              </a:rPr>
              <a:t>HL-LHC </a:t>
            </a:r>
            <a:r>
              <a:rPr lang="en-US" sz="3600" dirty="0" smtClean="0">
                <a:ea typeface="ＭＳ Ｐゴシック" pitchFamily="-65" charset="-128"/>
                <a:cs typeface="ＭＳ Ｐゴシック" pitchFamily="-65" charset="-128"/>
              </a:rPr>
              <a:t>Parameters</a:t>
            </a:r>
            <a:endParaRPr lang="en-US" sz="360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34440" y="5673378"/>
            <a:ext cx="7749540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Brightness preservation is a key issue all along the accelerator chain</a:t>
            </a:r>
            <a:endParaRPr lang="en-GB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105858"/>
              </p:ext>
            </p:extLst>
          </p:nvPr>
        </p:nvGraphicFramePr>
        <p:xfrm>
          <a:off x="0" y="1834796"/>
          <a:ext cx="8542538" cy="3838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227"/>
                <a:gridCol w="1654628"/>
                <a:gridCol w="1956683"/>
              </a:tblGrid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Parameter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Nominal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25ns – HL-LHC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Bunch population </a:t>
                      </a:r>
                      <a:r>
                        <a:rPr lang="en-GB" sz="1800" kern="800" dirty="0" err="1">
                          <a:effectLst/>
                        </a:rPr>
                        <a:t>N</a:t>
                      </a:r>
                      <a:r>
                        <a:rPr lang="en-GB" sz="1800" kern="800" baseline="-25000" dirty="0" err="1">
                          <a:effectLst/>
                        </a:rPr>
                        <a:t>b</a:t>
                      </a:r>
                      <a:r>
                        <a:rPr lang="en-GB" sz="1800" kern="800" dirty="0">
                          <a:effectLst/>
                        </a:rPr>
                        <a:t> [10</a:t>
                      </a:r>
                      <a:r>
                        <a:rPr lang="en-GB" sz="1800" kern="800" baseline="30000" dirty="0">
                          <a:effectLst/>
                        </a:rPr>
                        <a:t>11</a:t>
                      </a:r>
                      <a:r>
                        <a:rPr lang="en-GB" sz="1800" kern="800" dirty="0">
                          <a:effectLst/>
                        </a:rPr>
                        <a:t>] 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1.15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2.2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Normalized </a:t>
                      </a:r>
                      <a:r>
                        <a:rPr lang="en-GB" sz="1800" kern="800" dirty="0" err="1">
                          <a:effectLst/>
                        </a:rPr>
                        <a:t>emittance</a:t>
                      </a:r>
                      <a:r>
                        <a:rPr lang="en-GB" sz="1800" kern="800" dirty="0">
                          <a:effectLst/>
                        </a:rPr>
                        <a:t> 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lang="en-GB" sz="1800" kern="800" baseline="-25000" dirty="0">
                          <a:effectLst/>
                        </a:rPr>
                        <a:t>n</a:t>
                      </a:r>
                      <a:r>
                        <a:rPr lang="en-GB" sz="1800" kern="800" dirty="0">
                          <a:effectLst/>
                        </a:rPr>
                        <a:t> [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1800" kern="800" dirty="0">
                          <a:effectLst/>
                        </a:rPr>
                        <a:t>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3.75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Number of bunches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2808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2748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Beam current [A]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0.58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1.12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Crossing angle [</a:t>
                      </a:r>
                      <a:r>
                        <a:rPr lang="en-GB" sz="1800" kern="800" dirty="0" err="1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1800" kern="800" dirty="0" err="1">
                          <a:effectLst/>
                        </a:rPr>
                        <a:t>rad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300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590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</a:t>
                      </a:r>
                      <a:r>
                        <a:rPr lang="en-GB" sz="1800" kern="800" dirty="0" smtClean="0">
                          <a:effectLst/>
                        </a:rPr>
                        <a:t>eam </a:t>
                      </a:r>
                      <a:r>
                        <a:rPr lang="en-GB" sz="1800" kern="800" dirty="0">
                          <a:effectLst/>
                        </a:rPr>
                        <a:t>separation [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9.9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en-GB" sz="1800" kern="800" baseline="30000" dirty="0">
                          <a:effectLst/>
                        </a:rPr>
                        <a:t>*</a:t>
                      </a:r>
                      <a:r>
                        <a:rPr lang="en-GB" sz="1800" kern="800" dirty="0">
                          <a:effectLst/>
                        </a:rPr>
                        <a:t> [m]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0.55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0.15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Virtual </a:t>
                      </a:r>
                      <a:r>
                        <a:rPr lang="en-GB" sz="1800" kern="800" dirty="0" smtClean="0">
                          <a:effectLst/>
                        </a:rPr>
                        <a:t>Luminosity [</a:t>
                      </a:r>
                      <a:r>
                        <a:rPr lang="en-GB" sz="1800" kern="800" dirty="0">
                          <a:effectLst/>
                        </a:rPr>
                        <a:t>10</a:t>
                      </a:r>
                      <a:r>
                        <a:rPr lang="en-GB" sz="1800" kern="800" baseline="30000" dirty="0">
                          <a:effectLst/>
                        </a:rPr>
                        <a:t>34</a:t>
                      </a:r>
                      <a:r>
                        <a:rPr lang="en-GB" sz="1800" kern="800" dirty="0">
                          <a:effectLst/>
                        </a:rPr>
                        <a:t> cm</a:t>
                      </a:r>
                      <a:r>
                        <a:rPr lang="en-GB" sz="1800" kern="800" baseline="30000" dirty="0">
                          <a:effectLst/>
                        </a:rPr>
                        <a:t>-2</a:t>
                      </a:r>
                      <a:r>
                        <a:rPr lang="en-GB" sz="1800" kern="800" dirty="0">
                          <a:effectLst/>
                        </a:rPr>
                        <a:t>s</a:t>
                      </a:r>
                      <a:r>
                        <a:rPr lang="en-GB" sz="1800" kern="800" baseline="30000" dirty="0">
                          <a:effectLst/>
                        </a:rPr>
                        <a:t>-1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1.2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solidFill>
                            <a:srgbClr val="FF0000"/>
                          </a:solidFill>
                          <a:effectLst/>
                        </a:rPr>
                        <a:t>21.3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Max. </a:t>
                      </a:r>
                      <a:r>
                        <a:rPr lang="en-GB" sz="1800" kern="800" dirty="0">
                          <a:effectLst/>
                        </a:rPr>
                        <a:t>Luminosity [10</a:t>
                      </a:r>
                      <a:r>
                        <a:rPr lang="en-GB" sz="1800" kern="800" baseline="30000" dirty="0">
                          <a:effectLst/>
                        </a:rPr>
                        <a:t>34</a:t>
                      </a:r>
                      <a:r>
                        <a:rPr lang="en-GB" sz="1800" kern="800" dirty="0">
                          <a:effectLst/>
                        </a:rPr>
                        <a:t> cm</a:t>
                      </a:r>
                      <a:r>
                        <a:rPr lang="en-GB" sz="1800" kern="800" baseline="30000" dirty="0">
                          <a:effectLst/>
                        </a:rPr>
                        <a:t>-2</a:t>
                      </a:r>
                      <a:r>
                        <a:rPr lang="en-GB" sz="1800" kern="800" dirty="0">
                          <a:effectLst/>
                        </a:rPr>
                        <a:t>s</a:t>
                      </a:r>
                      <a:r>
                        <a:rPr lang="en-GB" sz="1800" kern="800" baseline="30000" dirty="0">
                          <a:effectLst/>
                        </a:rPr>
                        <a:t>-1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solidFill>
                            <a:srgbClr val="FF0000"/>
                          </a:solidFill>
                          <a:effectLst/>
                        </a:rPr>
                        <a:t>5.1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</a:rPr>
                        <a:t>Levelled Pile-up/Pile-up density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 [</a:t>
                      </a:r>
                      <a:r>
                        <a:rPr lang="en-US" sz="1800" baseline="0" dirty="0" err="1" smtClean="0">
                          <a:effectLst/>
                          <a:latin typeface="+mj-lt"/>
                          <a:ea typeface="Times New Roman"/>
                        </a:rPr>
                        <a:t>evt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. / </a:t>
                      </a:r>
                      <a:r>
                        <a:rPr lang="en-US" sz="1800" baseline="0" dirty="0" err="1" smtClean="0">
                          <a:effectLst/>
                          <a:latin typeface="+mj-lt"/>
                          <a:ea typeface="Times New Roman"/>
                        </a:rPr>
                        <a:t>evt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./mm]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</a:rPr>
                        <a:t>26/0.2</a:t>
                      </a:r>
                      <a:endParaRPr lang="en-GB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140/1.25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4926330" y="1037093"/>
            <a:ext cx="1821180" cy="674052"/>
          </a:xfrm>
          <a:prstGeom prst="wedgeRoundRectCallout">
            <a:avLst>
              <a:gd name="adj1" fmla="val 83806"/>
              <a:gd name="adj2" fmla="val 170058"/>
              <a:gd name="adj3" fmla="val 16667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3 x nominal brightness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LHC </a:t>
            </a:r>
            <a:r>
              <a:rPr lang="fr-CH" dirty="0" err="1" smtClean="0"/>
              <a:t>injectors</a:t>
            </a:r>
            <a:r>
              <a:rPr lang="fr-CH" dirty="0" smtClean="0"/>
              <a:t> upgrade</a:t>
            </a:r>
            <a:endParaRPr lang="en-GB" dirty="0"/>
          </a:p>
        </p:txBody>
      </p:sp>
      <p:sp>
        <p:nvSpPr>
          <p:cNvPr id="17412" name="Content Placeholder 24"/>
          <p:cNvSpPr txBox="1">
            <a:spLocks noGrp="1"/>
          </p:cNvSpPr>
          <p:nvPr>
            <p:ph sz="half" idx="1"/>
          </p:nvPr>
        </p:nvSpPr>
        <p:spPr>
          <a:xfrm>
            <a:off x="457200" y="1600201"/>
            <a:ext cx="4583430" cy="4350384"/>
          </a:xfrm>
        </p:spPr>
        <p:txBody>
          <a:bodyPr>
            <a:normAutofit/>
          </a:bodyPr>
          <a:lstStyle/>
          <a:p>
            <a:r>
              <a:rPr lang="en-US" sz="2000" dirty="0" smtClean="0">
                <a:cs typeface="Arial"/>
              </a:rPr>
              <a:t>The above beam requirements imply a major upgrade of the injectors:</a:t>
            </a:r>
          </a:p>
          <a:p>
            <a:pPr lvl="1"/>
            <a:r>
              <a:rPr lang="en-US" sz="1600" dirty="0" smtClean="0">
                <a:cs typeface="Arial"/>
              </a:rPr>
              <a:t>PSB H</a:t>
            </a:r>
            <a:r>
              <a:rPr lang="en-US" sz="1600" baseline="30000" dirty="0" smtClean="0">
                <a:cs typeface="Arial"/>
              </a:rPr>
              <a:t>-</a:t>
            </a:r>
            <a:r>
              <a:rPr lang="en-US" sz="1600" dirty="0" smtClean="0">
                <a:cs typeface="Arial"/>
              </a:rPr>
              <a:t> </a:t>
            </a:r>
            <a:r>
              <a:rPr lang="en-US" sz="1600" dirty="0">
                <a:cs typeface="Arial"/>
              </a:rPr>
              <a:t>injection @160 </a:t>
            </a:r>
            <a:r>
              <a:rPr lang="en-US" sz="1600" dirty="0" smtClean="0">
                <a:cs typeface="Arial"/>
              </a:rPr>
              <a:t>MeV with a new </a:t>
            </a:r>
            <a:r>
              <a:rPr lang="en-US" sz="1600" dirty="0" err="1" smtClean="0">
                <a:cs typeface="Arial"/>
              </a:rPr>
              <a:t>Linac</a:t>
            </a:r>
            <a:r>
              <a:rPr lang="en-US" sz="1600" dirty="0" smtClean="0">
                <a:cs typeface="Arial"/>
              </a:rPr>
              <a:t> (LINAC4). To reduce space charge effects at PSB injection.</a:t>
            </a:r>
          </a:p>
          <a:p>
            <a:pPr lvl="1"/>
            <a:r>
              <a:rPr lang="en-US" sz="1600" dirty="0" smtClean="0">
                <a:cs typeface="Arial"/>
              </a:rPr>
              <a:t>Increase of the PSB-PS </a:t>
            </a:r>
            <a:r>
              <a:rPr lang="en-US" sz="1600" dirty="0">
                <a:cs typeface="Arial"/>
              </a:rPr>
              <a:t>transfer </a:t>
            </a:r>
            <a:r>
              <a:rPr lang="en-US" sz="1600" dirty="0" smtClean="0">
                <a:cs typeface="Arial"/>
              </a:rPr>
              <a:t>energy 1.4 </a:t>
            </a:r>
            <a:r>
              <a:rPr lang="en-US" sz="1600" dirty="0" err="1">
                <a:cs typeface="Arial"/>
              </a:rPr>
              <a:t>GeV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smtClean="0">
                <a:cs typeface="Arial"/>
                <a:sym typeface="Wingdings" panose="05000000000000000000" pitchFamily="2" charset="2"/>
              </a:rPr>
              <a:t> </a:t>
            </a:r>
            <a:r>
              <a:rPr lang="en-US" sz="1600" dirty="0" smtClean="0">
                <a:cs typeface="Arial"/>
              </a:rPr>
              <a:t>2 </a:t>
            </a:r>
            <a:r>
              <a:rPr lang="en-US" sz="1600" dirty="0" err="1" smtClean="0">
                <a:cs typeface="Arial"/>
              </a:rPr>
              <a:t>GeV</a:t>
            </a:r>
            <a:r>
              <a:rPr lang="en-US" sz="1600" dirty="0" smtClean="0">
                <a:cs typeface="Arial"/>
              </a:rPr>
              <a:t> to reduce space charge effects in the PS.</a:t>
            </a:r>
          </a:p>
          <a:p>
            <a:pPr lvl="1"/>
            <a:r>
              <a:rPr lang="en-US" sz="1600" dirty="0" smtClean="0">
                <a:cs typeface="Arial"/>
              </a:rPr>
              <a:t>SPS </a:t>
            </a:r>
            <a:r>
              <a:rPr lang="en-US" sz="1600" dirty="0">
                <a:cs typeface="Arial"/>
              </a:rPr>
              <a:t>RF power </a:t>
            </a:r>
            <a:r>
              <a:rPr lang="en-US" sz="1600" dirty="0" smtClean="0">
                <a:cs typeface="Arial"/>
              </a:rPr>
              <a:t>upgrade  and vacuum chamber </a:t>
            </a:r>
            <a:r>
              <a:rPr lang="en-US" sz="1600" dirty="0" err="1" smtClean="0">
                <a:cs typeface="Arial"/>
              </a:rPr>
              <a:t>aC</a:t>
            </a:r>
            <a:r>
              <a:rPr lang="en-US" sz="1600" dirty="0" smtClean="0">
                <a:cs typeface="Arial"/>
              </a:rPr>
              <a:t> coating (to be confirmed) to reduce electron cloud effects in the SPS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5154404" y="1421960"/>
            <a:ext cx="3694674" cy="4727052"/>
            <a:chOff x="88900" y="296597"/>
            <a:chExt cx="3694674" cy="4727052"/>
          </a:xfrm>
        </p:grpSpPr>
        <p:sp>
          <p:nvSpPr>
            <p:cNvPr id="109" name="Text Box 2"/>
            <p:cNvSpPr txBox="1">
              <a:spLocks noChangeArrowheads="1"/>
            </p:cNvSpPr>
            <p:nvPr/>
          </p:nvSpPr>
          <p:spPr bwMode="auto">
            <a:xfrm>
              <a:off x="1636713" y="2075947"/>
              <a:ext cx="595312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PSB</a:t>
              </a:r>
            </a:p>
          </p:txBody>
        </p:sp>
        <p:sp>
          <p:nvSpPr>
            <p:cNvPr id="110" name="Text Box 4"/>
            <p:cNvSpPr txBox="1">
              <a:spLocks noChangeArrowheads="1"/>
            </p:cNvSpPr>
            <p:nvPr/>
          </p:nvSpPr>
          <p:spPr bwMode="auto">
            <a:xfrm>
              <a:off x="1966913" y="3509169"/>
              <a:ext cx="650875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SPS</a:t>
              </a:r>
            </a:p>
          </p:txBody>
        </p:sp>
        <p:sp>
          <p:nvSpPr>
            <p:cNvPr id="111" name="Text Box 8"/>
            <p:cNvSpPr txBox="1">
              <a:spLocks noChangeArrowheads="1"/>
            </p:cNvSpPr>
            <p:nvPr/>
          </p:nvSpPr>
          <p:spPr bwMode="auto">
            <a:xfrm>
              <a:off x="1709738" y="2784437"/>
              <a:ext cx="425116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</a:t>
              </a:r>
            </a:p>
          </p:txBody>
        </p:sp>
        <p:sp>
          <p:nvSpPr>
            <p:cNvPr id="112" name="Text Box 13"/>
            <p:cNvSpPr txBox="1">
              <a:spLocks noChangeArrowheads="1"/>
            </p:cNvSpPr>
            <p:nvPr/>
          </p:nvSpPr>
          <p:spPr bwMode="auto">
            <a:xfrm>
              <a:off x="1770063" y="4309269"/>
              <a:ext cx="1035050" cy="55562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LHC / 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prstClr val="black"/>
                  </a:solidFill>
                  <a:cs typeface="Arial" charset="0"/>
                </a:rPr>
                <a:t>HL-LHC</a:t>
              </a:r>
              <a:endParaRPr lang="en-GB" sz="140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3" name="Line 16"/>
            <p:cNvSpPr>
              <a:spLocks noChangeShapeType="1"/>
            </p:cNvSpPr>
            <p:nvPr/>
          </p:nvSpPr>
          <p:spPr bwMode="auto">
            <a:xfrm>
              <a:off x="2119312" y="3350419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4" name="Text Box 25"/>
            <p:cNvSpPr txBox="1">
              <a:spLocks noChangeArrowheads="1"/>
            </p:cNvSpPr>
            <p:nvPr/>
          </p:nvSpPr>
          <p:spPr bwMode="auto">
            <a:xfrm rot="16200000">
              <a:off x="-574675" y="2737876"/>
              <a:ext cx="1631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Output energy</a:t>
              </a:r>
            </a:p>
          </p:txBody>
        </p:sp>
        <p:sp>
          <p:nvSpPr>
            <p:cNvPr id="115" name="Line 28"/>
            <p:cNvSpPr>
              <a:spLocks noChangeShapeType="1"/>
            </p:cNvSpPr>
            <p:nvPr/>
          </p:nvSpPr>
          <p:spPr bwMode="auto">
            <a:xfrm flipH="1" flipV="1">
              <a:off x="374650" y="2286510"/>
              <a:ext cx="1597025" cy="79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6" name="Text Box 35"/>
            <p:cNvSpPr txBox="1">
              <a:spLocks noChangeArrowheads="1"/>
            </p:cNvSpPr>
            <p:nvPr/>
          </p:nvSpPr>
          <p:spPr bwMode="auto">
            <a:xfrm>
              <a:off x="385763" y="1574007"/>
              <a:ext cx="8937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160 MeV</a:t>
              </a:r>
            </a:p>
          </p:txBody>
        </p:sp>
        <p:sp>
          <p:nvSpPr>
            <p:cNvPr id="117" name="Text Box 36"/>
            <p:cNvSpPr txBox="1">
              <a:spLocks noChangeArrowheads="1"/>
            </p:cNvSpPr>
            <p:nvPr/>
          </p:nvSpPr>
          <p:spPr bwMode="auto">
            <a:xfrm>
              <a:off x="404813" y="2041602"/>
              <a:ext cx="8418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1.4 GeV</a:t>
              </a:r>
            </a:p>
          </p:txBody>
        </p:sp>
        <p:sp>
          <p:nvSpPr>
            <p:cNvPr id="119" name="Text Box 38"/>
            <p:cNvSpPr txBox="1">
              <a:spLocks noChangeArrowheads="1"/>
            </p:cNvSpPr>
            <p:nvPr/>
          </p:nvSpPr>
          <p:spPr bwMode="auto">
            <a:xfrm>
              <a:off x="396875" y="2730539"/>
              <a:ext cx="7922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26 GeV</a:t>
              </a:r>
            </a:p>
          </p:txBody>
        </p:sp>
        <p:sp>
          <p:nvSpPr>
            <p:cNvPr id="121" name="Text Box 40"/>
            <p:cNvSpPr txBox="1">
              <a:spLocks noChangeArrowheads="1"/>
            </p:cNvSpPr>
            <p:nvPr/>
          </p:nvSpPr>
          <p:spPr bwMode="auto">
            <a:xfrm>
              <a:off x="382588" y="3417171"/>
              <a:ext cx="8915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450 GeV</a:t>
              </a:r>
            </a:p>
          </p:txBody>
        </p:sp>
        <p:sp>
          <p:nvSpPr>
            <p:cNvPr id="122" name="Text Box 42"/>
            <p:cNvSpPr txBox="1">
              <a:spLocks noChangeArrowheads="1"/>
            </p:cNvSpPr>
            <p:nvPr/>
          </p:nvSpPr>
          <p:spPr bwMode="auto">
            <a:xfrm>
              <a:off x="396875" y="4591844"/>
              <a:ext cx="6392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7 TeV</a:t>
              </a:r>
            </a:p>
          </p:txBody>
        </p:sp>
        <p:sp>
          <p:nvSpPr>
            <p:cNvPr id="123" name="Text Box 44"/>
            <p:cNvSpPr txBox="1">
              <a:spLocks noChangeArrowheads="1"/>
            </p:cNvSpPr>
            <p:nvPr/>
          </p:nvSpPr>
          <p:spPr bwMode="auto">
            <a:xfrm>
              <a:off x="1408113" y="1307307"/>
              <a:ext cx="917575" cy="26352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Linac2</a:t>
              </a:r>
            </a:p>
          </p:txBody>
        </p:sp>
        <p:sp>
          <p:nvSpPr>
            <p:cNvPr id="124" name="Text Box 47"/>
            <p:cNvSpPr txBox="1">
              <a:spLocks noChangeArrowheads="1"/>
            </p:cNvSpPr>
            <p:nvPr/>
          </p:nvSpPr>
          <p:spPr bwMode="auto">
            <a:xfrm>
              <a:off x="404813" y="1300957"/>
              <a:ext cx="79533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>
                  <a:solidFill>
                    <a:prstClr val="black"/>
                  </a:solidFill>
                  <a:cs typeface="Arial" charset="0"/>
                </a:rPr>
                <a:t>50 MeV</a:t>
              </a:r>
            </a:p>
          </p:txBody>
        </p:sp>
        <p:sp>
          <p:nvSpPr>
            <p:cNvPr id="125" name="Line 52"/>
            <p:cNvSpPr>
              <a:spLocks noChangeShapeType="1"/>
            </p:cNvSpPr>
            <p:nvPr/>
          </p:nvSpPr>
          <p:spPr bwMode="auto">
            <a:xfrm>
              <a:off x="400050" y="1236073"/>
              <a:ext cx="33835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6" name="Text Box 53"/>
            <p:cNvSpPr txBox="1">
              <a:spLocks noChangeArrowheads="1"/>
            </p:cNvSpPr>
            <p:nvPr/>
          </p:nvSpPr>
          <p:spPr bwMode="auto">
            <a:xfrm>
              <a:off x="1419153" y="916782"/>
              <a:ext cx="219483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Proton flux / Beam power</a:t>
              </a:r>
            </a:p>
          </p:txBody>
        </p:sp>
        <p:cxnSp>
          <p:nvCxnSpPr>
            <p:cNvPr id="127" name="Straight Connector 83"/>
            <p:cNvCxnSpPr>
              <a:cxnSpLocks noChangeShapeType="1"/>
            </p:cNvCxnSpPr>
            <p:nvPr/>
          </p:nvCxnSpPr>
          <p:spPr bwMode="auto">
            <a:xfrm flipH="1">
              <a:off x="390526" y="1826419"/>
              <a:ext cx="3037923" cy="190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95288" y="3716981"/>
              <a:ext cx="2257424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395288" y="4861719"/>
              <a:ext cx="2419349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Straight Arrow Connector 100"/>
            <p:cNvCxnSpPr>
              <a:cxnSpLocks noChangeShapeType="1"/>
              <a:stCxn id="109" idx="2"/>
              <a:endCxn id="111" idx="0"/>
            </p:cNvCxnSpPr>
            <p:nvPr/>
          </p:nvCxnSpPr>
          <p:spPr bwMode="auto">
            <a:xfrm flipH="1">
              <a:off x="1922296" y="2291391"/>
              <a:ext cx="12073" cy="49304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Straight Connector 108"/>
            <p:cNvCxnSpPr>
              <a:cxnSpLocks noChangeShapeType="1"/>
            </p:cNvCxnSpPr>
            <p:nvPr/>
          </p:nvCxnSpPr>
          <p:spPr bwMode="auto">
            <a:xfrm flipH="1">
              <a:off x="390526" y="2989679"/>
              <a:ext cx="2825290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Straight Connector 112"/>
            <p:cNvCxnSpPr>
              <a:cxnSpLocks noChangeShapeType="1"/>
            </p:cNvCxnSpPr>
            <p:nvPr/>
          </p:nvCxnSpPr>
          <p:spPr bwMode="auto">
            <a:xfrm rot="10800000">
              <a:off x="390525" y="1569245"/>
              <a:ext cx="1928813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Straight Arrow Connector 114"/>
            <p:cNvCxnSpPr>
              <a:cxnSpLocks noChangeShapeType="1"/>
            </p:cNvCxnSpPr>
            <p:nvPr/>
          </p:nvCxnSpPr>
          <p:spPr bwMode="auto">
            <a:xfrm rot="5400000">
              <a:off x="-1661319" y="2962281"/>
              <a:ext cx="4098924" cy="23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2023269" y="4043362"/>
              <a:ext cx="519112" cy="3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" name="Straight Connector 62"/>
            <p:cNvCxnSpPr>
              <a:cxnSpLocks noChangeShapeType="1"/>
              <a:stCxn id="111" idx="2"/>
            </p:cNvCxnSpPr>
            <p:nvPr/>
          </p:nvCxnSpPr>
          <p:spPr bwMode="auto">
            <a:xfrm>
              <a:off x="1922296" y="2999881"/>
              <a:ext cx="0" cy="350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" name="Straight Connector 65"/>
            <p:cNvCxnSpPr>
              <a:cxnSpLocks noChangeShapeType="1"/>
              <a:endCxn id="113" idx="0"/>
            </p:cNvCxnSpPr>
            <p:nvPr/>
          </p:nvCxnSpPr>
          <p:spPr bwMode="auto">
            <a:xfrm flipV="1">
              <a:off x="1919288" y="3350419"/>
              <a:ext cx="200025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39" name="Group 97"/>
            <p:cNvGrpSpPr/>
            <p:nvPr/>
          </p:nvGrpSpPr>
          <p:grpSpPr bwMode="auto">
            <a:xfrm>
              <a:off x="1392014" y="296597"/>
              <a:ext cx="972457" cy="648306"/>
              <a:chOff x="1611086" y="1100665"/>
              <a:chExt cx="972457" cy="648306"/>
            </a:xfrm>
            <a:solidFill>
              <a:srgbClr val="FFFFCC"/>
            </a:solidFill>
          </p:grpSpPr>
          <p:sp>
            <p:nvSpPr>
              <p:cNvPr id="151" name="Down Arrow 150"/>
              <p:cNvSpPr/>
              <p:nvPr/>
            </p:nvSpPr>
            <p:spPr>
              <a:xfrm>
                <a:off x="1792514" y="1371600"/>
                <a:ext cx="573315" cy="377371"/>
              </a:xfrm>
              <a:prstGeom prst="down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1611086" y="1100665"/>
                <a:ext cx="972457" cy="34834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Present</a:t>
                </a:r>
              </a:p>
            </p:txBody>
          </p:sp>
        </p:grpSp>
        <p:sp>
          <p:nvSpPr>
            <p:cNvPr id="140" name="Text Box 6"/>
            <p:cNvSpPr txBox="1">
              <a:spLocks noChangeArrowheads="1"/>
            </p:cNvSpPr>
            <p:nvPr/>
          </p:nvSpPr>
          <p:spPr bwMode="auto">
            <a:xfrm>
              <a:off x="2579137" y="1346135"/>
              <a:ext cx="849312" cy="48418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0000FF"/>
                  </a:solidFill>
                  <a:cs typeface="Arial" charset="0"/>
                </a:rPr>
                <a:t>Linac4</a:t>
              </a:r>
            </a:p>
          </p:txBody>
        </p:sp>
        <p:cxnSp>
          <p:nvCxnSpPr>
            <p:cNvPr id="141" name="Straight Arrow Connector 74"/>
            <p:cNvCxnSpPr>
              <a:cxnSpLocks noChangeShapeType="1"/>
              <a:endCxn id="145" idx="0"/>
            </p:cNvCxnSpPr>
            <p:nvPr/>
          </p:nvCxnSpPr>
          <p:spPr bwMode="auto">
            <a:xfrm>
              <a:off x="3003000" y="2445084"/>
              <a:ext cx="258" cy="3239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" name="Text Box 2"/>
            <p:cNvSpPr txBox="1">
              <a:spLocks noChangeArrowheads="1"/>
            </p:cNvSpPr>
            <p:nvPr/>
          </p:nvSpPr>
          <p:spPr bwMode="auto">
            <a:xfrm>
              <a:off x="2717677" y="2229640"/>
              <a:ext cx="595312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PSB</a:t>
              </a:r>
            </a:p>
          </p:txBody>
        </p:sp>
        <p:cxnSp>
          <p:nvCxnSpPr>
            <p:cNvPr id="143" name="Straight Connector 84"/>
            <p:cNvCxnSpPr>
              <a:cxnSpLocks noChangeShapeType="1"/>
            </p:cNvCxnSpPr>
            <p:nvPr/>
          </p:nvCxnSpPr>
          <p:spPr bwMode="auto">
            <a:xfrm flipH="1">
              <a:off x="381296" y="2451905"/>
              <a:ext cx="2747522" cy="17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AutoShape 10"/>
            <p:cNvCxnSpPr>
              <a:cxnSpLocks noChangeShapeType="1"/>
            </p:cNvCxnSpPr>
            <p:nvPr/>
          </p:nvCxnSpPr>
          <p:spPr bwMode="auto">
            <a:xfrm rot="5400000">
              <a:off x="2849012" y="2055670"/>
              <a:ext cx="300038" cy="1588"/>
            </a:xfrm>
            <a:prstGeom prst="bentConnector3">
              <a:avLst>
                <a:gd name="adj1" fmla="val -1926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2790700" y="2768997"/>
              <a:ext cx="425116" cy="2154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PS</a:t>
              </a:r>
            </a:p>
          </p:txBody>
        </p:sp>
        <p:sp>
          <p:nvSpPr>
            <p:cNvPr id="146" name="Text Box 36"/>
            <p:cNvSpPr txBox="1">
              <a:spLocks noChangeArrowheads="1"/>
            </p:cNvSpPr>
            <p:nvPr/>
          </p:nvSpPr>
          <p:spPr bwMode="auto">
            <a:xfrm>
              <a:off x="407128" y="2217092"/>
              <a:ext cx="851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 smtClean="0">
                  <a:solidFill>
                    <a:prstClr val="black"/>
                  </a:solidFill>
                  <a:cs typeface="Arial" charset="0"/>
                </a:rPr>
                <a:t>2.0 </a:t>
              </a:r>
              <a:r>
                <a:rPr lang="en-GB" sz="1400" dirty="0">
                  <a:solidFill>
                    <a:prstClr val="black"/>
                  </a:solidFill>
                  <a:cs typeface="Arial" charset="0"/>
                </a:rPr>
                <a:t>GeV</a:t>
              </a:r>
            </a:p>
          </p:txBody>
        </p:sp>
        <p:grpSp>
          <p:nvGrpSpPr>
            <p:cNvPr id="147" name="Group 97"/>
            <p:cNvGrpSpPr/>
            <p:nvPr/>
          </p:nvGrpSpPr>
          <p:grpSpPr bwMode="auto">
            <a:xfrm>
              <a:off x="2453122" y="296597"/>
              <a:ext cx="1149059" cy="648306"/>
              <a:chOff x="1492600" y="1100665"/>
              <a:chExt cx="1149059" cy="648306"/>
            </a:xfrm>
            <a:solidFill>
              <a:srgbClr val="FFFF00"/>
            </a:solidFill>
          </p:grpSpPr>
          <p:sp>
            <p:nvSpPr>
              <p:cNvPr id="149" name="Down Arrow 148"/>
              <p:cNvSpPr/>
              <p:nvPr/>
            </p:nvSpPr>
            <p:spPr>
              <a:xfrm>
                <a:off x="1792514" y="1371600"/>
                <a:ext cx="573315" cy="377371"/>
              </a:xfrm>
              <a:prstGeom prst="down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1492600" y="1100665"/>
                <a:ext cx="1149059" cy="348343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LIU (2019</a:t>
                </a:r>
                <a:r>
                  <a:rPr lang="en-US" sz="1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48" name="Elbow Connector 147"/>
            <p:cNvCxnSpPr>
              <a:stCxn id="145" idx="2"/>
              <a:endCxn id="110" idx="0"/>
            </p:cNvCxnSpPr>
            <p:nvPr/>
          </p:nvCxnSpPr>
          <p:spPr>
            <a:xfrm rot="5400000">
              <a:off x="2385441" y="2891352"/>
              <a:ext cx="524728" cy="710907"/>
            </a:xfrm>
            <a:prstGeom prst="bentConnector3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Arduini - Beam Dynamics studies for the Upgrade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</a:t>
            </a:r>
            <a:r>
              <a:rPr lang="en-US" dirty="0" smtClean="0"/>
              <a:t>and Injector Upgrade: when?</a:t>
            </a:r>
            <a:endParaRPr lang="en-GB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24/06/2014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Beam Dynamics studies for the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537" y="1185353"/>
            <a:ext cx="812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During Run II and Run III we will be </a:t>
            </a:r>
            <a:r>
              <a:rPr lang="en-US" dirty="0" smtClean="0">
                <a:solidFill>
                  <a:srgbClr val="FF0000"/>
                </a:solidFill>
              </a:rPr>
              <a:t>limited by heat load in the triplet (luminosity debris) and pile-up at the experiments</a:t>
            </a:r>
            <a:endParaRPr lang="en-GB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Every 3 of 4 year a long shutdown period is planned for upgrade activities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5680" y="3445354"/>
            <a:ext cx="8686800" cy="2413389"/>
            <a:chOff x="418947" y="3931750"/>
            <a:chExt cx="8686800" cy="24133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47" y="4943885"/>
              <a:ext cx="2433327" cy="6480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47" y="3931750"/>
              <a:ext cx="8686800" cy="9424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99093" y="5267921"/>
              <a:ext cx="2295222" cy="1077218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</a:rPr>
                <a:t>LS2: 18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LHC Injectors Upgrade</a:t>
              </a:r>
            </a:p>
            <a:p>
              <a:pPr algn="ctr"/>
              <a:r>
                <a:rPr lang="en-US" sz="1600" dirty="0" smtClean="0">
                  <a:solidFill>
                    <a:srgbClr val="1F497D"/>
                  </a:solidFill>
                </a:rPr>
                <a:t>ALICE, </a:t>
              </a:r>
              <a:r>
                <a:rPr lang="en-US" sz="1600" dirty="0" err="1" smtClean="0">
                  <a:solidFill>
                    <a:srgbClr val="1F497D"/>
                  </a:solidFill>
                </a:rPr>
                <a:t>LHCb</a:t>
              </a:r>
              <a:r>
                <a:rPr lang="en-US" sz="1600" dirty="0" smtClean="0">
                  <a:solidFill>
                    <a:srgbClr val="1F497D"/>
                  </a:solidFill>
                </a:rPr>
                <a:t> Upgrade</a:t>
              </a:r>
              <a:endParaRPr lang="en-GB" sz="1600" dirty="0" smtClean="0">
                <a:solidFill>
                  <a:srgbClr val="1F497D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88921" y="5267921"/>
              <a:ext cx="1872208" cy="830997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</a:rPr>
                <a:t>~5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Longer end-of-year stop (CMS)</a:t>
              </a:r>
            </a:p>
          </p:txBody>
        </p:sp>
        <p:cxnSp>
          <p:nvCxnSpPr>
            <p:cNvPr id="11" name="Straight Arrow Connector 10"/>
            <p:cNvCxnSpPr>
              <a:stCxn id="9" idx="0"/>
            </p:cNvCxnSpPr>
            <p:nvPr/>
          </p:nvCxnSpPr>
          <p:spPr>
            <a:xfrm flipH="1" flipV="1">
              <a:off x="2590801" y="4657109"/>
              <a:ext cx="734224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0"/>
            </p:cNvCxnSpPr>
            <p:nvPr/>
          </p:nvCxnSpPr>
          <p:spPr>
            <a:xfrm flipH="1" flipV="1">
              <a:off x="4645950" y="4657109"/>
              <a:ext cx="900754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49816" y="5267921"/>
              <a:ext cx="2255931" cy="1077218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</a:rPr>
                <a:t>LS3: 30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High Luminosity LHC</a:t>
              </a:r>
            </a:p>
            <a:p>
              <a:pPr algn="ctr"/>
              <a:r>
                <a:rPr lang="en-US" sz="1600" dirty="0" smtClean="0">
                  <a:solidFill>
                    <a:srgbClr val="1F497D"/>
                  </a:solidFill>
                </a:rPr>
                <a:t>Machine and Experiments</a:t>
              </a:r>
              <a:endParaRPr lang="en-GB" sz="1600" dirty="0" smtClean="0">
                <a:solidFill>
                  <a:srgbClr val="1F497D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flipV="1">
              <a:off x="7977782" y="4657109"/>
              <a:ext cx="491565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1650" y="2492896"/>
            <a:ext cx="8792350" cy="1062273"/>
            <a:chOff x="564917" y="2979292"/>
            <a:chExt cx="7810828" cy="1062273"/>
          </a:xfrm>
        </p:grpSpPr>
        <p:sp>
          <p:nvSpPr>
            <p:cNvPr id="32" name="TextBox 31"/>
            <p:cNvSpPr txBox="1"/>
            <p:nvPr/>
          </p:nvSpPr>
          <p:spPr>
            <a:xfrm>
              <a:off x="4476598" y="2979292"/>
              <a:ext cx="389914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III: 13-14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levelled luminosity of &lt;1.7x10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35" name="Right Brace 34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987" y="2979292"/>
              <a:ext cx="370678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II: 13-14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levelled luminosity of &lt;1.7x10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37" name="Right Brace 36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60ans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CERN60ans4-3</Template>
  <TotalTime>1265</TotalTime>
  <Words>1518</Words>
  <Application>Microsoft Office PowerPoint</Application>
  <PresentationFormat>Presentazione su schermo (4:3)</PresentationFormat>
  <Paragraphs>271</Paragraphs>
  <Slides>21</Slides>
  <Notes>8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4" baseType="lpstr">
      <vt:lpstr>DejaVu Sans</vt:lpstr>
      <vt:lpstr>ＭＳ Ｐゴシック</vt:lpstr>
      <vt:lpstr>StarSymbol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CERN60ans4-3</vt:lpstr>
      <vt:lpstr>FC5643-CERN3027 - Scale of contributions</vt:lpstr>
      <vt:lpstr>Equation</vt:lpstr>
      <vt:lpstr>Presentazione standard di PowerPoint</vt:lpstr>
      <vt:lpstr>Beam dynamics studies for the LHC and Injectors upgrade: some examples</vt:lpstr>
      <vt:lpstr>LHC accelerator complex</vt:lpstr>
      <vt:lpstr>Presentazione standard di PowerPoint</vt:lpstr>
      <vt:lpstr>Why an LHC Upgrade?</vt:lpstr>
      <vt:lpstr>Ingredients for the Upgrade</vt:lpstr>
      <vt:lpstr>HL-LHC Parameters</vt:lpstr>
      <vt:lpstr>LHC injectors upgrade</vt:lpstr>
      <vt:lpstr>LHC and Injector Upgrade: when?</vt:lpstr>
      <vt:lpstr>Main issues</vt:lpstr>
      <vt:lpstr>Space charge</vt:lpstr>
      <vt:lpstr>Computing time</vt:lpstr>
      <vt:lpstr>Beam-beam effects</vt:lpstr>
      <vt:lpstr>Beam-beam effects</vt:lpstr>
      <vt:lpstr>Wake fields and Impedances</vt:lpstr>
      <vt:lpstr>Wake fields and instabilities</vt:lpstr>
      <vt:lpstr>Wake fields and instabilities</vt:lpstr>
      <vt:lpstr>Electron cloud effects</vt:lpstr>
      <vt:lpstr>Electron cloud effects</vt:lpstr>
      <vt:lpstr>Summary and Conclusion</vt:lpstr>
      <vt:lpstr>Presentazione standard di PowerPoint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arduini</dc:creator>
  <cp:lastModifiedBy>Stefano Sinigardi</cp:lastModifiedBy>
  <cp:revision>126</cp:revision>
  <dcterms:created xsi:type="dcterms:W3CDTF">2014-02-26T16:10:52Z</dcterms:created>
  <dcterms:modified xsi:type="dcterms:W3CDTF">2014-06-24T11:17:17Z</dcterms:modified>
</cp:coreProperties>
</file>