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2" r:id="rId1"/>
  </p:sldMasterIdLst>
  <p:notesMasterIdLst>
    <p:notesMasterId r:id="rId28"/>
  </p:notesMasterIdLst>
  <p:handoutMasterIdLst>
    <p:handoutMasterId r:id="rId29"/>
  </p:handoutMasterIdLst>
  <p:sldIdLst>
    <p:sldId id="502" r:id="rId2"/>
    <p:sldId id="512" r:id="rId3"/>
    <p:sldId id="527" r:id="rId4"/>
    <p:sldId id="519" r:id="rId5"/>
    <p:sldId id="524" r:id="rId6"/>
    <p:sldId id="532" r:id="rId7"/>
    <p:sldId id="513" r:id="rId8"/>
    <p:sldId id="514" r:id="rId9"/>
    <p:sldId id="515" r:id="rId10"/>
    <p:sldId id="516" r:id="rId11"/>
    <p:sldId id="517" r:id="rId12"/>
    <p:sldId id="518" r:id="rId13"/>
    <p:sldId id="531" r:id="rId14"/>
    <p:sldId id="521" r:id="rId15"/>
    <p:sldId id="522" r:id="rId16"/>
    <p:sldId id="523" r:id="rId17"/>
    <p:sldId id="533" r:id="rId18"/>
    <p:sldId id="535" r:id="rId19"/>
    <p:sldId id="526" r:id="rId20"/>
    <p:sldId id="528" r:id="rId21"/>
    <p:sldId id="529" r:id="rId22"/>
    <p:sldId id="530" r:id="rId23"/>
    <p:sldId id="536" r:id="rId24"/>
    <p:sldId id="537" r:id="rId25"/>
    <p:sldId id="534" r:id="rId26"/>
    <p:sldId id="525" r:id="rId27"/>
  </p:sldIdLst>
  <p:sldSz cx="9144000" cy="6858000" type="screen4x3"/>
  <p:notesSz cx="7315200" cy="9601200"/>
  <p:defaultTextStyle>
    <a:defPPr>
      <a:defRPr lang="en-US"/>
    </a:defPPr>
    <a:lvl1pPr algn="l" rtl="0" fontAlgn="base">
      <a:spcBef>
        <a:spcPct val="0"/>
      </a:spcBef>
      <a:spcAft>
        <a:spcPct val="0"/>
      </a:spcAft>
      <a:defRPr sz="2000" kern="1200">
        <a:solidFill>
          <a:schemeClr val="tx1"/>
        </a:solidFill>
        <a:latin typeface="Arial" charset="0"/>
        <a:ea typeface="ＭＳ Ｐゴシック" charset="-128"/>
        <a:cs typeface="+mn-cs"/>
      </a:defRPr>
    </a:lvl1pPr>
    <a:lvl2pPr marL="457200" algn="l" rtl="0" fontAlgn="base">
      <a:spcBef>
        <a:spcPct val="0"/>
      </a:spcBef>
      <a:spcAft>
        <a:spcPct val="0"/>
      </a:spcAft>
      <a:defRPr sz="2000" kern="1200">
        <a:solidFill>
          <a:schemeClr val="tx1"/>
        </a:solidFill>
        <a:latin typeface="Arial" charset="0"/>
        <a:ea typeface="ＭＳ Ｐゴシック" charset="-128"/>
        <a:cs typeface="+mn-cs"/>
      </a:defRPr>
    </a:lvl2pPr>
    <a:lvl3pPr marL="914400" algn="l" rtl="0" fontAlgn="base">
      <a:spcBef>
        <a:spcPct val="0"/>
      </a:spcBef>
      <a:spcAft>
        <a:spcPct val="0"/>
      </a:spcAft>
      <a:defRPr sz="2000" kern="1200">
        <a:solidFill>
          <a:schemeClr val="tx1"/>
        </a:solidFill>
        <a:latin typeface="Arial" charset="0"/>
        <a:ea typeface="ＭＳ Ｐゴシック" charset="-128"/>
        <a:cs typeface="+mn-cs"/>
      </a:defRPr>
    </a:lvl3pPr>
    <a:lvl4pPr marL="1371600" algn="l" rtl="0" fontAlgn="base">
      <a:spcBef>
        <a:spcPct val="0"/>
      </a:spcBef>
      <a:spcAft>
        <a:spcPct val="0"/>
      </a:spcAft>
      <a:defRPr sz="2000" kern="1200">
        <a:solidFill>
          <a:schemeClr val="tx1"/>
        </a:solidFill>
        <a:latin typeface="Arial" charset="0"/>
        <a:ea typeface="ＭＳ Ｐゴシック" charset="-128"/>
        <a:cs typeface="+mn-cs"/>
      </a:defRPr>
    </a:lvl4pPr>
    <a:lvl5pPr marL="1828800" algn="l" rtl="0" fontAlgn="base">
      <a:spcBef>
        <a:spcPct val="0"/>
      </a:spcBef>
      <a:spcAft>
        <a:spcPct val="0"/>
      </a:spcAft>
      <a:defRPr sz="2000" kern="1200">
        <a:solidFill>
          <a:schemeClr val="tx1"/>
        </a:solidFill>
        <a:latin typeface="Arial" charset="0"/>
        <a:ea typeface="ＭＳ Ｐゴシック" charset="-128"/>
        <a:cs typeface="+mn-cs"/>
      </a:defRPr>
    </a:lvl5pPr>
    <a:lvl6pPr marL="2286000" algn="l" defTabSz="914400" rtl="0" eaLnBrk="1" latinLnBrk="0" hangingPunct="1">
      <a:defRPr sz="2000" kern="1200">
        <a:solidFill>
          <a:schemeClr val="tx1"/>
        </a:solidFill>
        <a:latin typeface="Arial" charset="0"/>
        <a:ea typeface="ＭＳ Ｐゴシック" charset="-128"/>
        <a:cs typeface="+mn-cs"/>
      </a:defRPr>
    </a:lvl6pPr>
    <a:lvl7pPr marL="2743200" algn="l" defTabSz="914400" rtl="0" eaLnBrk="1" latinLnBrk="0" hangingPunct="1">
      <a:defRPr sz="2000" kern="1200">
        <a:solidFill>
          <a:schemeClr val="tx1"/>
        </a:solidFill>
        <a:latin typeface="Arial" charset="0"/>
        <a:ea typeface="ＭＳ Ｐゴシック" charset="-128"/>
        <a:cs typeface="+mn-cs"/>
      </a:defRPr>
    </a:lvl7pPr>
    <a:lvl8pPr marL="3200400" algn="l" defTabSz="914400" rtl="0" eaLnBrk="1" latinLnBrk="0" hangingPunct="1">
      <a:defRPr sz="2000" kern="1200">
        <a:solidFill>
          <a:schemeClr val="tx1"/>
        </a:solidFill>
        <a:latin typeface="Arial" charset="0"/>
        <a:ea typeface="ＭＳ Ｐゴシック" charset="-128"/>
        <a:cs typeface="+mn-cs"/>
      </a:defRPr>
    </a:lvl8pPr>
    <a:lvl9pPr marL="3657600" algn="l" defTabSz="914400" rtl="0" eaLnBrk="1" latinLnBrk="0" hangingPunct="1">
      <a:defRPr sz="2000"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uciano Gaido"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FFCC00"/>
    <a:srgbClr val="990099"/>
    <a:srgbClr val="000099"/>
    <a:srgbClr val="666699"/>
    <a:srgbClr val="00CC00"/>
    <a:srgbClr val="33CC33"/>
    <a:srgbClr val="00FFFF"/>
    <a:srgbClr val="33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ile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00"/>
    <p:restoredTop sz="91304"/>
  </p:normalViewPr>
  <p:slideViewPr>
    <p:cSldViewPr>
      <p:cViewPr varScale="1">
        <p:scale>
          <a:sx n="89" d="100"/>
          <a:sy n="89" d="100"/>
        </p:scale>
        <p:origin x="1048"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varScale="1">
        <p:scale>
          <a:sx n="53" d="100"/>
          <a:sy n="53" d="100"/>
        </p:scale>
        <p:origin x="-2874" y="-8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commentAuthors" Target="commentAuthors.xml"/><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6946"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mn-ea"/>
                <a:cs typeface="Arial" charset="0"/>
              </a:defRPr>
            </a:lvl1pPr>
          </a:lstStyle>
          <a:p>
            <a:pPr>
              <a:defRPr/>
            </a:pPr>
            <a:endParaRPr lang="en-US"/>
          </a:p>
        </p:txBody>
      </p:sp>
      <p:sp>
        <p:nvSpPr>
          <p:cNvPr id="466947" name="Rectangle 3"/>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mn-ea"/>
                <a:cs typeface="Arial" charset="0"/>
              </a:defRPr>
            </a:lvl1pPr>
          </a:lstStyle>
          <a:p>
            <a:pPr>
              <a:defRPr/>
            </a:pPr>
            <a:endParaRPr lang="en-US"/>
          </a:p>
        </p:txBody>
      </p:sp>
      <p:sp>
        <p:nvSpPr>
          <p:cNvPr id="466948" name="Rectangle 4"/>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mn-ea"/>
                <a:cs typeface="Arial" charset="0"/>
              </a:defRPr>
            </a:lvl1pPr>
          </a:lstStyle>
          <a:p>
            <a:pPr>
              <a:defRPr/>
            </a:pPr>
            <a:endParaRPr lang="en-US"/>
          </a:p>
        </p:txBody>
      </p:sp>
      <p:sp>
        <p:nvSpPr>
          <p:cNvPr id="466949"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BA8E5CB-97FB-0B47-BD95-3B39361AA3CB}" type="slidenum">
              <a:rPr lang="en-US" altLang="x-none"/>
              <a:pPr/>
              <a:t>‹#›</a:t>
            </a:fld>
            <a:endParaRPr lang="en-US" altLang="x-non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atin typeface="Arial" charset="0"/>
                <a:ea typeface="+mn-ea"/>
                <a:cs typeface="Arial" charset="0"/>
              </a:defRPr>
            </a:lvl1pPr>
          </a:lstStyle>
          <a:p>
            <a:pPr>
              <a:defRPr/>
            </a:pPr>
            <a:endParaRPr lang="en-US"/>
          </a:p>
        </p:txBody>
      </p:sp>
      <p:sp>
        <p:nvSpPr>
          <p:cNvPr id="5123"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atin typeface="Arial" charset="0"/>
                <a:ea typeface="+mn-ea"/>
                <a:cs typeface="Arial" charset="0"/>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125"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smtClean="0"/>
              <a:t>Fare clic per modificare gli stili del testo dello schema</a:t>
            </a:r>
          </a:p>
          <a:p>
            <a:pPr lvl="1"/>
            <a:r>
              <a:rPr lang="en-US" noProof="0" smtClean="0"/>
              <a:t>Secondo livello</a:t>
            </a:r>
          </a:p>
          <a:p>
            <a:pPr lvl="2"/>
            <a:r>
              <a:rPr lang="en-US" noProof="0" smtClean="0"/>
              <a:t>Terzo livello</a:t>
            </a:r>
          </a:p>
          <a:p>
            <a:pPr lvl="3"/>
            <a:r>
              <a:rPr lang="en-US" noProof="0" smtClean="0"/>
              <a:t>Quarto livello</a:t>
            </a:r>
          </a:p>
          <a:p>
            <a:pPr lvl="4"/>
            <a:r>
              <a:rPr lang="en-US" noProof="0" smtClean="0"/>
              <a:t>Quinto livello</a:t>
            </a:r>
          </a:p>
        </p:txBody>
      </p:sp>
      <p:sp>
        <p:nvSpPr>
          <p:cNvPr id="5126"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atin typeface="Arial" charset="0"/>
                <a:ea typeface="+mn-ea"/>
                <a:cs typeface="Arial" charset="0"/>
              </a:defRPr>
            </a:lvl1pPr>
          </a:lstStyle>
          <a:p>
            <a:pPr>
              <a:defRPr/>
            </a:pPr>
            <a:endParaRPr lang="en-US"/>
          </a:p>
        </p:txBody>
      </p:sp>
      <p:sp>
        <p:nvSpPr>
          <p:cNvPr id="5127"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fld id="{E3B50A3C-2A5D-5B46-A673-53AEC9E41930}" type="slidenum">
              <a:rPr lang="en-US" altLang="x-none"/>
              <a:pPr/>
              <a:t>‹#›</a:t>
            </a:fld>
            <a:endParaRPr lang="en-US" altLang="x-none"/>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B50A3C-2A5D-5B46-A673-53AEC9E41930}" type="slidenum">
              <a:rPr lang="en-US" altLang="x-none" smtClean="0"/>
              <a:pPr/>
              <a:t>3</a:t>
            </a:fld>
            <a:endParaRPr lang="en-US" altLang="x-none"/>
          </a:p>
        </p:txBody>
      </p:sp>
    </p:spTree>
    <p:extLst>
      <p:ext uri="{BB962C8B-B14F-4D97-AF65-F5344CB8AC3E}">
        <p14:creationId xmlns:p14="http://schemas.microsoft.com/office/powerpoint/2010/main" val="7458721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Rectangle 2"/>
          <p:cNvSpPr>
            <a:spLocks noGrp="1" noChangeArrowheads="1"/>
          </p:cNvSpPr>
          <p:nvPr>
            <p:ph type="ftr" sz="quarter" idx="10"/>
          </p:nvPr>
        </p:nvSpPr>
        <p:spPr>
          <a:ln/>
        </p:spPr>
        <p:txBody>
          <a:bodyPr/>
          <a:lstStyle>
            <a:lvl1pPr>
              <a:defRPr/>
            </a:lvl1pPr>
          </a:lstStyle>
          <a:p>
            <a:pPr>
              <a:defRPr/>
            </a:pPr>
            <a:r>
              <a:rPr lang="en-US" smtClean="0"/>
              <a:t>D. Salomoni - Progetti Europei</a:t>
            </a:r>
            <a:endParaRPr lang="it-IT" dirty="0"/>
          </a:p>
        </p:txBody>
      </p:sp>
      <p:sp>
        <p:nvSpPr>
          <p:cNvPr id="5" name="Rectangle 3"/>
          <p:cNvSpPr>
            <a:spLocks noGrp="1" noChangeArrowheads="1"/>
          </p:cNvSpPr>
          <p:nvPr>
            <p:ph type="sldNum" sz="quarter" idx="11"/>
          </p:nvPr>
        </p:nvSpPr>
        <p:spPr>
          <a:ln/>
        </p:spPr>
        <p:txBody>
          <a:bodyPr/>
          <a:lstStyle>
            <a:lvl1pPr>
              <a:defRPr/>
            </a:lvl1pPr>
          </a:lstStyle>
          <a:p>
            <a:fld id="{32DC72B8-ED4C-6D4A-AA3C-4EFBFA5936ED}" type="slidenum">
              <a:rPr lang="en-US" altLang="x-none"/>
              <a:pPr/>
              <a:t>‹#›</a:t>
            </a:fld>
            <a:endParaRPr lang="en-US" altLang="x-none"/>
          </a:p>
        </p:txBody>
      </p:sp>
      <p:sp>
        <p:nvSpPr>
          <p:cNvPr id="6" name="Rectangle 16"/>
          <p:cNvSpPr>
            <a:spLocks noGrp="1" noChangeArrowheads="1"/>
          </p:cNvSpPr>
          <p:nvPr>
            <p:ph type="dt" sz="half" idx="12"/>
          </p:nvPr>
        </p:nvSpPr>
        <p:spPr>
          <a:ln/>
        </p:spPr>
        <p:txBody>
          <a:bodyPr/>
          <a:lstStyle>
            <a:lvl1pPr>
              <a:defRPr/>
            </a:lvl1pPr>
          </a:lstStyle>
          <a:p>
            <a:pPr>
              <a:defRPr/>
            </a:pPr>
            <a:r>
              <a:rPr lang="it-IT" smtClean="0"/>
              <a:t>Workshop SDDS 18/1/18</a:t>
            </a:r>
            <a:endParaRPr lang="it-IT"/>
          </a:p>
        </p:txBody>
      </p:sp>
    </p:spTree>
    <p:extLst>
      <p:ext uri="{BB962C8B-B14F-4D97-AF65-F5344CB8AC3E}">
        <p14:creationId xmlns:p14="http://schemas.microsoft.com/office/powerpoint/2010/main" val="1983236453"/>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2"/>
          <p:cNvSpPr>
            <a:spLocks noGrp="1" noChangeArrowheads="1"/>
          </p:cNvSpPr>
          <p:nvPr>
            <p:ph type="ftr" sz="quarter" idx="10"/>
          </p:nvPr>
        </p:nvSpPr>
        <p:spPr>
          <a:ln/>
        </p:spPr>
        <p:txBody>
          <a:bodyPr/>
          <a:lstStyle>
            <a:lvl1pPr>
              <a:defRPr/>
            </a:lvl1pPr>
          </a:lstStyle>
          <a:p>
            <a:pPr>
              <a:defRPr/>
            </a:pPr>
            <a:r>
              <a:rPr lang="en-US" smtClean="0"/>
              <a:t>D. Salomoni - Progetti Europei</a:t>
            </a:r>
            <a:endParaRPr lang="it-IT" dirty="0"/>
          </a:p>
        </p:txBody>
      </p:sp>
      <p:sp>
        <p:nvSpPr>
          <p:cNvPr id="5" name="Rectangle 3"/>
          <p:cNvSpPr>
            <a:spLocks noGrp="1" noChangeArrowheads="1"/>
          </p:cNvSpPr>
          <p:nvPr>
            <p:ph type="sldNum" sz="quarter" idx="11"/>
          </p:nvPr>
        </p:nvSpPr>
        <p:spPr>
          <a:ln/>
        </p:spPr>
        <p:txBody>
          <a:bodyPr/>
          <a:lstStyle>
            <a:lvl1pPr>
              <a:defRPr/>
            </a:lvl1pPr>
          </a:lstStyle>
          <a:p>
            <a:fld id="{FD856143-1716-0C41-B2B2-EA504BFAF6B8}" type="slidenum">
              <a:rPr lang="en-US" altLang="x-none"/>
              <a:pPr/>
              <a:t>‹#›</a:t>
            </a:fld>
            <a:endParaRPr lang="en-US" altLang="x-none"/>
          </a:p>
        </p:txBody>
      </p:sp>
      <p:sp>
        <p:nvSpPr>
          <p:cNvPr id="6" name="Rectangle 16"/>
          <p:cNvSpPr>
            <a:spLocks noGrp="1" noChangeArrowheads="1"/>
          </p:cNvSpPr>
          <p:nvPr>
            <p:ph type="dt" sz="half" idx="12"/>
          </p:nvPr>
        </p:nvSpPr>
        <p:spPr>
          <a:ln/>
        </p:spPr>
        <p:txBody>
          <a:bodyPr/>
          <a:lstStyle>
            <a:lvl1pPr>
              <a:defRPr/>
            </a:lvl1pPr>
          </a:lstStyle>
          <a:p>
            <a:pPr>
              <a:defRPr/>
            </a:pPr>
            <a:r>
              <a:rPr lang="it-IT" smtClean="0"/>
              <a:t>Workshop SDDS 18/1/18</a:t>
            </a:r>
            <a:endParaRPr lang="it-IT"/>
          </a:p>
        </p:txBody>
      </p:sp>
    </p:spTree>
    <p:extLst>
      <p:ext uri="{BB962C8B-B14F-4D97-AF65-F5344CB8AC3E}">
        <p14:creationId xmlns:p14="http://schemas.microsoft.com/office/powerpoint/2010/main" val="960035201"/>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304800"/>
            <a:ext cx="2057400" cy="5791200"/>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304800"/>
            <a:ext cx="6019800" cy="57912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2"/>
          <p:cNvSpPr>
            <a:spLocks noGrp="1" noChangeArrowheads="1"/>
          </p:cNvSpPr>
          <p:nvPr>
            <p:ph type="ftr" sz="quarter" idx="10"/>
          </p:nvPr>
        </p:nvSpPr>
        <p:spPr>
          <a:ln/>
        </p:spPr>
        <p:txBody>
          <a:bodyPr/>
          <a:lstStyle>
            <a:lvl1pPr>
              <a:defRPr/>
            </a:lvl1pPr>
          </a:lstStyle>
          <a:p>
            <a:pPr>
              <a:defRPr/>
            </a:pPr>
            <a:r>
              <a:rPr lang="en-US" smtClean="0"/>
              <a:t>D. Salomoni - Progetti Europei</a:t>
            </a:r>
            <a:endParaRPr lang="it-IT" dirty="0"/>
          </a:p>
        </p:txBody>
      </p:sp>
      <p:sp>
        <p:nvSpPr>
          <p:cNvPr id="5" name="Rectangle 3"/>
          <p:cNvSpPr>
            <a:spLocks noGrp="1" noChangeArrowheads="1"/>
          </p:cNvSpPr>
          <p:nvPr>
            <p:ph type="sldNum" sz="quarter" idx="11"/>
          </p:nvPr>
        </p:nvSpPr>
        <p:spPr>
          <a:ln/>
        </p:spPr>
        <p:txBody>
          <a:bodyPr/>
          <a:lstStyle>
            <a:lvl1pPr>
              <a:defRPr/>
            </a:lvl1pPr>
          </a:lstStyle>
          <a:p>
            <a:fld id="{D8AD7939-1F0C-A040-A863-B0E1927F965C}" type="slidenum">
              <a:rPr lang="en-US" altLang="x-none"/>
              <a:pPr/>
              <a:t>‹#›</a:t>
            </a:fld>
            <a:endParaRPr lang="en-US" altLang="x-none"/>
          </a:p>
        </p:txBody>
      </p:sp>
      <p:sp>
        <p:nvSpPr>
          <p:cNvPr id="6" name="Rectangle 16"/>
          <p:cNvSpPr>
            <a:spLocks noGrp="1" noChangeArrowheads="1"/>
          </p:cNvSpPr>
          <p:nvPr>
            <p:ph type="dt" sz="half" idx="12"/>
          </p:nvPr>
        </p:nvSpPr>
        <p:spPr>
          <a:ln/>
        </p:spPr>
        <p:txBody>
          <a:bodyPr/>
          <a:lstStyle>
            <a:lvl1pPr>
              <a:defRPr/>
            </a:lvl1pPr>
          </a:lstStyle>
          <a:p>
            <a:pPr>
              <a:defRPr/>
            </a:pPr>
            <a:r>
              <a:rPr lang="it-IT" smtClean="0"/>
              <a:t>Workshop SDDS 18/1/18</a:t>
            </a:r>
            <a:endParaRPr lang="it-IT"/>
          </a:p>
        </p:txBody>
      </p:sp>
    </p:spTree>
    <p:extLst>
      <p:ext uri="{BB962C8B-B14F-4D97-AF65-F5344CB8AC3E}">
        <p14:creationId xmlns:p14="http://schemas.microsoft.com/office/powerpoint/2010/main" val="1266983296"/>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Rectangle 2"/>
          <p:cNvSpPr>
            <a:spLocks noGrp="1" noChangeArrowheads="1"/>
          </p:cNvSpPr>
          <p:nvPr>
            <p:ph type="ftr" sz="quarter" idx="10"/>
          </p:nvPr>
        </p:nvSpPr>
        <p:spPr>
          <a:ln/>
        </p:spPr>
        <p:txBody>
          <a:bodyPr/>
          <a:lstStyle>
            <a:lvl1pPr>
              <a:defRPr/>
            </a:lvl1pPr>
          </a:lstStyle>
          <a:p>
            <a:pPr>
              <a:defRPr/>
            </a:pPr>
            <a:r>
              <a:rPr lang="en-US" smtClean="0"/>
              <a:t>D. Salomoni - Progetti Europei</a:t>
            </a:r>
            <a:endParaRPr lang="it-IT" dirty="0"/>
          </a:p>
        </p:txBody>
      </p:sp>
      <p:sp>
        <p:nvSpPr>
          <p:cNvPr id="5" name="Rectangle 3"/>
          <p:cNvSpPr>
            <a:spLocks noGrp="1" noChangeArrowheads="1"/>
          </p:cNvSpPr>
          <p:nvPr>
            <p:ph type="sldNum" sz="quarter" idx="11"/>
          </p:nvPr>
        </p:nvSpPr>
        <p:spPr>
          <a:ln/>
        </p:spPr>
        <p:txBody>
          <a:bodyPr/>
          <a:lstStyle>
            <a:lvl1pPr>
              <a:defRPr b="0"/>
            </a:lvl1pPr>
          </a:lstStyle>
          <a:p>
            <a:fld id="{7161AF3A-419D-714F-931E-4795C051864B}" type="slidenum">
              <a:rPr lang="en-US" altLang="x-none" smtClean="0"/>
              <a:pPr/>
              <a:t>‹#›</a:t>
            </a:fld>
            <a:endParaRPr lang="en-US" altLang="x-none" dirty="0"/>
          </a:p>
        </p:txBody>
      </p:sp>
      <p:sp>
        <p:nvSpPr>
          <p:cNvPr id="6" name="Rectangle 16"/>
          <p:cNvSpPr>
            <a:spLocks noGrp="1" noChangeArrowheads="1"/>
          </p:cNvSpPr>
          <p:nvPr>
            <p:ph type="dt" sz="half" idx="12"/>
          </p:nvPr>
        </p:nvSpPr>
        <p:spPr>
          <a:ln/>
        </p:spPr>
        <p:txBody>
          <a:bodyPr/>
          <a:lstStyle>
            <a:lvl1pPr>
              <a:defRPr/>
            </a:lvl1pPr>
          </a:lstStyle>
          <a:p>
            <a:pPr>
              <a:defRPr/>
            </a:pPr>
            <a:r>
              <a:rPr lang="it-IT" smtClean="0"/>
              <a:t>Workshop SDDS 18/1/18</a:t>
            </a:r>
            <a:endParaRPr lang="it-IT"/>
          </a:p>
        </p:txBody>
      </p:sp>
    </p:spTree>
    <p:extLst>
      <p:ext uri="{BB962C8B-B14F-4D97-AF65-F5344CB8AC3E}">
        <p14:creationId xmlns:p14="http://schemas.microsoft.com/office/powerpoint/2010/main" val="1161380484"/>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2"/>
          <p:cNvSpPr>
            <a:spLocks noGrp="1" noChangeArrowheads="1"/>
          </p:cNvSpPr>
          <p:nvPr>
            <p:ph type="ftr" sz="quarter" idx="10"/>
          </p:nvPr>
        </p:nvSpPr>
        <p:spPr>
          <a:ln/>
        </p:spPr>
        <p:txBody>
          <a:bodyPr/>
          <a:lstStyle>
            <a:lvl1pPr>
              <a:defRPr/>
            </a:lvl1pPr>
          </a:lstStyle>
          <a:p>
            <a:pPr>
              <a:defRPr/>
            </a:pPr>
            <a:r>
              <a:rPr lang="en-US" smtClean="0"/>
              <a:t>D. Salomoni - Progetti Europei</a:t>
            </a:r>
            <a:endParaRPr lang="it-IT" dirty="0"/>
          </a:p>
        </p:txBody>
      </p:sp>
      <p:sp>
        <p:nvSpPr>
          <p:cNvPr id="5" name="Rectangle 3"/>
          <p:cNvSpPr>
            <a:spLocks noGrp="1" noChangeArrowheads="1"/>
          </p:cNvSpPr>
          <p:nvPr>
            <p:ph type="sldNum" sz="quarter" idx="11"/>
          </p:nvPr>
        </p:nvSpPr>
        <p:spPr>
          <a:ln/>
        </p:spPr>
        <p:txBody>
          <a:bodyPr/>
          <a:lstStyle>
            <a:lvl1pPr>
              <a:defRPr/>
            </a:lvl1pPr>
          </a:lstStyle>
          <a:p>
            <a:fld id="{E331C113-D2C6-FF43-B380-8359CD62065D}" type="slidenum">
              <a:rPr lang="en-US" altLang="x-none"/>
              <a:pPr/>
              <a:t>‹#›</a:t>
            </a:fld>
            <a:endParaRPr lang="en-US" altLang="x-none"/>
          </a:p>
        </p:txBody>
      </p:sp>
      <p:sp>
        <p:nvSpPr>
          <p:cNvPr id="6" name="Rectangle 16"/>
          <p:cNvSpPr>
            <a:spLocks noGrp="1" noChangeArrowheads="1"/>
          </p:cNvSpPr>
          <p:nvPr>
            <p:ph type="dt" sz="half" idx="12"/>
          </p:nvPr>
        </p:nvSpPr>
        <p:spPr>
          <a:ln/>
        </p:spPr>
        <p:txBody>
          <a:bodyPr/>
          <a:lstStyle>
            <a:lvl1pPr>
              <a:defRPr/>
            </a:lvl1pPr>
          </a:lstStyle>
          <a:p>
            <a:pPr>
              <a:defRPr/>
            </a:pPr>
            <a:r>
              <a:rPr lang="it-IT" smtClean="0"/>
              <a:t>Workshop SDDS 18/1/18</a:t>
            </a:r>
            <a:endParaRPr lang="it-IT"/>
          </a:p>
        </p:txBody>
      </p:sp>
    </p:spTree>
    <p:extLst>
      <p:ext uri="{BB962C8B-B14F-4D97-AF65-F5344CB8AC3E}">
        <p14:creationId xmlns:p14="http://schemas.microsoft.com/office/powerpoint/2010/main" val="842927005"/>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524000"/>
            <a:ext cx="40386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524000"/>
            <a:ext cx="40386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2"/>
          <p:cNvSpPr>
            <a:spLocks noGrp="1" noChangeArrowheads="1"/>
          </p:cNvSpPr>
          <p:nvPr>
            <p:ph type="ftr" sz="quarter" idx="10"/>
          </p:nvPr>
        </p:nvSpPr>
        <p:spPr>
          <a:ln/>
        </p:spPr>
        <p:txBody>
          <a:bodyPr/>
          <a:lstStyle>
            <a:lvl1pPr>
              <a:defRPr/>
            </a:lvl1pPr>
          </a:lstStyle>
          <a:p>
            <a:pPr>
              <a:defRPr/>
            </a:pPr>
            <a:r>
              <a:rPr lang="en-US" smtClean="0"/>
              <a:t>D. Salomoni - Progetti Europei</a:t>
            </a:r>
            <a:endParaRPr lang="it-IT" dirty="0"/>
          </a:p>
        </p:txBody>
      </p:sp>
      <p:sp>
        <p:nvSpPr>
          <p:cNvPr id="6" name="Rectangle 3"/>
          <p:cNvSpPr>
            <a:spLocks noGrp="1" noChangeArrowheads="1"/>
          </p:cNvSpPr>
          <p:nvPr>
            <p:ph type="sldNum" sz="quarter" idx="11"/>
          </p:nvPr>
        </p:nvSpPr>
        <p:spPr>
          <a:ln/>
        </p:spPr>
        <p:txBody>
          <a:bodyPr/>
          <a:lstStyle>
            <a:lvl1pPr>
              <a:defRPr/>
            </a:lvl1pPr>
          </a:lstStyle>
          <a:p>
            <a:fld id="{185F2D15-5AEF-1449-90E5-6D94A8148B7C}" type="slidenum">
              <a:rPr lang="en-US" altLang="x-none"/>
              <a:pPr/>
              <a:t>‹#›</a:t>
            </a:fld>
            <a:endParaRPr lang="en-US" altLang="x-none"/>
          </a:p>
        </p:txBody>
      </p:sp>
      <p:sp>
        <p:nvSpPr>
          <p:cNvPr id="7" name="Rectangle 16"/>
          <p:cNvSpPr>
            <a:spLocks noGrp="1" noChangeArrowheads="1"/>
          </p:cNvSpPr>
          <p:nvPr>
            <p:ph type="dt" sz="half" idx="12"/>
          </p:nvPr>
        </p:nvSpPr>
        <p:spPr>
          <a:ln/>
        </p:spPr>
        <p:txBody>
          <a:bodyPr/>
          <a:lstStyle>
            <a:lvl1pPr>
              <a:defRPr/>
            </a:lvl1pPr>
          </a:lstStyle>
          <a:p>
            <a:pPr>
              <a:defRPr/>
            </a:pPr>
            <a:r>
              <a:rPr lang="it-IT" smtClean="0"/>
              <a:t>Workshop SDDS 18/1/18</a:t>
            </a:r>
            <a:endParaRPr lang="it-IT"/>
          </a:p>
        </p:txBody>
      </p:sp>
    </p:spTree>
    <p:extLst>
      <p:ext uri="{BB962C8B-B14F-4D97-AF65-F5344CB8AC3E}">
        <p14:creationId xmlns:p14="http://schemas.microsoft.com/office/powerpoint/2010/main" val="124553776"/>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2"/>
          <p:cNvSpPr>
            <a:spLocks noGrp="1" noChangeArrowheads="1"/>
          </p:cNvSpPr>
          <p:nvPr>
            <p:ph type="ftr" sz="quarter" idx="10"/>
          </p:nvPr>
        </p:nvSpPr>
        <p:spPr>
          <a:ln/>
        </p:spPr>
        <p:txBody>
          <a:bodyPr/>
          <a:lstStyle>
            <a:lvl1pPr>
              <a:defRPr/>
            </a:lvl1pPr>
          </a:lstStyle>
          <a:p>
            <a:pPr>
              <a:defRPr/>
            </a:pPr>
            <a:r>
              <a:rPr lang="en-US" smtClean="0"/>
              <a:t>D. Salomoni - Progetti Europei</a:t>
            </a:r>
            <a:endParaRPr lang="it-IT" dirty="0"/>
          </a:p>
        </p:txBody>
      </p:sp>
      <p:sp>
        <p:nvSpPr>
          <p:cNvPr id="8" name="Rectangle 3"/>
          <p:cNvSpPr>
            <a:spLocks noGrp="1" noChangeArrowheads="1"/>
          </p:cNvSpPr>
          <p:nvPr>
            <p:ph type="sldNum" sz="quarter" idx="11"/>
          </p:nvPr>
        </p:nvSpPr>
        <p:spPr>
          <a:ln/>
        </p:spPr>
        <p:txBody>
          <a:bodyPr/>
          <a:lstStyle>
            <a:lvl1pPr>
              <a:defRPr/>
            </a:lvl1pPr>
          </a:lstStyle>
          <a:p>
            <a:fld id="{4E30818C-DEEE-1C4A-87DF-BDBE4F849BD9}" type="slidenum">
              <a:rPr lang="en-US" altLang="x-none"/>
              <a:pPr/>
              <a:t>‹#›</a:t>
            </a:fld>
            <a:endParaRPr lang="en-US" altLang="x-none"/>
          </a:p>
        </p:txBody>
      </p:sp>
      <p:sp>
        <p:nvSpPr>
          <p:cNvPr id="9" name="Rectangle 16"/>
          <p:cNvSpPr>
            <a:spLocks noGrp="1" noChangeArrowheads="1"/>
          </p:cNvSpPr>
          <p:nvPr>
            <p:ph type="dt" sz="half" idx="12"/>
          </p:nvPr>
        </p:nvSpPr>
        <p:spPr>
          <a:ln/>
        </p:spPr>
        <p:txBody>
          <a:bodyPr/>
          <a:lstStyle>
            <a:lvl1pPr>
              <a:defRPr/>
            </a:lvl1pPr>
          </a:lstStyle>
          <a:p>
            <a:pPr>
              <a:defRPr/>
            </a:pPr>
            <a:r>
              <a:rPr lang="it-IT" smtClean="0"/>
              <a:t>Workshop SDDS 18/1/18</a:t>
            </a:r>
            <a:endParaRPr lang="it-IT"/>
          </a:p>
        </p:txBody>
      </p:sp>
    </p:spTree>
    <p:extLst>
      <p:ext uri="{BB962C8B-B14F-4D97-AF65-F5344CB8AC3E}">
        <p14:creationId xmlns:p14="http://schemas.microsoft.com/office/powerpoint/2010/main" val="1726241054"/>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2"/>
          <p:cNvSpPr>
            <a:spLocks noGrp="1" noChangeArrowheads="1"/>
          </p:cNvSpPr>
          <p:nvPr>
            <p:ph type="ftr" sz="quarter" idx="10"/>
          </p:nvPr>
        </p:nvSpPr>
        <p:spPr>
          <a:ln/>
        </p:spPr>
        <p:txBody>
          <a:bodyPr/>
          <a:lstStyle>
            <a:lvl1pPr>
              <a:defRPr/>
            </a:lvl1pPr>
          </a:lstStyle>
          <a:p>
            <a:pPr>
              <a:defRPr/>
            </a:pPr>
            <a:r>
              <a:rPr lang="en-US" smtClean="0"/>
              <a:t>D. Salomoni - Progetti Europei</a:t>
            </a:r>
            <a:endParaRPr lang="it-IT" dirty="0"/>
          </a:p>
        </p:txBody>
      </p:sp>
      <p:sp>
        <p:nvSpPr>
          <p:cNvPr id="4" name="Rectangle 3"/>
          <p:cNvSpPr>
            <a:spLocks noGrp="1" noChangeArrowheads="1"/>
          </p:cNvSpPr>
          <p:nvPr>
            <p:ph type="sldNum" sz="quarter" idx="11"/>
          </p:nvPr>
        </p:nvSpPr>
        <p:spPr>
          <a:ln/>
        </p:spPr>
        <p:txBody>
          <a:bodyPr/>
          <a:lstStyle>
            <a:lvl1pPr>
              <a:defRPr/>
            </a:lvl1pPr>
          </a:lstStyle>
          <a:p>
            <a:fld id="{173E3DF8-3E9F-9C4C-9D8E-0DA25432D69E}" type="slidenum">
              <a:rPr lang="en-US" altLang="x-none"/>
              <a:pPr/>
              <a:t>‹#›</a:t>
            </a:fld>
            <a:endParaRPr lang="en-US" altLang="x-none"/>
          </a:p>
        </p:txBody>
      </p:sp>
      <p:sp>
        <p:nvSpPr>
          <p:cNvPr id="5" name="Rectangle 16"/>
          <p:cNvSpPr>
            <a:spLocks noGrp="1" noChangeArrowheads="1"/>
          </p:cNvSpPr>
          <p:nvPr>
            <p:ph type="dt" sz="half" idx="12"/>
          </p:nvPr>
        </p:nvSpPr>
        <p:spPr>
          <a:ln/>
        </p:spPr>
        <p:txBody>
          <a:bodyPr/>
          <a:lstStyle>
            <a:lvl1pPr>
              <a:defRPr/>
            </a:lvl1pPr>
          </a:lstStyle>
          <a:p>
            <a:pPr>
              <a:defRPr/>
            </a:pPr>
            <a:r>
              <a:rPr lang="it-IT" smtClean="0"/>
              <a:t>Workshop SDDS 18/1/18</a:t>
            </a:r>
            <a:endParaRPr lang="it-IT"/>
          </a:p>
        </p:txBody>
      </p:sp>
    </p:spTree>
    <p:extLst>
      <p:ext uri="{BB962C8B-B14F-4D97-AF65-F5344CB8AC3E}">
        <p14:creationId xmlns:p14="http://schemas.microsoft.com/office/powerpoint/2010/main" val="429323608"/>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r>
              <a:rPr lang="en-US" smtClean="0"/>
              <a:t>D. Salomoni - Progetti Europei</a:t>
            </a:r>
            <a:endParaRPr lang="it-IT" dirty="0"/>
          </a:p>
        </p:txBody>
      </p:sp>
      <p:sp>
        <p:nvSpPr>
          <p:cNvPr id="3" name="Rectangle 3"/>
          <p:cNvSpPr>
            <a:spLocks noGrp="1" noChangeArrowheads="1"/>
          </p:cNvSpPr>
          <p:nvPr>
            <p:ph type="sldNum" sz="quarter" idx="11"/>
          </p:nvPr>
        </p:nvSpPr>
        <p:spPr>
          <a:ln/>
        </p:spPr>
        <p:txBody>
          <a:bodyPr/>
          <a:lstStyle>
            <a:lvl1pPr>
              <a:defRPr/>
            </a:lvl1pPr>
          </a:lstStyle>
          <a:p>
            <a:fld id="{08989C5C-4DD1-F940-978A-9CA70A4A42D8}" type="slidenum">
              <a:rPr lang="en-US" altLang="x-none"/>
              <a:pPr/>
              <a:t>‹#›</a:t>
            </a:fld>
            <a:endParaRPr lang="en-US" altLang="x-none"/>
          </a:p>
        </p:txBody>
      </p:sp>
      <p:sp>
        <p:nvSpPr>
          <p:cNvPr id="4" name="Rectangle 16"/>
          <p:cNvSpPr>
            <a:spLocks noGrp="1" noChangeArrowheads="1"/>
          </p:cNvSpPr>
          <p:nvPr>
            <p:ph type="dt" sz="half" idx="12"/>
          </p:nvPr>
        </p:nvSpPr>
        <p:spPr>
          <a:ln/>
        </p:spPr>
        <p:txBody>
          <a:bodyPr/>
          <a:lstStyle>
            <a:lvl1pPr>
              <a:defRPr/>
            </a:lvl1pPr>
          </a:lstStyle>
          <a:p>
            <a:pPr>
              <a:defRPr/>
            </a:pPr>
            <a:r>
              <a:rPr lang="it-IT" smtClean="0"/>
              <a:t>Workshop SDDS 18/1/18</a:t>
            </a:r>
            <a:endParaRPr lang="it-IT"/>
          </a:p>
        </p:txBody>
      </p:sp>
    </p:spTree>
    <p:extLst>
      <p:ext uri="{BB962C8B-B14F-4D97-AF65-F5344CB8AC3E}">
        <p14:creationId xmlns:p14="http://schemas.microsoft.com/office/powerpoint/2010/main" val="9682573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2"/>
          <p:cNvSpPr>
            <a:spLocks noGrp="1" noChangeArrowheads="1"/>
          </p:cNvSpPr>
          <p:nvPr>
            <p:ph type="ftr" sz="quarter" idx="10"/>
          </p:nvPr>
        </p:nvSpPr>
        <p:spPr>
          <a:ln/>
        </p:spPr>
        <p:txBody>
          <a:bodyPr/>
          <a:lstStyle>
            <a:lvl1pPr>
              <a:defRPr/>
            </a:lvl1pPr>
          </a:lstStyle>
          <a:p>
            <a:pPr>
              <a:defRPr/>
            </a:pPr>
            <a:r>
              <a:rPr lang="en-US" smtClean="0"/>
              <a:t>D. Salomoni - Progetti Europei</a:t>
            </a:r>
            <a:endParaRPr lang="it-IT" dirty="0"/>
          </a:p>
        </p:txBody>
      </p:sp>
      <p:sp>
        <p:nvSpPr>
          <p:cNvPr id="6" name="Rectangle 3"/>
          <p:cNvSpPr>
            <a:spLocks noGrp="1" noChangeArrowheads="1"/>
          </p:cNvSpPr>
          <p:nvPr>
            <p:ph type="sldNum" sz="quarter" idx="11"/>
          </p:nvPr>
        </p:nvSpPr>
        <p:spPr>
          <a:ln/>
        </p:spPr>
        <p:txBody>
          <a:bodyPr/>
          <a:lstStyle>
            <a:lvl1pPr>
              <a:defRPr/>
            </a:lvl1pPr>
          </a:lstStyle>
          <a:p>
            <a:fld id="{38184D4C-4E8D-334A-A793-D15957AB78DD}" type="slidenum">
              <a:rPr lang="en-US" altLang="x-none"/>
              <a:pPr/>
              <a:t>‹#›</a:t>
            </a:fld>
            <a:endParaRPr lang="en-US" altLang="x-none"/>
          </a:p>
        </p:txBody>
      </p:sp>
      <p:sp>
        <p:nvSpPr>
          <p:cNvPr id="7" name="Rectangle 16"/>
          <p:cNvSpPr>
            <a:spLocks noGrp="1" noChangeArrowheads="1"/>
          </p:cNvSpPr>
          <p:nvPr>
            <p:ph type="dt" sz="half" idx="12"/>
          </p:nvPr>
        </p:nvSpPr>
        <p:spPr>
          <a:ln/>
        </p:spPr>
        <p:txBody>
          <a:bodyPr/>
          <a:lstStyle>
            <a:lvl1pPr>
              <a:defRPr/>
            </a:lvl1pPr>
          </a:lstStyle>
          <a:p>
            <a:pPr>
              <a:defRPr/>
            </a:pPr>
            <a:r>
              <a:rPr lang="it-IT" smtClean="0"/>
              <a:t>Workshop SDDS 18/1/18</a:t>
            </a:r>
            <a:endParaRPr lang="it-IT"/>
          </a:p>
        </p:txBody>
      </p:sp>
    </p:spTree>
    <p:extLst>
      <p:ext uri="{BB962C8B-B14F-4D97-AF65-F5344CB8AC3E}">
        <p14:creationId xmlns:p14="http://schemas.microsoft.com/office/powerpoint/2010/main" val="1705024173"/>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2"/>
          <p:cNvSpPr>
            <a:spLocks noGrp="1" noChangeArrowheads="1"/>
          </p:cNvSpPr>
          <p:nvPr>
            <p:ph type="ftr" sz="quarter" idx="10"/>
          </p:nvPr>
        </p:nvSpPr>
        <p:spPr>
          <a:ln/>
        </p:spPr>
        <p:txBody>
          <a:bodyPr/>
          <a:lstStyle>
            <a:lvl1pPr>
              <a:defRPr/>
            </a:lvl1pPr>
          </a:lstStyle>
          <a:p>
            <a:pPr>
              <a:defRPr/>
            </a:pPr>
            <a:r>
              <a:rPr lang="en-US" smtClean="0"/>
              <a:t>D. Salomoni - Progetti Europei</a:t>
            </a:r>
            <a:endParaRPr lang="it-IT" dirty="0"/>
          </a:p>
        </p:txBody>
      </p:sp>
      <p:sp>
        <p:nvSpPr>
          <p:cNvPr id="6" name="Rectangle 3"/>
          <p:cNvSpPr>
            <a:spLocks noGrp="1" noChangeArrowheads="1"/>
          </p:cNvSpPr>
          <p:nvPr>
            <p:ph type="sldNum" sz="quarter" idx="11"/>
          </p:nvPr>
        </p:nvSpPr>
        <p:spPr>
          <a:ln/>
        </p:spPr>
        <p:txBody>
          <a:bodyPr/>
          <a:lstStyle>
            <a:lvl1pPr>
              <a:defRPr/>
            </a:lvl1pPr>
          </a:lstStyle>
          <a:p>
            <a:fld id="{BB426F71-74BD-CF42-A1CB-CEB7F68B838B}" type="slidenum">
              <a:rPr lang="en-US" altLang="x-none"/>
              <a:pPr/>
              <a:t>‹#›</a:t>
            </a:fld>
            <a:endParaRPr lang="en-US" altLang="x-none"/>
          </a:p>
        </p:txBody>
      </p:sp>
      <p:sp>
        <p:nvSpPr>
          <p:cNvPr id="7" name="Rectangle 16"/>
          <p:cNvSpPr>
            <a:spLocks noGrp="1" noChangeArrowheads="1"/>
          </p:cNvSpPr>
          <p:nvPr>
            <p:ph type="dt" sz="half" idx="12"/>
          </p:nvPr>
        </p:nvSpPr>
        <p:spPr>
          <a:ln/>
        </p:spPr>
        <p:txBody>
          <a:bodyPr/>
          <a:lstStyle>
            <a:lvl1pPr>
              <a:defRPr/>
            </a:lvl1pPr>
          </a:lstStyle>
          <a:p>
            <a:pPr>
              <a:defRPr/>
            </a:pPr>
            <a:r>
              <a:rPr lang="it-IT" smtClean="0"/>
              <a:t>Workshop SDDS 18/1/18</a:t>
            </a:r>
            <a:endParaRPr lang="it-IT"/>
          </a:p>
        </p:txBody>
      </p:sp>
    </p:spTree>
    <p:extLst>
      <p:ext uri="{BB962C8B-B14F-4D97-AF65-F5344CB8AC3E}">
        <p14:creationId xmlns:p14="http://schemas.microsoft.com/office/powerpoint/2010/main" val="319490043"/>
      </p:ext>
    </p:extLst>
  </p:cSld>
  <p:clrMapOvr>
    <a:masterClrMapping/>
  </p:clrMapOvr>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ftr" sz="quarter" idx="3"/>
          </p:nvPr>
        </p:nvSpPr>
        <p:spPr bwMode="auto">
          <a:xfrm>
            <a:off x="838200" y="6324600"/>
            <a:ext cx="7391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Arial" charset="0"/>
                <a:ea typeface="ＭＳ Ｐゴシック" charset="-128"/>
                <a:cs typeface="ＭＳ Ｐゴシック" charset="-128"/>
              </a:defRPr>
            </a:lvl1pPr>
          </a:lstStyle>
          <a:p>
            <a:pPr>
              <a:defRPr/>
            </a:pPr>
            <a:r>
              <a:rPr lang="en-US" smtClean="0"/>
              <a:t>D. Salomoni - Progetti Europei</a:t>
            </a:r>
            <a:endParaRPr lang="it-IT" dirty="0"/>
          </a:p>
        </p:txBody>
      </p:sp>
      <p:sp>
        <p:nvSpPr>
          <p:cNvPr id="51203" name="Rectangle 3"/>
          <p:cNvSpPr>
            <a:spLocks noGrp="1" noChangeArrowheads="1"/>
          </p:cNvSpPr>
          <p:nvPr>
            <p:ph type="sldNum" sz="quarter" idx="4"/>
          </p:nvPr>
        </p:nvSpPr>
        <p:spPr bwMode="auto">
          <a:xfrm>
            <a:off x="6553200" y="63246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atin typeface="Arial Black" charset="0"/>
              </a:defRPr>
            </a:lvl1pPr>
          </a:lstStyle>
          <a:p>
            <a:fld id="{5451E68F-8A7A-304E-98DF-35ED09B3FD4A}" type="slidenum">
              <a:rPr lang="en-US" altLang="x-none" smtClean="0"/>
              <a:pPr/>
              <a:t>‹#›</a:t>
            </a:fld>
            <a:endParaRPr lang="en-US" altLang="x-none" dirty="0"/>
          </a:p>
        </p:txBody>
      </p:sp>
      <p:sp>
        <p:nvSpPr>
          <p:cNvPr id="1028" name="Rectangle 14"/>
          <p:cNvSpPr>
            <a:spLocks noGrp="1" noChangeArrowheads="1"/>
          </p:cNvSpPr>
          <p:nvPr>
            <p:ph type="title"/>
          </p:nvPr>
        </p:nvSpPr>
        <p:spPr bwMode="auto">
          <a:xfrm>
            <a:off x="1066800" y="304800"/>
            <a:ext cx="7086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x-none"/>
              <a:t>Fare clic per modificare lo stile </a:t>
            </a:r>
          </a:p>
        </p:txBody>
      </p:sp>
      <p:sp>
        <p:nvSpPr>
          <p:cNvPr id="1029" name="Rectangle 15"/>
          <p:cNvSpPr>
            <a:spLocks noGrp="1" noChangeArrowheads="1"/>
          </p:cNvSpPr>
          <p:nvPr>
            <p:ph type="body" idx="1"/>
          </p:nvPr>
        </p:nvSpPr>
        <p:spPr bwMode="auto">
          <a:xfrm>
            <a:off x="457200" y="15240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x-none"/>
              <a:t>Fare clic per modificare gli stili del testo dello schema</a:t>
            </a:r>
          </a:p>
          <a:p>
            <a:pPr lvl="1"/>
            <a:r>
              <a:rPr lang="en-US" altLang="x-none"/>
              <a:t>Secondo livello</a:t>
            </a:r>
          </a:p>
          <a:p>
            <a:pPr lvl="2"/>
            <a:r>
              <a:rPr lang="en-US" altLang="x-none"/>
              <a:t>Terzo livello</a:t>
            </a:r>
          </a:p>
          <a:p>
            <a:pPr lvl="3"/>
            <a:r>
              <a:rPr lang="en-US" altLang="x-none"/>
              <a:t>Quarto livello</a:t>
            </a:r>
          </a:p>
          <a:p>
            <a:pPr lvl="4"/>
            <a:r>
              <a:rPr lang="en-US" altLang="x-none"/>
              <a:t>Quinto livello</a:t>
            </a:r>
          </a:p>
        </p:txBody>
      </p:sp>
      <p:sp>
        <p:nvSpPr>
          <p:cNvPr id="51216" name="Rectangle 16"/>
          <p:cNvSpPr>
            <a:spLocks noGrp="1" noChangeArrowheads="1"/>
          </p:cNvSpPr>
          <p:nvPr>
            <p:ph type="dt" sz="half" idx="2"/>
          </p:nvPr>
        </p:nvSpPr>
        <p:spPr bwMode="auto">
          <a:xfrm>
            <a:off x="457200" y="6305550"/>
            <a:ext cx="3352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ＭＳ Ｐゴシック" charset="-128"/>
                <a:cs typeface="ＭＳ Ｐゴシック" charset="-128"/>
              </a:defRPr>
            </a:lvl1pPr>
          </a:lstStyle>
          <a:p>
            <a:pPr>
              <a:defRPr/>
            </a:pPr>
            <a:r>
              <a:rPr lang="it-IT" smtClean="0"/>
              <a:t>Workshop SDDS 18/1/18</a:t>
            </a:r>
            <a:endParaRPr lang="it-IT"/>
          </a:p>
        </p:txBody>
      </p:sp>
      <p:pic>
        <p:nvPicPr>
          <p:cNvPr id="1031" name="Picture 17" descr="logo-infn"/>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001000" y="0"/>
            <a:ext cx="1143000"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Line 20"/>
          <p:cNvSpPr>
            <a:spLocks noChangeShapeType="1"/>
          </p:cNvSpPr>
          <p:nvPr/>
        </p:nvSpPr>
        <p:spPr bwMode="auto">
          <a:xfrm>
            <a:off x="990600" y="304800"/>
            <a:ext cx="7162800" cy="0"/>
          </a:xfrm>
          <a:prstGeom prst="line">
            <a:avLst/>
          </a:prstGeom>
          <a:noFill/>
          <a:ln w="76200">
            <a:solidFill>
              <a:srgbClr val="00006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3" name="Line 19"/>
          <p:cNvSpPr>
            <a:spLocks noChangeShapeType="1"/>
          </p:cNvSpPr>
          <p:nvPr/>
        </p:nvSpPr>
        <p:spPr bwMode="auto">
          <a:xfrm>
            <a:off x="876300" y="152400"/>
            <a:ext cx="7505700" cy="0"/>
          </a:xfrm>
          <a:prstGeom prst="line">
            <a:avLst/>
          </a:prstGeom>
          <a:noFill/>
          <a:ln w="76200">
            <a:solidFill>
              <a:srgbClr val="66CCFF"/>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ransition/>
  <p:timing>
    <p:tnLst>
      <p:par>
        <p:cTn id="1" dur="indefinite" restart="never" nodeType="tmRoot"/>
      </p:par>
    </p:tnLst>
  </p:timing>
  <p:hf hdr="0"/>
  <p:txStyles>
    <p:titleStyle>
      <a:lvl1pPr algn="l" rtl="0" eaLnBrk="0" fontAlgn="base" hangingPunct="0">
        <a:spcBef>
          <a:spcPct val="0"/>
        </a:spcBef>
        <a:spcAft>
          <a:spcPct val="0"/>
        </a:spcAft>
        <a:defRPr sz="4000">
          <a:solidFill>
            <a:srgbClr val="006699"/>
          </a:solidFill>
          <a:latin typeface="+mj-lt"/>
          <a:ea typeface="ＭＳ Ｐゴシック" charset="0"/>
          <a:cs typeface="+mj-cs"/>
        </a:defRPr>
      </a:lvl1pPr>
      <a:lvl2pPr algn="l" rtl="0" eaLnBrk="0" fontAlgn="base" hangingPunct="0">
        <a:spcBef>
          <a:spcPct val="0"/>
        </a:spcBef>
        <a:spcAft>
          <a:spcPct val="0"/>
        </a:spcAft>
        <a:defRPr sz="4000">
          <a:solidFill>
            <a:srgbClr val="006699"/>
          </a:solidFill>
          <a:latin typeface="Arial" charset="0"/>
          <a:ea typeface="ＭＳ Ｐゴシック" charset="0"/>
          <a:cs typeface="Arial" charset="0"/>
        </a:defRPr>
      </a:lvl2pPr>
      <a:lvl3pPr algn="l" rtl="0" eaLnBrk="0" fontAlgn="base" hangingPunct="0">
        <a:spcBef>
          <a:spcPct val="0"/>
        </a:spcBef>
        <a:spcAft>
          <a:spcPct val="0"/>
        </a:spcAft>
        <a:defRPr sz="4000">
          <a:solidFill>
            <a:srgbClr val="006699"/>
          </a:solidFill>
          <a:latin typeface="Arial" charset="0"/>
          <a:ea typeface="ＭＳ Ｐゴシック" charset="0"/>
          <a:cs typeface="Arial" charset="0"/>
        </a:defRPr>
      </a:lvl3pPr>
      <a:lvl4pPr algn="l" rtl="0" eaLnBrk="0" fontAlgn="base" hangingPunct="0">
        <a:spcBef>
          <a:spcPct val="0"/>
        </a:spcBef>
        <a:spcAft>
          <a:spcPct val="0"/>
        </a:spcAft>
        <a:defRPr sz="4000">
          <a:solidFill>
            <a:srgbClr val="006699"/>
          </a:solidFill>
          <a:latin typeface="Arial" charset="0"/>
          <a:ea typeface="ＭＳ Ｐゴシック" charset="0"/>
          <a:cs typeface="Arial" charset="0"/>
        </a:defRPr>
      </a:lvl4pPr>
      <a:lvl5pPr algn="l" rtl="0" eaLnBrk="0" fontAlgn="base" hangingPunct="0">
        <a:spcBef>
          <a:spcPct val="0"/>
        </a:spcBef>
        <a:spcAft>
          <a:spcPct val="0"/>
        </a:spcAft>
        <a:defRPr sz="4000">
          <a:solidFill>
            <a:srgbClr val="006699"/>
          </a:solidFill>
          <a:latin typeface="Arial" charset="0"/>
          <a:ea typeface="ＭＳ Ｐゴシック" charset="0"/>
          <a:cs typeface="Arial" charset="0"/>
        </a:defRPr>
      </a:lvl5pPr>
      <a:lvl6pPr marL="457200" algn="l" rtl="0" eaLnBrk="0" fontAlgn="base" hangingPunct="0">
        <a:spcBef>
          <a:spcPct val="0"/>
        </a:spcBef>
        <a:spcAft>
          <a:spcPct val="0"/>
        </a:spcAft>
        <a:defRPr sz="4000">
          <a:solidFill>
            <a:srgbClr val="006699"/>
          </a:solidFill>
          <a:latin typeface="Arial" charset="0"/>
          <a:cs typeface="Arial" charset="0"/>
        </a:defRPr>
      </a:lvl6pPr>
      <a:lvl7pPr marL="914400" algn="l" rtl="0" eaLnBrk="0" fontAlgn="base" hangingPunct="0">
        <a:spcBef>
          <a:spcPct val="0"/>
        </a:spcBef>
        <a:spcAft>
          <a:spcPct val="0"/>
        </a:spcAft>
        <a:defRPr sz="4000">
          <a:solidFill>
            <a:srgbClr val="006699"/>
          </a:solidFill>
          <a:latin typeface="Arial" charset="0"/>
          <a:cs typeface="Arial" charset="0"/>
        </a:defRPr>
      </a:lvl7pPr>
      <a:lvl8pPr marL="1371600" algn="l" rtl="0" eaLnBrk="0" fontAlgn="base" hangingPunct="0">
        <a:spcBef>
          <a:spcPct val="0"/>
        </a:spcBef>
        <a:spcAft>
          <a:spcPct val="0"/>
        </a:spcAft>
        <a:defRPr sz="4000">
          <a:solidFill>
            <a:srgbClr val="006699"/>
          </a:solidFill>
          <a:latin typeface="Arial" charset="0"/>
          <a:cs typeface="Arial" charset="0"/>
        </a:defRPr>
      </a:lvl8pPr>
      <a:lvl9pPr marL="1828800" algn="l" rtl="0" eaLnBrk="0" fontAlgn="base" hangingPunct="0">
        <a:spcBef>
          <a:spcPct val="0"/>
        </a:spcBef>
        <a:spcAft>
          <a:spcPct val="0"/>
        </a:spcAft>
        <a:defRPr sz="4000">
          <a:solidFill>
            <a:srgbClr val="006699"/>
          </a:solidFill>
          <a:latin typeface="Arial" charset="0"/>
          <a:cs typeface="Arial" charset="0"/>
        </a:defRPr>
      </a:lvl9pPr>
    </p:titleStyle>
    <p:bodyStyle>
      <a:lvl1pPr marL="342900" indent="-342900" algn="l" rtl="0" eaLnBrk="0" fontAlgn="base" hangingPunct="0">
        <a:spcBef>
          <a:spcPct val="20000"/>
        </a:spcBef>
        <a:spcAft>
          <a:spcPct val="0"/>
        </a:spcAft>
        <a:buClr>
          <a:srgbClr val="3399FF"/>
        </a:buClr>
        <a:buChar char="•"/>
        <a:defRPr sz="2800">
          <a:solidFill>
            <a:schemeClr val="bg2"/>
          </a:solidFill>
          <a:latin typeface="+mn-lt"/>
          <a:ea typeface="ＭＳ Ｐゴシック" charset="0"/>
          <a:cs typeface="+mn-cs"/>
        </a:defRPr>
      </a:lvl1pPr>
      <a:lvl2pPr marL="742950" indent="-285750" algn="l" rtl="0" eaLnBrk="0" fontAlgn="base" hangingPunct="0">
        <a:spcBef>
          <a:spcPct val="20000"/>
        </a:spcBef>
        <a:spcAft>
          <a:spcPct val="0"/>
        </a:spcAft>
        <a:buClr>
          <a:srgbClr val="3399FF"/>
        </a:buClr>
        <a:buFont typeface="Wingdings" charset="2"/>
        <a:buChar char="§"/>
        <a:defRPr sz="2400">
          <a:solidFill>
            <a:schemeClr val="bg2"/>
          </a:solidFill>
          <a:latin typeface="+mn-lt"/>
          <a:ea typeface="Arial" charset="0"/>
          <a:cs typeface="+mn-cs"/>
        </a:defRPr>
      </a:lvl2pPr>
      <a:lvl3pPr marL="1143000" indent="-228600" algn="l" rtl="0" eaLnBrk="0" fontAlgn="base" hangingPunct="0">
        <a:spcBef>
          <a:spcPct val="20000"/>
        </a:spcBef>
        <a:spcAft>
          <a:spcPct val="0"/>
        </a:spcAft>
        <a:buClr>
          <a:srgbClr val="3399FF"/>
        </a:buClr>
        <a:buChar char="o"/>
        <a:defRPr sz="2000">
          <a:solidFill>
            <a:schemeClr val="bg2"/>
          </a:solidFill>
          <a:latin typeface="+mn-lt"/>
          <a:ea typeface="Arial" charset="0"/>
          <a:cs typeface="+mn-cs"/>
        </a:defRPr>
      </a:lvl3pPr>
      <a:lvl4pPr marL="1600200" indent="-228600" algn="l" rtl="0" eaLnBrk="0" fontAlgn="base" hangingPunct="0">
        <a:spcBef>
          <a:spcPct val="20000"/>
        </a:spcBef>
        <a:spcAft>
          <a:spcPct val="0"/>
        </a:spcAft>
        <a:buClr>
          <a:srgbClr val="3399FF"/>
        </a:buClr>
        <a:buFont typeface="Wingdings" charset="2"/>
        <a:buChar char="q"/>
        <a:defRPr>
          <a:solidFill>
            <a:schemeClr val="bg2"/>
          </a:solidFill>
          <a:latin typeface="+mn-lt"/>
          <a:ea typeface="Arial" charset="0"/>
          <a:cs typeface="+mn-cs"/>
        </a:defRPr>
      </a:lvl4pPr>
      <a:lvl5pPr marL="2057400" indent="-228600" algn="l" rtl="0" eaLnBrk="0" fontAlgn="base" hangingPunct="0">
        <a:spcBef>
          <a:spcPct val="20000"/>
        </a:spcBef>
        <a:spcAft>
          <a:spcPct val="0"/>
        </a:spcAft>
        <a:buClr>
          <a:srgbClr val="3399FF"/>
        </a:buClr>
        <a:buChar char="•"/>
        <a:defRPr sz="1600">
          <a:solidFill>
            <a:schemeClr val="bg2"/>
          </a:solidFill>
          <a:latin typeface="+mn-lt"/>
          <a:ea typeface="Arial" charset="0"/>
          <a:cs typeface="+mn-cs"/>
        </a:defRPr>
      </a:lvl5pPr>
      <a:lvl6pPr marL="2514600" indent="-228600" algn="l" rtl="0" eaLnBrk="0" fontAlgn="base" hangingPunct="0">
        <a:spcBef>
          <a:spcPct val="20000"/>
        </a:spcBef>
        <a:spcAft>
          <a:spcPct val="0"/>
        </a:spcAft>
        <a:buClr>
          <a:srgbClr val="3399FF"/>
        </a:buClr>
        <a:buChar char="•"/>
        <a:defRPr sz="1600">
          <a:solidFill>
            <a:schemeClr val="bg2"/>
          </a:solidFill>
          <a:latin typeface="+mn-lt"/>
          <a:cs typeface="+mn-cs"/>
        </a:defRPr>
      </a:lvl6pPr>
      <a:lvl7pPr marL="2971800" indent="-228600" algn="l" rtl="0" eaLnBrk="0" fontAlgn="base" hangingPunct="0">
        <a:spcBef>
          <a:spcPct val="20000"/>
        </a:spcBef>
        <a:spcAft>
          <a:spcPct val="0"/>
        </a:spcAft>
        <a:buClr>
          <a:srgbClr val="3399FF"/>
        </a:buClr>
        <a:buChar char="•"/>
        <a:defRPr sz="1600">
          <a:solidFill>
            <a:schemeClr val="bg2"/>
          </a:solidFill>
          <a:latin typeface="+mn-lt"/>
          <a:cs typeface="+mn-cs"/>
        </a:defRPr>
      </a:lvl7pPr>
      <a:lvl8pPr marL="3429000" indent="-228600" algn="l" rtl="0" eaLnBrk="0" fontAlgn="base" hangingPunct="0">
        <a:spcBef>
          <a:spcPct val="20000"/>
        </a:spcBef>
        <a:spcAft>
          <a:spcPct val="0"/>
        </a:spcAft>
        <a:buClr>
          <a:srgbClr val="3399FF"/>
        </a:buClr>
        <a:buChar char="•"/>
        <a:defRPr sz="1600">
          <a:solidFill>
            <a:schemeClr val="bg2"/>
          </a:solidFill>
          <a:latin typeface="+mn-lt"/>
          <a:cs typeface="+mn-cs"/>
        </a:defRPr>
      </a:lvl8pPr>
      <a:lvl9pPr marL="3886200" indent="-228600" algn="l" rtl="0" eaLnBrk="0" fontAlgn="base" hangingPunct="0">
        <a:spcBef>
          <a:spcPct val="20000"/>
        </a:spcBef>
        <a:spcAft>
          <a:spcPct val="0"/>
        </a:spcAft>
        <a:buClr>
          <a:srgbClr val="3399FF"/>
        </a:buClr>
        <a:buChar char="•"/>
        <a:defRPr sz="1600">
          <a:solidFill>
            <a:schemeClr val="bg2"/>
          </a:solidFill>
          <a:latin typeface="+mn-lt"/>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ec.europa.eu/research/participants/portal/desktop/en/opportunities/h2020/topics/sc1-dth-07-2018.html" TargetMode="External"/><Relationship Id="rId4" Type="http://schemas.openxmlformats.org/officeDocument/2006/relationships/hyperlink" Target="http://ec.europa.eu/research/participants/portal/desktop/en/opportunities/h2020/topics/ict-11-2018-2019.html" TargetMode="External"/><Relationship Id="rId1" Type="http://schemas.openxmlformats.org/officeDocument/2006/relationships/slideLayout" Target="../slideLayouts/slideLayout2.xml"/><Relationship Id="rId2" Type="http://schemas.openxmlformats.org/officeDocument/2006/relationships/hyperlink" Target="http://ec.europa.eu/research/participants/portal/desktop/en/opportunities/h2020/topics/infraeosc-04-2018.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685800" y="1882775"/>
            <a:ext cx="7772400" cy="1470025"/>
          </a:xfrm>
        </p:spPr>
        <p:txBody>
          <a:bodyPr/>
          <a:lstStyle/>
          <a:p>
            <a:pPr algn="ctr"/>
            <a:r>
              <a:rPr lang="en-US" dirty="0" err="1" smtClean="0"/>
              <a:t>Attività</a:t>
            </a:r>
            <a:r>
              <a:rPr lang="en-US" dirty="0" smtClean="0"/>
              <a:t> CNAF </a:t>
            </a:r>
            <a:r>
              <a:rPr lang="en-US" dirty="0" err="1" smtClean="0"/>
              <a:t>nei</a:t>
            </a:r>
            <a:r>
              <a:rPr lang="en-US" dirty="0" smtClean="0"/>
              <a:t> </a:t>
            </a:r>
            <a:r>
              <a:rPr lang="en-US" dirty="0" err="1" smtClean="0"/>
              <a:t>progetti</a:t>
            </a:r>
            <a:r>
              <a:rPr lang="en-US" dirty="0" smtClean="0"/>
              <a:t> [</a:t>
            </a:r>
            <a:r>
              <a:rPr lang="en-US" dirty="0" err="1" smtClean="0"/>
              <a:t>europei</a:t>
            </a:r>
            <a:r>
              <a:rPr lang="en-US" dirty="0" smtClean="0"/>
              <a:t>]</a:t>
            </a:r>
            <a:endParaRPr lang="en-US" dirty="0"/>
          </a:p>
        </p:txBody>
      </p:sp>
      <p:sp>
        <p:nvSpPr>
          <p:cNvPr id="8" name="Subtitle 7"/>
          <p:cNvSpPr>
            <a:spLocks noGrp="1"/>
          </p:cNvSpPr>
          <p:nvPr>
            <p:ph type="subTitle" idx="1"/>
          </p:nvPr>
        </p:nvSpPr>
        <p:spPr/>
        <p:txBody>
          <a:bodyPr/>
          <a:lstStyle/>
          <a:p>
            <a:r>
              <a:rPr lang="en-US" dirty="0" err="1" smtClean="0"/>
              <a:t>Davide</a:t>
            </a:r>
            <a:r>
              <a:rPr lang="en-US" dirty="0" smtClean="0"/>
              <a:t> </a:t>
            </a:r>
            <a:r>
              <a:rPr lang="en-US" dirty="0" err="1" smtClean="0"/>
              <a:t>Salomoni</a:t>
            </a:r>
            <a:endParaRPr lang="en-US" dirty="0" smtClean="0"/>
          </a:p>
          <a:p>
            <a:r>
              <a:rPr lang="en-US" dirty="0" smtClean="0"/>
              <a:t>Workshop SDDS</a:t>
            </a:r>
          </a:p>
          <a:p>
            <a:r>
              <a:rPr lang="en-US" sz="2400" dirty="0" smtClean="0"/>
              <a:t>18/1/2018</a:t>
            </a:r>
            <a:endParaRPr lang="en-US" sz="2400" dirty="0"/>
          </a:p>
        </p:txBody>
      </p:sp>
    </p:spTree>
    <p:extLst>
      <p:ext uri="{BB962C8B-B14F-4D97-AF65-F5344CB8AC3E}">
        <p14:creationId xmlns:p14="http://schemas.microsoft.com/office/powerpoint/2010/main" val="246097976"/>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XDC: </a:t>
            </a:r>
            <a:r>
              <a:rPr lang="en-US" dirty="0" err="1" smtClean="0"/>
              <a:t>generale</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a:t>The </a:t>
            </a:r>
            <a:r>
              <a:rPr lang="en-US" dirty="0" err="1"/>
              <a:t>eXtreme</a:t>
            </a:r>
            <a:r>
              <a:rPr lang="en-US" dirty="0"/>
              <a:t> </a:t>
            </a:r>
            <a:r>
              <a:rPr lang="en-US" dirty="0" err="1"/>
              <a:t>DataCloud</a:t>
            </a:r>
            <a:r>
              <a:rPr lang="en-US" dirty="0"/>
              <a:t> (XDC) project will </a:t>
            </a:r>
            <a:r>
              <a:rPr lang="en-US" b="1" dirty="0"/>
              <a:t>develop scalable technologies for federating storage resources and managing data in highly distributed computing environments</a:t>
            </a:r>
            <a:r>
              <a:rPr lang="en-US" dirty="0"/>
              <a:t>. The services provided will be capable of operating at the unprecedented scale required by the most demanding, data intensive, research experiments in Europe and Worldwide</a:t>
            </a:r>
            <a:r>
              <a:rPr lang="en-US" dirty="0" smtClean="0"/>
              <a:t>.</a:t>
            </a:r>
            <a:endParaRPr lang="en-US" dirty="0"/>
          </a:p>
          <a:p>
            <a:r>
              <a:rPr lang="en-US" dirty="0"/>
              <a:t>The main high-level topics addressed by the project include: federation of storage resources with standard protocols, smart caching solutions, policy driven data management based on Quality of Service, data lifecycle management, metadata handling and manipulation, data preprocessing and encryption during ingestion, optimized data management based on access patterns.</a:t>
            </a:r>
          </a:p>
        </p:txBody>
      </p:sp>
      <p:sp>
        <p:nvSpPr>
          <p:cNvPr id="4" name="Footer Placeholder 3"/>
          <p:cNvSpPr>
            <a:spLocks noGrp="1"/>
          </p:cNvSpPr>
          <p:nvPr>
            <p:ph type="ftr" sz="quarter" idx="10"/>
          </p:nvPr>
        </p:nvSpPr>
        <p:spPr/>
        <p:txBody>
          <a:bodyPr/>
          <a:lstStyle/>
          <a:p>
            <a:pPr>
              <a:defRPr/>
            </a:pPr>
            <a:r>
              <a:rPr lang="en-US" smtClean="0"/>
              <a:t>D. Salomoni - Progetti Europei</a:t>
            </a:r>
            <a:endParaRPr lang="it-IT" dirty="0"/>
          </a:p>
        </p:txBody>
      </p:sp>
      <p:sp>
        <p:nvSpPr>
          <p:cNvPr id="5" name="Slide Number Placeholder 4"/>
          <p:cNvSpPr>
            <a:spLocks noGrp="1"/>
          </p:cNvSpPr>
          <p:nvPr>
            <p:ph type="sldNum" sz="quarter" idx="11"/>
          </p:nvPr>
        </p:nvSpPr>
        <p:spPr/>
        <p:txBody>
          <a:bodyPr/>
          <a:lstStyle/>
          <a:p>
            <a:fld id="{7161AF3A-419D-714F-931E-4795C051864B}" type="slidenum">
              <a:rPr lang="en-US" altLang="x-none" smtClean="0"/>
              <a:pPr/>
              <a:t>10</a:t>
            </a:fld>
            <a:endParaRPr lang="en-US" altLang="x-none" dirty="0"/>
          </a:p>
        </p:txBody>
      </p:sp>
      <p:sp>
        <p:nvSpPr>
          <p:cNvPr id="6" name="Date Placeholder 5"/>
          <p:cNvSpPr>
            <a:spLocks noGrp="1"/>
          </p:cNvSpPr>
          <p:nvPr>
            <p:ph type="dt" sz="half" idx="12"/>
          </p:nvPr>
        </p:nvSpPr>
        <p:spPr/>
        <p:txBody>
          <a:bodyPr/>
          <a:lstStyle/>
          <a:p>
            <a:pPr>
              <a:defRPr/>
            </a:pPr>
            <a:r>
              <a:rPr lang="it-IT" smtClean="0"/>
              <a:t>Workshop SDDS 18/1/18</a:t>
            </a:r>
            <a:endParaRPr lang="it-IT"/>
          </a:p>
        </p:txBody>
      </p:sp>
    </p:spTree>
    <p:extLst>
      <p:ext uri="{BB962C8B-B14F-4D97-AF65-F5344CB8AC3E}">
        <p14:creationId xmlns:p14="http://schemas.microsoft.com/office/powerpoint/2010/main" val="1869500580"/>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XDC: </a:t>
            </a:r>
            <a:r>
              <a:rPr lang="en-US" dirty="0"/>
              <a:t>budget, PM</a:t>
            </a:r>
          </a:p>
        </p:txBody>
      </p:sp>
      <p:sp>
        <p:nvSpPr>
          <p:cNvPr id="3" name="Content Placeholder 2"/>
          <p:cNvSpPr>
            <a:spLocks noGrp="1"/>
          </p:cNvSpPr>
          <p:nvPr>
            <p:ph idx="1"/>
          </p:nvPr>
        </p:nvSpPr>
        <p:spPr/>
        <p:txBody>
          <a:bodyPr/>
          <a:lstStyle/>
          <a:p>
            <a:r>
              <a:rPr lang="en-US" dirty="0" smtClean="0"/>
              <a:t>Da 1/11/2017 a 31/1/2020</a:t>
            </a:r>
          </a:p>
          <a:p>
            <a:r>
              <a:rPr lang="en-US" dirty="0" err="1" smtClean="0"/>
              <a:t>Responsabile</a:t>
            </a:r>
            <a:r>
              <a:rPr lang="en-US" dirty="0" smtClean="0"/>
              <a:t> locale: Daniele </a:t>
            </a:r>
            <a:r>
              <a:rPr lang="en-US" dirty="0" err="1" smtClean="0"/>
              <a:t>Cesini</a:t>
            </a:r>
            <a:r>
              <a:rPr lang="en-US" dirty="0" smtClean="0"/>
              <a:t> (</a:t>
            </a:r>
            <a:r>
              <a:rPr lang="en-US" dirty="0" err="1" smtClean="0"/>
              <a:t>anche</a:t>
            </a:r>
            <a:r>
              <a:rPr lang="en-US" dirty="0" smtClean="0"/>
              <a:t> PI </a:t>
            </a:r>
            <a:r>
              <a:rPr lang="en-US" dirty="0" err="1" smtClean="0"/>
              <a:t>dell’intero</a:t>
            </a:r>
            <a:r>
              <a:rPr lang="en-US" dirty="0" smtClean="0"/>
              <a:t> </a:t>
            </a:r>
            <a:r>
              <a:rPr lang="en-US" dirty="0" err="1" smtClean="0"/>
              <a:t>progetto</a:t>
            </a:r>
            <a:r>
              <a:rPr lang="en-US" dirty="0" smtClean="0"/>
              <a:t>)</a:t>
            </a:r>
          </a:p>
          <a:p>
            <a:r>
              <a:rPr lang="en-US" dirty="0" err="1" smtClean="0"/>
              <a:t>Fondi</a:t>
            </a:r>
            <a:r>
              <a:rPr lang="en-US" dirty="0" smtClean="0"/>
              <a:t> </a:t>
            </a:r>
            <a:r>
              <a:rPr lang="en-US" dirty="0" err="1" smtClean="0"/>
              <a:t>rendicontabili</a:t>
            </a:r>
            <a:r>
              <a:rPr lang="en-US" dirty="0" smtClean="0"/>
              <a:t> CNAF: circa 235.000 euro</a:t>
            </a:r>
          </a:p>
          <a:p>
            <a:r>
              <a:rPr lang="en-US" dirty="0" smtClean="0"/>
              <a:t>PM CNAF: 47 (€5000/PM)</a:t>
            </a:r>
          </a:p>
        </p:txBody>
      </p:sp>
      <p:sp>
        <p:nvSpPr>
          <p:cNvPr id="4" name="Footer Placeholder 3"/>
          <p:cNvSpPr>
            <a:spLocks noGrp="1"/>
          </p:cNvSpPr>
          <p:nvPr>
            <p:ph type="ftr" sz="quarter" idx="10"/>
          </p:nvPr>
        </p:nvSpPr>
        <p:spPr/>
        <p:txBody>
          <a:bodyPr/>
          <a:lstStyle/>
          <a:p>
            <a:pPr>
              <a:defRPr/>
            </a:pPr>
            <a:r>
              <a:rPr lang="en-US" smtClean="0"/>
              <a:t>D. Salomoni - Progetti Europei</a:t>
            </a:r>
            <a:endParaRPr lang="it-IT" dirty="0"/>
          </a:p>
        </p:txBody>
      </p:sp>
      <p:sp>
        <p:nvSpPr>
          <p:cNvPr id="5" name="Slide Number Placeholder 4"/>
          <p:cNvSpPr>
            <a:spLocks noGrp="1"/>
          </p:cNvSpPr>
          <p:nvPr>
            <p:ph type="sldNum" sz="quarter" idx="11"/>
          </p:nvPr>
        </p:nvSpPr>
        <p:spPr/>
        <p:txBody>
          <a:bodyPr/>
          <a:lstStyle/>
          <a:p>
            <a:fld id="{7161AF3A-419D-714F-931E-4795C051864B}" type="slidenum">
              <a:rPr lang="en-US" altLang="x-none" smtClean="0"/>
              <a:pPr/>
              <a:t>11</a:t>
            </a:fld>
            <a:endParaRPr lang="en-US" altLang="x-none" dirty="0"/>
          </a:p>
        </p:txBody>
      </p:sp>
      <p:sp>
        <p:nvSpPr>
          <p:cNvPr id="6" name="Date Placeholder 5"/>
          <p:cNvSpPr>
            <a:spLocks noGrp="1"/>
          </p:cNvSpPr>
          <p:nvPr>
            <p:ph type="dt" sz="half" idx="12"/>
          </p:nvPr>
        </p:nvSpPr>
        <p:spPr/>
        <p:txBody>
          <a:bodyPr/>
          <a:lstStyle/>
          <a:p>
            <a:pPr>
              <a:defRPr/>
            </a:pPr>
            <a:r>
              <a:rPr lang="it-IT" smtClean="0"/>
              <a:t>Workshop SDDS 18/1/18</a:t>
            </a:r>
            <a:endParaRPr lang="it-IT"/>
          </a:p>
        </p:txBody>
      </p:sp>
    </p:spTree>
    <p:extLst>
      <p:ext uri="{BB962C8B-B14F-4D97-AF65-F5344CB8AC3E}">
        <p14:creationId xmlns:p14="http://schemas.microsoft.com/office/powerpoint/2010/main" val="1353367374"/>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XDC: </a:t>
            </a:r>
            <a:r>
              <a:rPr lang="en-US" dirty="0" err="1" smtClean="0"/>
              <a:t>attività</a:t>
            </a:r>
            <a:r>
              <a:rPr lang="en-US" dirty="0" smtClean="0"/>
              <a:t> CNAF</a:t>
            </a:r>
            <a:endParaRPr lang="en-US" dirty="0"/>
          </a:p>
        </p:txBody>
      </p:sp>
      <p:sp>
        <p:nvSpPr>
          <p:cNvPr id="3" name="Content Placeholder 2"/>
          <p:cNvSpPr>
            <a:spLocks noGrp="1"/>
          </p:cNvSpPr>
          <p:nvPr>
            <p:ph idx="1"/>
          </p:nvPr>
        </p:nvSpPr>
        <p:spPr>
          <a:xfrm>
            <a:off x="457200" y="1524000"/>
            <a:ext cx="8534400" cy="4800600"/>
          </a:xfrm>
        </p:spPr>
        <p:txBody>
          <a:bodyPr>
            <a:normAutofit fontScale="92500"/>
          </a:bodyPr>
          <a:lstStyle/>
          <a:p>
            <a:r>
              <a:rPr lang="en-US" dirty="0" smtClean="0"/>
              <a:t>WP1: </a:t>
            </a:r>
            <a:r>
              <a:rPr lang="en-US" b="1" dirty="0" smtClean="0"/>
              <a:t>Project Management </a:t>
            </a:r>
            <a:r>
              <a:rPr lang="en-US" dirty="0" smtClean="0">
                <a:sym typeface="Wingdings"/>
              </a:rPr>
              <a:t> </a:t>
            </a:r>
            <a:r>
              <a:rPr lang="en-US" dirty="0" err="1" smtClean="0">
                <a:sym typeface="Wingdings"/>
              </a:rPr>
              <a:t>Costantini</a:t>
            </a:r>
            <a:endParaRPr lang="en-US" dirty="0" smtClean="0"/>
          </a:p>
          <a:p>
            <a:r>
              <a:rPr lang="en-US" dirty="0"/>
              <a:t>WP2: </a:t>
            </a:r>
            <a:r>
              <a:rPr lang="en-US" b="1" dirty="0"/>
              <a:t>New functionalities definition and Research Communities support</a:t>
            </a:r>
            <a:r>
              <a:rPr lang="en-US" dirty="0"/>
              <a:t> (represent the interests of selected Research Communities, collecting their requirements and assuring that they will be successfully addressed by the project </a:t>
            </a:r>
            <a:r>
              <a:rPr lang="en-US" dirty="0" smtClean="0"/>
              <a:t>outcomes)</a:t>
            </a:r>
            <a:endParaRPr lang="en-US" dirty="0" smtClean="0">
              <a:sym typeface="Wingdings"/>
            </a:endParaRPr>
          </a:p>
          <a:p>
            <a:r>
              <a:rPr lang="en-US" dirty="0">
                <a:sym typeface="Wingdings"/>
              </a:rPr>
              <a:t>WP3: </a:t>
            </a:r>
            <a:r>
              <a:rPr lang="en-US" b="1" dirty="0">
                <a:sym typeface="Wingdings"/>
              </a:rPr>
              <a:t>Software and release management, exploitation and pilot </a:t>
            </a:r>
            <a:r>
              <a:rPr lang="en-US" b="1" dirty="0" smtClean="0">
                <a:sym typeface="Wingdings"/>
              </a:rPr>
              <a:t>testbeds</a:t>
            </a:r>
            <a:r>
              <a:rPr lang="en-US" dirty="0" smtClean="0">
                <a:sym typeface="Wingdings"/>
              </a:rPr>
              <a:t>  Duma, </a:t>
            </a:r>
            <a:r>
              <a:rPr lang="en-US" dirty="0" err="1" smtClean="0">
                <a:sym typeface="Wingdings"/>
              </a:rPr>
              <a:t>Salomoni</a:t>
            </a:r>
            <a:r>
              <a:rPr lang="en-US" dirty="0" smtClean="0">
                <a:sym typeface="Wingdings"/>
              </a:rPr>
              <a:t>, </a:t>
            </a:r>
            <a:r>
              <a:rPr lang="en-US" dirty="0" err="1" smtClean="0">
                <a:sym typeface="Wingdings"/>
              </a:rPr>
              <a:t>Michelotto</a:t>
            </a:r>
            <a:r>
              <a:rPr lang="en-US" dirty="0" smtClean="0">
                <a:sym typeface="Wingdings"/>
              </a:rPr>
              <a:t>, </a:t>
            </a:r>
            <a:r>
              <a:rPr lang="en-US" dirty="0" err="1" smtClean="0">
                <a:sym typeface="Wingdings"/>
              </a:rPr>
              <a:t>Vianello</a:t>
            </a:r>
            <a:r>
              <a:rPr lang="en-US" dirty="0" smtClean="0">
                <a:sym typeface="Wingdings"/>
              </a:rPr>
              <a:t>, </a:t>
            </a:r>
            <a:r>
              <a:rPr lang="en-US" dirty="0" err="1" smtClean="0">
                <a:sym typeface="Wingdings"/>
              </a:rPr>
              <a:t>Costantini</a:t>
            </a:r>
            <a:endParaRPr lang="en-US" dirty="0">
              <a:sym typeface="Wingdings"/>
            </a:endParaRPr>
          </a:p>
          <a:p>
            <a:r>
              <a:rPr lang="en-US" dirty="0" smtClean="0">
                <a:sym typeface="Wingdings"/>
              </a:rPr>
              <a:t>WP4</a:t>
            </a:r>
            <a:r>
              <a:rPr lang="en-US" dirty="0">
                <a:sym typeface="Wingdings"/>
              </a:rPr>
              <a:t>: </a:t>
            </a:r>
            <a:r>
              <a:rPr lang="en-US" b="1" dirty="0">
                <a:sym typeface="Wingdings"/>
              </a:rPr>
              <a:t>Orchestration and policy driven data </a:t>
            </a:r>
            <a:r>
              <a:rPr lang="en-US" b="1" dirty="0" smtClean="0">
                <a:sym typeface="Wingdings"/>
              </a:rPr>
              <a:t>management</a:t>
            </a:r>
            <a:r>
              <a:rPr lang="en-US" dirty="0" smtClean="0">
                <a:sym typeface="Wingdings"/>
              </a:rPr>
              <a:t>  </a:t>
            </a:r>
            <a:r>
              <a:rPr lang="en-US" dirty="0" err="1" smtClean="0">
                <a:sym typeface="Wingdings"/>
              </a:rPr>
              <a:t>Vianello</a:t>
            </a:r>
            <a:r>
              <a:rPr lang="en-US" dirty="0" smtClean="0">
                <a:sym typeface="Wingdings"/>
              </a:rPr>
              <a:t>, </a:t>
            </a:r>
            <a:r>
              <a:rPr lang="en-US" dirty="0" err="1" smtClean="0">
                <a:sym typeface="Wingdings"/>
              </a:rPr>
              <a:t>Caberletti</a:t>
            </a:r>
            <a:endParaRPr lang="en-US" dirty="0" smtClean="0">
              <a:sym typeface="Wingdings"/>
            </a:endParaRPr>
          </a:p>
        </p:txBody>
      </p:sp>
      <p:sp>
        <p:nvSpPr>
          <p:cNvPr id="4" name="Footer Placeholder 3"/>
          <p:cNvSpPr>
            <a:spLocks noGrp="1"/>
          </p:cNvSpPr>
          <p:nvPr>
            <p:ph type="ftr" sz="quarter" idx="10"/>
          </p:nvPr>
        </p:nvSpPr>
        <p:spPr/>
        <p:txBody>
          <a:bodyPr/>
          <a:lstStyle/>
          <a:p>
            <a:pPr>
              <a:defRPr/>
            </a:pPr>
            <a:r>
              <a:rPr lang="en-US" smtClean="0"/>
              <a:t>D. Salomoni - Progetti Europei</a:t>
            </a:r>
            <a:endParaRPr lang="it-IT" dirty="0"/>
          </a:p>
        </p:txBody>
      </p:sp>
      <p:sp>
        <p:nvSpPr>
          <p:cNvPr id="5" name="Slide Number Placeholder 4"/>
          <p:cNvSpPr>
            <a:spLocks noGrp="1"/>
          </p:cNvSpPr>
          <p:nvPr>
            <p:ph type="sldNum" sz="quarter" idx="11"/>
          </p:nvPr>
        </p:nvSpPr>
        <p:spPr/>
        <p:txBody>
          <a:bodyPr/>
          <a:lstStyle/>
          <a:p>
            <a:fld id="{7161AF3A-419D-714F-931E-4795C051864B}" type="slidenum">
              <a:rPr lang="en-US" altLang="x-none" smtClean="0"/>
              <a:pPr/>
              <a:t>12</a:t>
            </a:fld>
            <a:endParaRPr lang="en-US" altLang="x-none" dirty="0"/>
          </a:p>
        </p:txBody>
      </p:sp>
      <p:sp>
        <p:nvSpPr>
          <p:cNvPr id="6" name="Date Placeholder 5"/>
          <p:cNvSpPr>
            <a:spLocks noGrp="1"/>
          </p:cNvSpPr>
          <p:nvPr>
            <p:ph type="dt" sz="half" idx="12"/>
          </p:nvPr>
        </p:nvSpPr>
        <p:spPr/>
        <p:txBody>
          <a:bodyPr/>
          <a:lstStyle/>
          <a:p>
            <a:pPr>
              <a:defRPr/>
            </a:pPr>
            <a:r>
              <a:rPr lang="it-IT" smtClean="0"/>
              <a:t>Workshop SDDS 18/1/18</a:t>
            </a:r>
            <a:endParaRPr lang="it-IT"/>
          </a:p>
        </p:txBody>
      </p:sp>
    </p:spTree>
    <p:extLst>
      <p:ext uri="{BB962C8B-B14F-4D97-AF65-F5344CB8AC3E}">
        <p14:creationId xmlns:p14="http://schemas.microsoft.com/office/powerpoint/2010/main" val="1518350200"/>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XDC: </a:t>
            </a:r>
            <a:r>
              <a:rPr lang="en-US" dirty="0" err="1" smtClean="0"/>
              <a:t>dettagli</a:t>
            </a:r>
            <a:endParaRPr lang="en-US" dirty="0"/>
          </a:p>
        </p:txBody>
      </p:sp>
      <p:sp>
        <p:nvSpPr>
          <p:cNvPr id="3" name="Content Placeholder 2"/>
          <p:cNvSpPr>
            <a:spLocks noGrp="1"/>
          </p:cNvSpPr>
          <p:nvPr>
            <p:ph idx="1"/>
          </p:nvPr>
        </p:nvSpPr>
        <p:spPr>
          <a:xfrm>
            <a:off x="152400" y="1219200"/>
            <a:ext cx="8839200" cy="5105400"/>
          </a:xfrm>
        </p:spPr>
        <p:txBody>
          <a:bodyPr>
            <a:normAutofit fontScale="77500" lnSpcReduction="20000"/>
          </a:bodyPr>
          <a:lstStyle/>
          <a:p>
            <a:r>
              <a:rPr lang="en-US" b="1" dirty="0"/>
              <a:t>WP3</a:t>
            </a:r>
            <a:r>
              <a:rPr lang="en-US" dirty="0"/>
              <a:t>: ensure the high quality levels of the developed software implementing Quality Control procedures based on industry standards and according to the policies defined by the project. WP3 will maintain pilot services and testbeds to carry on the testing activities. The testbeds will be open to WP2 representatives as needed. WP3 will provide User Support to the testers from WP2. WP3 will also be responsible for the Release Management, for the coordination and maintenance of the package repositories, defining policies and release cycles</a:t>
            </a:r>
            <a:r>
              <a:rPr lang="en-US" dirty="0" smtClean="0"/>
              <a:t>.</a:t>
            </a:r>
          </a:p>
          <a:p>
            <a:r>
              <a:rPr lang="en-US" b="1" dirty="0" smtClean="0"/>
              <a:t>WP4</a:t>
            </a:r>
            <a:r>
              <a:rPr lang="en-US" dirty="0"/>
              <a:t>: responsible to provide solutions for smart caching, data management orchestration, and workflow execution to pre-process data at ingestion. The developments will be based on already existing, production quality, components that will be enriched with new functionalities, new interfaces and harmonized in a coherent architecture. APIs will be provided to allow full exploitations from external services and components. Developments will be driven by the requirements provided by WP2 and will be compliant with the Software Quality Criteria provided by WP3.</a:t>
            </a:r>
          </a:p>
        </p:txBody>
      </p:sp>
      <p:sp>
        <p:nvSpPr>
          <p:cNvPr id="4" name="Footer Placeholder 3"/>
          <p:cNvSpPr>
            <a:spLocks noGrp="1"/>
          </p:cNvSpPr>
          <p:nvPr>
            <p:ph type="ftr" sz="quarter" idx="10"/>
          </p:nvPr>
        </p:nvSpPr>
        <p:spPr/>
        <p:txBody>
          <a:bodyPr/>
          <a:lstStyle/>
          <a:p>
            <a:pPr>
              <a:defRPr/>
            </a:pPr>
            <a:r>
              <a:rPr lang="en-US" smtClean="0"/>
              <a:t>D. Salomoni - Progetti Europei</a:t>
            </a:r>
            <a:endParaRPr lang="it-IT" dirty="0"/>
          </a:p>
        </p:txBody>
      </p:sp>
      <p:sp>
        <p:nvSpPr>
          <p:cNvPr id="5" name="Slide Number Placeholder 4"/>
          <p:cNvSpPr>
            <a:spLocks noGrp="1"/>
          </p:cNvSpPr>
          <p:nvPr>
            <p:ph type="sldNum" sz="quarter" idx="11"/>
          </p:nvPr>
        </p:nvSpPr>
        <p:spPr/>
        <p:txBody>
          <a:bodyPr/>
          <a:lstStyle/>
          <a:p>
            <a:fld id="{7161AF3A-419D-714F-931E-4795C051864B}" type="slidenum">
              <a:rPr lang="en-US" altLang="x-none" smtClean="0"/>
              <a:pPr/>
              <a:t>13</a:t>
            </a:fld>
            <a:endParaRPr lang="en-US" altLang="x-none" dirty="0"/>
          </a:p>
        </p:txBody>
      </p:sp>
      <p:sp>
        <p:nvSpPr>
          <p:cNvPr id="6" name="Date Placeholder 5"/>
          <p:cNvSpPr>
            <a:spLocks noGrp="1"/>
          </p:cNvSpPr>
          <p:nvPr>
            <p:ph type="dt" sz="half" idx="12"/>
          </p:nvPr>
        </p:nvSpPr>
        <p:spPr/>
        <p:txBody>
          <a:bodyPr/>
          <a:lstStyle/>
          <a:p>
            <a:pPr>
              <a:defRPr/>
            </a:pPr>
            <a:r>
              <a:rPr lang="it-IT" smtClean="0"/>
              <a:t>Workshop SDDS 18/1/18</a:t>
            </a:r>
            <a:endParaRPr lang="it-IT"/>
          </a:p>
        </p:txBody>
      </p:sp>
    </p:spTree>
    <p:extLst>
      <p:ext uri="{BB962C8B-B14F-4D97-AF65-F5344CB8AC3E}">
        <p14:creationId xmlns:p14="http://schemas.microsoft.com/office/powerpoint/2010/main" val="1095846431"/>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DEEP: </a:t>
            </a:r>
            <a:r>
              <a:rPr lang="en-US" dirty="0" err="1" smtClean="0"/>
              <a:t>generale</a:t>
            </a:r>
            <a:endParaRPr lang="en-US" dirty="0"/>
          </a:p>
        </p:txBody>
      </p:sp>
      <p:sp>
        <p:nvSpPr>
          <p:cNvPr id="3" name="Content Placeholder 2"/>
          <p:cNvSpPr>
            <a:spLocks noGrp="1"/>
          </p:cNvSpPr>
          <p:nvPr>
            <p:ph idx="1"/>
          </p:nvPr>
        </p:nvSpPr>
        <p:spPr/>
        <p:txBody>
          <a:bodyPr>
            <a:normAutofit fontScale="85000" lnSpcReduction="20000"/>
          </a:bodyPr>
          <a:lstStyle/>
          <a:p>
            <a:r>
              <a:rPr lang="en-US" dirty="0"/>
              <a:t>The key concept proposed in the DEEP Hybrid </a:t>
            </a:r>
            <a:r>
              <a:rPr lang="en-US" dirty="0" err="1"/>
              <a:t>DataCloud</a:t>
            </a:r>
            <a:r>
              <a:rPr lang="en-US" dirty="0"/>
              <a:t> project is the need to </a:t>
            </a:r>
            <a:r>
              <a:rPr lang="en-US" b="1" dirty="0"/>
              <a:t>support intensive computing techniques that require specialized HPC hardware, like GPUs or low latency interconnects, to explore very large datasets</a:t>
            </a:r>
            <a:r>
              <a:rPr lang="en-US" dirty="0"/>
              <a:t>. A Hybrid Cloud approach enables the access to such resources that are not easily reachable by the researchers at the scale needed in the current EU </a:t>
            </a:r>
            <a:r>
              <a:rPr lang="en-US" dirty="0" smtClean="0"/>
              <a:t>e-infrastructure.</a:t>
            </a:r>
            <a:br>
              <a:rPr lang="en-US" dirty="0" smtClean="0"/>
            </a:br>
            <a:r>
              <a:rPr lang="en-US" dirty="0" smtClean="0"/>
              <a:t/>
            </a:r>
            <a:br>
              <a:rPr lang="en-US" dirty="0" smtClean="0"/>
            </a:br>
            <a:r>
              <a:rPr lang="en-US" dirty="0" smtClean="0"/>
              <a:t>We </a:t>
            </a:r>
            <a:r>
              <a:rPr lang="en-US" dirty="0"/>
              <a:t>also propose to deploy under the common label of “DEEP as a Service” a set of building blocks that enable the </a:t>
            </a:r>
            <a:r>
              <a:rPr lang="en-US" b="1" dirty="0"/>
              <a:t>easy development of applications requiring these techniques</a:t>
            </a:r>
            <a:r>
              <a:rPr lang="en-US" dirty="0"/>
              <a:t>: deep learning using neural networks, parallel post-processing of very large data, and analysis of massive online data streams</a:t>
            </a:r>
            <a:r>
              <a:rPr lang="en-US" dirty="0" smtClean="0"/>
              <a:t>.</a:t>
            </a:r>
            <a:endParaRPr lang="en-US" dirty="0"/>
          </a:p>
        </p:txBody>
      </p:sp>
      <p:sp>
        <p:nvSpPr>
          <p:cNvPr id="4" name="Footer Placeholder 3"/>
          <p:cNvSpPr>
            <a:spLocks noGrp="1"/>
          </p:cNvSpPr>
          <p:nvPr>
            <p:ph type="ftr" sz="quarter" idx="10"/>
          </p:nvPr>
        </p:nvSpPr>
        <p:spPr/>
        <p:txBody>
          <a:bodyPr/>
          <a:lstStyle/>
          <a:p>
            <a:pPr>
              <a:defRPr/>
            </a:pPr>
            <a:r>
              <a:rPr lang="en-US" smtClean="0"/>
              <a:t>D. Salomoni - Progetti Europei</a:t>
            </a:r>
            <a:endParaRPr lang="it-IT" dirty="0"/>
          </a:p>
        </p:txBody>
      </p:sp>
      <p:sp>
        <p:nvSpPr>
          <p:cNvPr id="5" name="Slide Number Placeholder 4"/>
          <p:cNvSpPr>
            <a:spLocks noGrp="1"/>
          </p:cNvSpPr>
          <p:nvPr>
            <p:ph type="sldNum" sz="quarter" idx="11"/>
          </p:nvPr>
        </p:nvSpPr>
        <p:spPr/>
        <p:txBody>
          <a:bodyPr/>
          <a:lstStyle/>
          <a:p>
            <a:fld id="{7161AF3A-419D-714F-931E-4795C051864B}" type="slidenum">
              <a:rPr lang="en-US" altLang="x-none" smtClean="0"/>
              <a:pPr/>
              <a:t>14</a:t>
            </a:fld>
            <a:endParaRPr lang="en-US" altLang="x-none" dirty="0"/>
          </a:p>
        </p:txBody>
      </p:sp>
      <p:sp>
        <p:nvSpPr>
          <p:cNvPr id="6" name="Date Placeholder 5"/>
          <p:cNvSpPr>
            <a:spLocks noGrp="1"/>
          </p:cNvSpPr>
          <p:nvPr>
            <p:ph type="dt" sz="half" idx="12"/>
          </p:nvPr>
        </p:nvSpPr>
        <p:spPr/>
        <p:txBody>
          <a:bodyPr/>
          <a:lstStyle/>
          <a:p>
            <a:pPr>
              <a:defRPr/>
            </a:pPr>
            <a:r>
              <a:rPr lang="it-IT" smtClean="0"/>
              <a:t>Workshop SDDS 18/1/18</a:t>
            </a:r>
            <a:endParaRPr lang="it-IT"/>
          </a:p>
        </p:txBody>
      </p:sp>
    </p:spTree>
    <p:extLst>
      <p:ext uri="{BB962C8B-B14F-4D97-AF65-F5344CB8AC3E}">
        <p14:creationId xmlns:p14="http://schemas.microsoft.com/office/powerpoint/2010/main" val="1020049338"/>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DEEP: budget, PM</a:t>
            </a:r>
            <a:endParaRPr lang="en-US" dirty="0"/>
          </a:p>
        </p:txBody>
      </p:sp>
      <p:sp>
        <p:nvSpPr>
          <p:cNvPr id="3" name="Content Placeholder 2"/>
          <p:cNvSpPr>
            <a:spLocks noGrp="1"/>
          </p:cNvSpPr>
          <p:nvPr>
            <p:ph idx="1"/>
          </p:nvPr>
        </p:nvSpPr>
        <p:spPr/>
        <p:txBody>
          <a:bodyPr/>
          <a:lstStyle/>
          <a:p>
            <a:r>
              <a:rPr lang="en-US" dirty="0" smtClean="0"/>
              <a:t>Da 1/11/2017 a 30/4/2020</a:t>
            </a:r>
          </a:p>
          <a:p>
            <a:r>
              <a:rPr lang="en-US" dirty="0" err="1" smtClean="0"/>
              <a:t>Responsabile</a:t>
            </a:r>
            <a:r>
              <a:rPr lang="en-US" dirty="0" smtClean="0"/>
              <a:t> locale: Alessandro </a:t>
            </a:r>
            <a:r>
              <a:rPr lang="en-US" dirty="0" err="1" smtClean="0"/>
              <a:t>Costantini</a:t>
            </a:r>
            <a:endParaRPr lang="en-US" dirty="0" smtClean="0"/>
          </a:p>
          <a:p>
            <a:r>
              <a:rPr lang="en-US" dirty="0" err="1" smtClean="0"/>
              <a:t>Fondi</a:t>
            </a:r>
            <a:r>
              <a:rPr lang="en-US" dirty="0" smtClean="0"/>
              <a:t> </a:t>
            </a:r>
            <a:r>
              <a:rPr lang="en-US" dirty="0" err="1" smtClean="0"/>
              <a:t>rendicontabili</a:t>
            </a:r>
            <a:r>
              <a:rPr lang="en-US" dirty="0" smtClean="0"/>
              <a:t> CNAF: 110.000 euro</a:t>
            </a:r>
          </a:p>
          <a:p>
            <a:r>
              <a:rPr lang="en-US" dirty="0" smtClean="0"/>
              <a:t>PM CNAF: 22 (€5000/PM)</a:t>
            </a:r>
          </a:p>
        </p:txBody>
      </p:sp>
      <p:sp>
        <p:nvSpPr>
          <p:cNvPr id="4" name="Footer Placeholder 3"/>
          <p:cNvSpPr>
            <a:spLocks noGrp="1"/>
          </p:cNvSpPr>
          <p:nvPr>
            <p:ph type="ftr" sz="quarter" idx="10"/>
          </p:nvPr>
        </p:nvSpPr>
        <p:spPr/>
        <p:txBody>
          <a:bodyPr/>
          <a:lstStyle/>
          <a:p>
            <a:pPr>
              <a:defRPr/>
            </a:pPr>
            <a:r>
              <a:rPr lang="en-US" smtClean="0"/>
              <a:t>D. Salomoni - Progetti Europei</a:t>
            </a:r>
            <a:endParaRPr lang="it-IT" dirty="0"/>
          </a:p>
        </p:txBody>
      </p:sp>
      <p:sp>
        <p:nvSpPr>
          <p:cNvPr id="5" name="Slide Number Placeholder 4"/>
          <p:cNvSpPr>
            <a:spLocks noGrp="1"/>
          </p:cNvSpPr>
          <p:nvPr>
            <p:ph type="sldNum" sz="quarter" idx="11"/>
          </p:nvPr>
        </p:nvSpPr>
        <p:spPr/>
        <p:txBody>
          <a:bodyPr/>
          <a:lstStyle/>
          <a:p>
            <a:fld id="{7161AF3A-419D-714F-931E-4795C051864B}" type="slidenum">
              <a:rPr lang="en-US" altLang="x-none" smtClean="0"/>
              <a:pPr/>
              <a:t>15</a:t>
            </a:fld>
            <a:endParaRPr lang="en-US" altLang="x-none" dirty="0"/>
          </a:p>
        </p:txBody>
      </p:sp>
      <p:sp>
        <p:nvSpPr>
          <p:cNvPr id="6" name="Date Placeholder 5"/>
          <p:cNvSpPr>
            <a:spLocks noGrp="1"/>
          </p:cNvSpPr>
          <p:nvPr>
            <p:ph type="dt" sz="half" idx="12"/>
          </p:nvPr>
        </p:nvSpPr>
        <p:spPr/>
        <p:txBody>
          <a:bodyPr/>
          <a:lstStyle/>
          <a:p>
            <a:pPr>
              <a:defRPr/>
            </a:pPr>
            <a:r>
              <a:rPr lang="it-IT" smtClean="0"/>
              <a:t>Workshop SDDS 18/1/18</a:t>
            </a:r>
            <a:endParaRPr lang="it-IT"/>
          </a:p>
        </p:txBody>
      </p:sp>
    </p:spTree>
    <p:extLst>
      <p:ext uri="{BB962C8B-B14F-4D97-AF65-F5344CB8AC3E}">
        <p14:creationId xmlns:p14="http://schemas.microsoft.com/office/powerpoint/2010/main" val="1986311693"/>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DEEP: </a:t>
            </a:r>
            <a:r>
              <a:rPr lang="en-US" dirty="0" err="1" smtClean="0"/>
              <a:t>attività</a:t>
            </a:r>
            <a:r>
              <a:rPr lang="en-US" dirty="0" smtClean="0"/>
              <a:t> CNAF</a:t>
            </a:r>
            <a:endParaRPr lang="en-US" dirty="0"/>
          </a:p>
        </p:txBody>
      </p:sp>
      <p:sp>
        <p:nvSpPr>
          <p:cNvPr id="3" name="Content Placeholder 2"/>
          <p:cNvSpPr>
            <a:spLocks noGrp="1"/>
          </p:cNvSpPr>
          <p:nvPr>
            <p:ph idx="1"/>
          </p:nvPr>
        </p:nvSpPr>
        <p:spPr>
          <a:xfrm>
            <a:off x="457200" y="1524000"/>
            <a:ext cx="8229600" cy="4876800"/>
          </a:xfrm>
        </p:spPr>
        <p:txBody>
          <a:bodyPr>
            <a:normAutofit fontScale="77500" lnSpcReduction="20000"/>
          </a:bodyPr>
          <a:lstStyle/>
          <a:p>
            <a:r>
              <a:rPr lang="en-US" dirty="0"/>
              <a:t>WP3: </a:t>
            </a:r>
            <a:r>
              <a:rPr lang="en-US" b="1" dirty="0"/>
              <a:t>Testbed and integration with EOSC </a:t>
            </a:r>
            <a:r>
              <a:rPr lang="en-US" b="1" dirty="0" smtClean="0"/>
              <a:t>services</a:t>
            </a:r>
            <a:r>
              <a:rPr lang="en-US" dirty="0" smtClean="0"/>
              <a:t> </a:t>
            </a:r>
            <a:r>
              <a:rPr lang="en-US" dirty="0" smtClean="0">
                <a:sym typeface="Wingdings"/>
              </a:rPr>
              <a:t> Duma, </a:t>
            </a:r>
            <a:r>
              <a:rPr lang="en-US" dirty="0" err="1" smtClean="0">
                <a:sym typeface="Wingdings"/>
              </a:rPr>
              <a:t>Costantini</a:t>
            </a:r>
            <a:endParaRPr lang="en-US" dirty="0" smtClean="0"/>
          </a:p>
          <a:p>
            <a:pPr lvl="1"/>
            <a:r>
              <a:rPr lang="en-US" dirty="0" smtClean="0"/>
              <a:t>3.1: Pilot </a:t>
            </a:r>
            <a:r>
              <a:rPr lang="en-US" dirty="0"/>
              <a:t>testbeds and integration with EOSC platform and their </a:t>
            </a:r>
            <a:r>
              <a:rPr lang="en-US" dirty="0" smtClean="0"/>
              <a:t>services</a:t>
            </a:r>
          </a:p>
          <a:p>
            <a:pPr lvl="1"/>
            <a:r>
              <a:rPr lang="en-US" dirty="0"/>
              <a:t>3.2: Software quality assurance, release, maintenance and support</a:t>
            </a:r>
            <a:endParaRPr lang="en-US" dirty="0" smtClean="0"/>
          </a:p>
          <a:p>
            <a:r>
              <a:rPr lang="en-US" dirty="0"/>
              <a:t>WP4: </a:t>
            </a:r>
            <a:r>
              <a:rPr lang="en-US" b="1" dirty="0"/>
              <a:t>Accelerated and High Performance Computing in the </a:t>
            </a:r>
            <a:r>
              <a:rPr lang="en-US" b="1" dirty="0" smtClean="0"/>
              <a:t>Cloud</a:t>
            </a:r>
          </a:p>
          <a:p>
            <a:pPr lvl="1"/>
            <a:r>
              <a:rPr lang="en-US" dirty="0" smtClean="0"/>
              <a:t>4.3: Interaction </a:t>
            </a:r>
            <a:r>
              <a:rPr lang="en-US" dirty="0"/>
              <a:t>with HPC resources with PaaS approach</a:t>
            </a:r>
            <a:endParaRPr lang="en-US" dirty="0" smtClean="0"/>
          </a:p>
          <a:p>
            <a:r>
              <a:rPr lang="en-US" dirty="0"/>
              <a:t>WP5: </a:t>
            </a:r>
            <a:r>
              <a:rPr lang="en-US" b="1" dirty="0"/>
              <a:t>High Level Hybrid Cloud </a:t>
            </a:r>
            <a:r>
              <a:rPr lang="en-US" b="1" dirty="0" smtClean="0"/>
              <a:t>solutions</a:t>
            </a:r>
          </a:p>
          <a:p>
            <a:pPr lvl="1"/>
            <a:r>
              <a:rPr lang="en-US" dirty="0" smtClean="0"/>
              <a:t>5.1: PaaS-level </a:t>
            </a:r>
            <a:r>
              <a:rPr lang="en-US" dirty="0"/>
              <a:t>Orchestration Supporting Multi-IaaS Hybrid </a:t>
            </a:r>
            <a:r>
              <a:rPr lang="en-US" dirty="0" err="1" smtClean="0"/>
              <a:t>InfrastructuresTask</a:t>
            </a:r>
            <a:endParaRPr lang="en-US" dirty="0" smtClean="0"/>
          </a:p>
          <a:p>
            <a:pPr lvl="1"/>
            <a:r>
              <a:rPr lang="en-US" dirty="0" smtClean="0"/>
              <a:t>5.3: High-level </a:t>
            </a:r>
            <a:r>
              <a:rPr lang="en-US" dirty="0"/>
              <a:t>networking orchestration to connect seamlessly to hybrid clouds</a:t>
            </a:r>
            <a:endParaRPr lang="en-US" dirty="0" smtClean="0"/>
          </a:p>
          <a:p>
            <a:r>
              <a:rPr lang="en-US" dirty="0"/>
              <a:t>WP6: </a:t>
            </a:r>
            <a:r>
              <a:rPr lang="en-US" b="1" dirty="0"/>
              <a:t>DEEP as a </a:t>
            </a:r>
            <a:r>
              <a:rPr lang="en-US" b="1" dirty="0" smtClean="0"/>
              <a:t>Service</a:t>
            </a:r>
          </a:p>
          <a:p>
            <a:pPr lvl="1"/>
            <a:r>
              <a:rPr lang="en-US" dirty="0" smtClean="0"/>
              <a:t>6.1: Application model building</a:t>
            </a:r>
          </a:p>
          <a:p>
            <a:pPr lvl="1"/>
            <a:r>
              <a:rPr lang="en-US" dirty="0" smtClean="0"/>
              <a:t>6.2: DEEP </a:t>
            </a:r>
            <a:r>
              <a:rPr lang="en-US" dirty="0"/>
              <a:t>as a Service deployment and </a:t>
            </a:r>
            <a:r>
              <a:rPr lang="en-US" dirty="0" smtClean="0"/>
              <a:t>exploitation</a:t>
            </a:r>
          </a:p>
        </p:txBody>
      </p:sp>
      <p:sp>
        <p:nvSpPr>
          <p:cNvPr id="4" name="Footer Placeholder 3"/>
          <p:cNvSpPr>
            <a:spLocks noGrp="1"/>
          </p:cNvSpPr>
          <p:nvPr>
            <p:ph type="ftr" sz="quarter" idx="10"/>
          </p:nvPr>
        </p:nvSpPr>
        <p:spPr/>
        <p:txBody>
          <a:bodyPr/>
          <a:lstStyle/>
          <a:p>
            <a:pPr>
              <a:defRPr/>
            </a:pPr>
            <a:r>
              <a:rPr lang="en-US" smtClean="0"/>
              <a:t>D. Salomoni - Progetti Europei</a:t>
            </a:r>
            <a:endParaRPr lang="it-IT" dirty="0"/>
          </a:p>
        </p:txBody>
      </p:sp>
      <p:sp>
        <p:nvSpPr>
          <p:cNvPr id="5" name="Slide Number Placeholder 4"/>
          <p:cNvSpPr>
            <a:spLocks noGrp="1"/>
          </p:cNvSpPr>
          <p:nvPr>
            <p:ph type="sldNum" sz="quarter" idx="11"/>
          </p:nvPr>
        </p:nvSpPr>
        <p:spPr/>
        <p:txBody>
          <a:bodyPr/>
          <a:lstStyle/>
          <a:p>
            <a:fld id="{7161AF3A-419D-714F-931E-4795C051864B}" type="slidenum">
              <a:rPr lang="en-US" altLang="x-none" smtClean="0"/>
              <a:pPr/>
              <a:t>16</a:t>
            </a:fld>
            <a:endParaRPr lang="en-US" altLang="x-none" dirty="0"/>
          </a:p>
        </p:txBody>
      </p:sp>
      <p:sp>
        <p:nvSpPr>
          <p:cNvPr id="6" name="Date Placeholder 5"/>
          <p:cNvSpPr>
            <a:spLocks noGrp="1"/>
          </p:cNvSpPr>
          <p:nvPr>
            <p:ph type="dt" sz="half" idx="12"/>
          </p:nvPr>
        </p:nvSpPr>
        <p:spPr/>
        <p:txBody>
          <a:bodyPr/>
          <a:lstStyle/>
          <a:p>
            <a:pPr>
              <a:defRPr/>
            </a:pPr>
            <a:r>
              <a:rPr lang="it-IT" smtClean="0"/>
              <a:t>Workshop SDDS 18/1/18</a:t>
            </a:r>
            <a:endParaRPr lang="it-IT"/>
          </a:p>
        </p:txBody>
      </p:sp>
    </p:spTree>
    <p:extLst>
      <p:ext uri="{BB962C8B-B14F-4D97-AF65-F5344CB8AC3E}">
        <p14:creationId xmlns:p14="http://schemas.microsoft.com/office/powerpoint/2010/main" val="1651472747"/>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DEEP: </a:t>
            </a:r>
            <a:r>
              <a:rPr lang="en-US" dirty="0" err="1" smtClean="0"/>
              <a:t>dettagli</a:t>
            </a:r>
            <a:r>
              <a:rPr lang="en-US" dirty="0" smtClean="0"/>
              <a:t> (1)</a:t>
            </a:r>
            <a:endParaRPr lang="en-US" dirty="0"/>
          </a:p>
        </p:txBody>
      </p:sp>
      <p:sp>
        <p:nvSpPr>
          <p:cNvPr id="3" name="Content Placeholder 2"/>
          <p:cNvSpPr>
            <a:spLocks noGrp="1"/>
          </p:cNvSpPr>
          <p:nvPr>
            <p:ph idx="1"/>
          </p:nvPr>
        </p:nvSpPr>
        <p:spPr>
          <a:xfrm>
            <a:off x="457200" y="1219200"/>
            <a:ext cx="8686800" cy="5105400"/>
          </a:xfrm>
        </p:spPr>
        <p:txBody>
          <a:bodyPr>
            <a:normAutofit fontScale="77500" lnSpcReduction="20000"/>
          </a:bodyPr>
          <a:lstStyle/>
          <a:p>
            <a:r>
              <a:rPr lang="en-US" b="1" dirty="0"/>
              <a:t>WP3</a:t>
            </a:r>
            <a:r>
              <a:rPr lang="en-US" dirty="0"/>
              <a:t>: Guarantee that the project pilot testbeds are correctly integrated with </a:t>
            </a:r>
            <a:r>
              <a:rPr lang="en-US" dirty="0" smtClean="0"/>
              <a:t>e-Infrastructures </a:t>
            </a:r>
            <a:r>
              <a:rPr lang="en-US" dirty="0"/>
              <a:t>and services from the European Open Science Cloud (</a:t>
            </a:r>
            <a:r>
              <a:rPr lang="en-US" dirty="0" smtClean="0"/>
              <a:t>EOSC. Supervise software </a:t>
            </a:r>
            <a:r>
              <a:rPr lang="en-US" dirty="0"/>
              <a:t>development within the project, providing a continuous software improvement process that will involve quality assurance activities, software release management, maintenance and support</a:t>
            </a:r>
            <a:r>
              <a:rPr lang="en-US" dirty="0" smtClean="0"/>
              <a:t>.</a:t>
            </a:r>
          </a:p>
          <a:p>
            <a:r>
              <a:rPr lang="en-US" b="1" dirty="0"/>
              <a:t>WP4</a:t>
            </a:r>
            <a:r>
              <a:rPr lang="en-US" dirty="0"/>
              <a:t>: </a:t>
            </a:r>
            <a:r>
              <a:rPr lang="en-US" dirty="0" smtClean="0"/>
              <a:t>address </a:t>
            </a:r>
            <a:r>
              <a:rPr lang="en-US" dirty="0"/>
              <a:t>the gaps that currently exist in the support of accelerators (like GPU), specialized hardware (such as low-latency interconnects) and HPC systems in general. </a:t>
            </a:r>
            <a:r>
              <a:rPr lang="en-US" dirty="0" smtClean="0"/>
              <a:t>Ensure </a:t>
            </a:r>
            <a:r>
              <a:rPr lang="en-US" dirty="0"/>
              <a:t>that bare-metal like performance is delivered through the adopted solution, and that the resources can be shared in multi-tenancy environments. Proper interfaces will be exposed to the upper layers, from the visualization to the cloud management framework to the platform one. On top of that, high level access to HPC resources will be investigated, providing seamless access and data sharing from Cloud infrastructures.</a:t>
            </a:r>
          </a:p>
        </p:txBody>
      </p:sp>
      <p:sp>
        <p:nvSpPr>
          <p:cNvPr id="4" name="Footer Placeholder 3"/>
          <p:cNvSpPr>
            <a:spLocks noGrp="1"/>
          </p:cNvSpPr>
          <p:nvPr>
            <p:ph type="ftr" sz="quarter" idx="10"/>
          </p:nvPr>
        </p:nvSpPr>
        <p:spPr/>
        <p:txBody>
          <a:bodyPr/>
          <a:lstStyle/>
          <a:p>
            <a:pPr>
              <a:defRPr/>
            </a:pPr>
            <a:r>
              <a:rPr lang="en-US" smtClean="0"/>
              <a:t>D. Salomoni - Progetti Europei</a:t>
            </a:r>
            <a:endParaRPr lang="it-IT" dirty="0"/>
          </a:p>
        </p:txBody>
      </p:sp>
      <p:sp>
        <p:nvSpPr>
          <p:cNvPr id="5" name="Slide Number Placeholder 4"/>
          <p:cNvSpPr>
            <a:spLocks noGrp="1"/>
          </p:cNvSpPr>
          <p:nvPr>
            <p:ph type="sldNum" sz="quarter" idx="11"/>
          </p:nvPr>
        </p:nvSpPr>
        <p:spPr/>
        <p:txBody>
          <a:bodyPr/>
          <a:lstStyle/>
          <a:p>
            <a:fld id="{7161AF3A-419D-714F-931E-4795C051864B}" type="slidenum">
              <a:rPr lang="en-US" altLang="x-none" smtClean="0"/>
              <a:pPr/>
              <a:t>17</a:t>
            </a:fld>
            <a:endParaRPr lang="en-US" altLang="x-none" dirty="0"/>
          </a:p>
        </p:txBody>
      </p:sp>
      <p:sp>
        <p:nvSpPr>
          <p:cNvPr id="6" name="Date Placeholder 5"/>
          <p:cNvSpPr>
            <a:spLocks noGrp="1"/>
          </p:cNvSpPr>
          <p:nvPr>
            <p:ph type="dt" sz="half" idx="12"/>
          </p:nvPr>
        </p:nvSpPr>
        <p:spPr/>
        <p:txBody>
          <a:bodyPr/>
          <a:lstStyle/>
          <a:p>
            <a:pPr>
              <a:defRPr/>
            </a:pPr>
            <a:r>
              <a:rPr lang="it-IT" smtClean="0"/>
              <a:t>Workshop SDDS 18/1/18</a:t>
            </a:r>
            <a:endParaRPr lang="it-IT"/>
          </a:p>
        </p:txBody>
      </p:sp>
    </p:spTree>
    <p:extLst>
      <p:ext uri="{BB962C8B-B14F-4D97-AF65-F5344CB8AC3E}">
        <p14:creationId xmlns:p14="http://schemas.microsoft.com/office/powerpoint/2010/main" val="1921150076"/>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DEEP: </a:t>
            </a:r>
            <a:r>
              <a:rPr lang="en-US" dirty="0" err="1" smtClean="0"/>
              <a:t>dettagli</a:t>
            </a:r>
            <a:r>
              <a:rPr lang="en-US" dirty="0" smtClean="0"/>
              <a:t> (2)</a:t>
            </a:r>
            <a:endParaRPr lang="en-US" dirty="0"/>
          </a:p>
        </p:txBody>
      </p:sp>
      <p:sp>
        <p:nvSpPr>
          <p:cNvPr id="3" name="Content Placeholder 2"/>
          <p:cNvSpPr>
            <a:spLocks noGrp="1"/>
          </p:cNvSpPr>
          <p:nvPr>
            <p:ph idx="1"/>
          </p:nvPr>
        </p:nvSpPr>
        <p:spPr>
          <a:xfrm>
            <a:off x="457200" y="1219200"/>
            <a:ext cx="8534400" cy="5257800"/>
          </a:xfrm>
        </p:spPr>
        <p:txBody>
          <a:bodyPr>
            <a:normAutofit fontScale="70000" lnSpcReduction="20000"/>
          </a:bodyPr>
          <a:lstStyle/>
          <a:p>
            <a:r>
              <a:rPr lang="en-US" b="1" dirty="0"/>
              <a:t>WP5</a:t>
            </a:r>
            <a:r>
              <a:rPr lang="en-US" dirty="0"/>
              <a:t>: provisioning of the platform exploiting the outcomes from </a:t>
            </a:r>
            <a:r>
              <a:rPr lang="en-US" dirty="0" smtClean="0"/>
              <a:t>WP4 in </a:t>
            </a:r>
            <a:r>
              <a:rPr lang="en-US" dirty="0"/>
              <a:t>a hybrid approach, delivering an execution platform </a:t>
            </a:r>
            <a:r>
              <a:rPr lang="en-US" dirty="0" smtClean="0"/>
              <a:t>and ensuring </a:t>
            </a:r>
            <a:r>
              <a:rPr lang="en-US" dirty="0"/>
              <a:t>that applications can be spawned in across several cloud infrastructures. This will be done by enhancing the current orchestration components (especially those from the INDIGO-</a:t>
            </a:r>
            <a:r>
              <a:rPr lang="en-US" dirty="0" err="1"/>
              <a:t>DataCloud</a:t>
            </a:r>
            <a:r>
              <a:rPr lang="en-US" dirty="0"/>
              <a:t> project) enabling fine-grained multi-site orchestration</a:t>
            </a:r>
            <a:r>
              <a:rPr lang="en-US" dirty="0" smtClean="0"/>
              <a:t>. Work </a:t>
            </a:r>
            <a:r>
              <a:rPr lang="en-US" dirty="0"/>
              <a:t>on providing secure network interconnects between the different sites participating in this multi-cloud deployment, transparently for the user, so that all the provisioned resources can communicate among them as if they were on the same network segment. </a:t>
            </a:r>
            <a:endParaRPr lang="en-US" dirty="0" smtClean="0"/>
          </a:p>
          <a:p>
            <a:r>
              <a:rPr lang="en-US" b="1" dirty="0"/>
              <a:t>WP6</a:t>
            </a:r>
            <a:r>
              <a:rPr lang="en-US" dirty="0"/>
              <a:t>: </a:t>
            </a:r>
            <a:r>
              <a:rPr lang="en-US" dirty="0" smtClean="0"/>
              <a:t>bridge the </a:t>
            </a:r>
            <a:r>
              <a:rPr lang="en-US" dirty="0"/>
              <a:t>outcomes of </a:t>
            </a:r>
            <a:r>
              <a:rPr lang="en-US" dirty="0" smtClean="0"/>
              <a:t>WP2, WP4 and WP5 </a:t>
            </a:r>
            <a:r>
              <a:rPr lang="en-US" dirty="0"/>
              <a:t>so as to deliver the final solution to the users in the form of a DEEP as a Service solution. </a:t>
            </a:r>
            <a:r>
              <a:rPr lang="en-US" dirty="0" smtClean="0"/>
              <a:t>Ensure </a:t>
            </a:r>
            <a:r>
              <a:rPr lang="en-US" dirty="0"/>
              <a:t>that scientists have an easy way to deploy and execute their intensive compute applications based on containers (from </a:t>
            </a:r>
            <a:r>
              <a:rPr lang="en-US" dirty="0" smtClean="0"/>
              <a:t>WP2) </a:t>
            </a:r>
            <a:r>
              <a:rPr lang="en-US" dirty="0"/>
              <a:t>that will be executed in an hybrid cloud platform </a:t>
            </a:r>
            <a:r>
              <a:rPr lang="en-US" dirty="0" smtClean="0"/>
              <a:t>(WP5), </a:t>
            </a:r>
            <a:r>
              <a:rPr lang="en-US" dirty="0"/>
              <a:t>exploiting the specialized hardware that their application requires </a:t>
            </a:r>
            <a:r>
              <a:rPr lang="en-US" dirty="0" smtClean="0"/>
              <a:t>(WP4). </a:t>
            </a:r>
            <a:r>
              <a:rPr lang="en-US" dirty="0"/>
              <a:t>This will be done by composing a set of defined building blocks that will model the user application. Secondly, this activity aims at making possible to deploy these applications as services that can be offered to final users, as a way to deliver scientific results to a wider scope of stakeholders.</a:t>
            </a:r>
          </a:p>
        </p:txBody>
      </p:sp>
      <p:sp>
        <p:nvSpPr>
          <p:cNvPr id="4" name="Footer Placeholder 3"/>
          <p:cNvSpPr>
            <a:spLocks noGrp="1"/>
          </p:cNvSpPr>
          <p:nvPr>
            <p:ph type="ftr" sz="quarter" idx="10"/>
          </p:nvPr>
        </p:nvSpPr>
        <p:spPr/>
        <p:txBody>
          <a:bodyPr/>
          <a:lstStyle/>
          <a:p>
            <a:pPr>
              <a:defRPr/>
            </a:pPr>
            <a:r>
              <a:rPr lang="en-US" smtClean="0"/>
              <a:t>D. Salomoni - Progetti Europei</a:t>
            </a:r>
            <a:endParaRPr lang="it-IT" dirty="0"/>
          </a:p>
        </p:txBody>
      </p:sp>
      <p:sp>
        <p:nvSpPr>
          <p:cNvPr id="5" name="Slide Number Placeholder 4"/>
          <p:cNvSpPr>
            <a:spLocks noGrp="1"/>
          </p:cNvSpPr>
          <p:nvPr>
            <p:ph type="sldNum" sz="quarter" idx="11"/>
          </p:nvPr>
        </p:nvSpPr>
        <p:spPr/>
        <p:txBody>
          <a:bodyPr/>
          <a:lstStyle/>
          <a:p>
            <a:fld id="{7161AF3A-419D-714F-931E-4795C051864B}" type="slidenum">
              <a:rPr lang="en-US" altLang="x-none" smtClean="0"/>
              <a:pPr/>
              <a:t>18</a:t>
            </a:fld>
            <a:endParaRPr lang="en-US" altLang="x-none" dirty="0"/>
          </a:p>
        </p:txBody>
      </p:sp>
      <p:sp>
        <p:nvSpPr>
          <p:cNvPr id="6" name="Date Placeholder 5"/>
          <p:cNvSpPr>
            <a:spLocks noGrp="1"/>
          </p:cNvSpPr>
          <p:nvPr>
            <p:ph type="dt" sz="half" idx="12"/>
          </p:nvPr>
        </p:nvSpPr>
        <p:spPr/>
        <p:txBody>
          <a:bodyPr/>
          <a:lstStyle/>
          <a:p>
            <a:pPr>
              <a:defRPr/>
            </a:pPr>
            <a:r>
              <a:rPr lang="it-IT" smtClean="0"/>
              <a:t>Workshop SDDS 18/1/18</a:t>
            </a:r>
            <a:endParaRPr lang="it-IT"/>
          </a:p>
        </p:txBody>
      </p:sp>
    </p:spTree>
    <p:extLst>
      <p:ext uri="{BB962C8B-B14F-4D97-AF65-F5344CB8AC3E}">
        <p14:creationId xmlns:p14="http://schemas.microsoft.com/office/powerpoint/2010/main" val="940996343"/>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EOSC-hub: </a:t>
            </a:r>
            <a:r>
              <a:rPr lang="en-US" dirty="0" err="1" smtClean="0"/>
              <a:t>generale</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 EOSC-hub project creates the integration and management system of the future European Open Science Cloud that delivers a catalogue of services, software and data from the EGI Federation, EUDAT CDI, INDIGO-</a:t>
            </a:r>
            <a:r>
              <a:rPr lang="en-US" dirty="0" err="1"/>
              <a:t>DataCloud</a:t>
            </a:r>
            <a:r>
              <a:rPr lang="en-US" dirty="0"/>
              <a:t> and major research e-infrastructures. This integration and management system (the Hub) builds on mature processes, policies and tools from the leading European federated e-Infrastructures to cover the whole life-cycle of services, from planning to delivery. The Hub aggregates services from local, regional and national e-Infrastructures in Europe, Africa, Asia, Canada and South America.</a:t>
            </a:r>
          </a:p>
        </p:txBody>
      </p:sp>
      <p:sp>
        <p:nvSpPr>
          <p:cNvPr id="4" name="Footer Placeholder 3"/>
          <p:cNvSpPr>
            <a:spLocks noGrp="1"/>
          </p:cNvSpPr>
          <p:nvPr>
            <p:ph type="ftr" sz="quarter" idx="10"/>
          </p:nvPr>
        </p:nvSpPr>
        <p:spPr/>
        <p:txBody>
          <a:bodyPr/>
          <a:lstStyle/>
          <a:p>
            <a:pPr>
              <a:defRPr/>
            </a:pPr>
            <a:r>
              <a:rPr lang="en-US" smtClean="0"/>
              <a:t>D. Salomoni - Progetti Europei</a:t>
            </a:r>
            <a:endParaRPr lang="it-IT" dirty="0"/>
          </a:p>
        </p:txBody>
      </p:sp>
      <p:sp>
        <p:nvSpPr>
          <p:cNvPr id="5" name="Slide Number Placeholder 4"/>
          <p:cNvSpPr>
            <a:spLocks noGrp="1"/>
          </p:cNvSpPr>
          <p:nvPr>
            <p:ph type="sldNum" sz="quarter" idx="11"/>
          </p:nvPr>
        </p:nvSpPr>
        <p:spPr/>
        <p:txBody>
          <a:bodyPr/>
          <a:lstStyle/>
          <a:p>
            <a:fld id="{7161AF3A-419D-714F-931E-4795C051864B}" type="slidenum">
              <a:rPr lang="en-US" altLang="x-none" smtClean="0"/>
              <a:pPr/>
              <a:t>19</a:t>
            </a:fld>
            <a:endParaRPr lang="en-US" altLang="x-none" dirty="0"/>
          </a:p>
        </p:txBody>
      </p:sp>
      <p:sp>
        <p:nvSpPr>
          <p:cNvPr id="6" name="Date Placeholder 5"/>
          <p:cNvSpPr>
            <a:spLocks noGrp="1"/>
          </p:cNvSpPr>
          <p:nvPr>
            <p:ph type="dt" sz="half" idx="12"/>
          </p:nvPr>
        </p:nvSpPr>
        <p:spPr/>
        <p:txBody>
          <a:bodyPr/>
          <a:lstStyle/>
          <a:p>
            <a:pPr>
              <a:defRPr/>
            </a:pPr>
            <a:r>
              <a:rPr lang="it-IT" smtClean="0"/>
              <a:t>Workshop SDDS 18/1/18</a:t>
            </a:r>
            <a:endParaRPr lang="it-IT"/>
          </a:p>
        </p:txBody>
      </p:sp>
    </p:spTree>
    <p:extLst>
      <p:ext uri="{BB962C8B-B14F-4D97-AF65-F5344CB8AC3E}">
        <p14:creationId xmlns:p14="http://schemas.microsoft.com/office/powerpoint/2010/main" val="1962850241"/>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a:t>
            </a:r>
            <a:r>
              <a:rPr lang="en-US" dirty="0" err="1" smtClean="0"/>
              <a:t>progetti</a:t>
            </a:r>
            <a:r>
              <a:rPr lang="en-US" dirty="0" smtClean="0"/>
              <a:t> </a:t>
            </a:r>
            <a:r>
              <a:rPr lang="en-US" dirty="0" err="1" smtClean="0"/>
              <a:t>europei</a:t>
            </a:r>
            <a:r>
              <a:rPr lang="en-US" dirty="0" smtClean="0"/>
              <a:t> in </a:t>
            </a:r>
            <a:r>
              <a:rPr lang="en-US" dirty="0" err="1" smtClean="0"/>
              <a:t>corso</a:t>
            </a:r>
            <a:endParaRPr lang="en-US" dirty="0"/>
          </a:p>
        </p:txBody>
      </p:sp>
      <p:sp>
        <p:nvSpPr>
          <p:cNvPr id="3" name="Content Placeholder 2"/>
          <p:cNvSpPr>
            <a:spLocks noGrp="1"/>
          </p:cNvSpPr>
          <p:nvPr>
            <p:ph idx="1"/>
          </p:nvPr>
        </p:nvSpPr>
        <p:spPr/>
        <p:txBody>
          <a:bodyPr>
            <a:normAutofit fontScale="92500" lnSpcReduction="10000"/>
          </a:bodyPr>
          <a:lstStyle/>
          <a:p>
            <a:r>
              <a:rPr lang="it-IT" dirty="0" err="1" smtClean="0"/>
              <a:t>EOSCPilot</a:t>
            </a:r>
            <a:endParaRPr lang="it-IT" dirty="0" smtClean="0"/>
          </a:p>
          <a:p>
            <a:r>
              <a:rPr lang="it-IT" dirty="0" smtClean="0"/>
              <a:t>EOSC-</a:t>
            </a:r>
            <a:r>
              <a:rPr lang="it-IT" dirty="0" err="1" smtClean="0"/>
              <a:t>hub</a:t>
            </a:r>
            <a:endParaRPr lang="it-IT" dirty="0" smtClean="0"/>
          </a:p>
          <a:p>
            <a:r>
              <a:rPr lang="it-IT" dirty="0" err="1" smtClean="0"/>
              <a:t>eXtreme-DataCloud</a:t>
            </a:r>
            <a:r>
              <a:rPr lang="it-IT" dirty="0" smtClean="0"/>
              <a:t> (XDC)</a:t>
            </a:r>
          </a:p>
          <a:p>
            <a:r>
              <a:rPr lang="it-IT" dirty="0" smtClean="0"/>
              <a:t>DEEP-</a:t>
            </a:r>
            <a:r>
              <a:rPr lang="it-IT" dirty="0" err="1" smtClean="0"/>
              <a:t>HybridDataCloud</a:t>
            </a:r>
            <a:r>
              <a:rPr lang="it-IT" dirty="0" smtClean="0"/>
              <a:t> (DEEP)</a:t>
            </a:r>
          </a:p>
          <a:p>
            <a:endParaRPr lang="it-IT" dirty="0" smtClean="0"/>
          </a:p>
          <a:p>
            <a:r>
              <a:rPr lang="it-IT" dirty="0" smtClean="0"/>
              <a:t>Non considero qui altri progetti come ASTERICS, </a:t>
            </a:r>
            <a:r>
              <a:rPr lang="it-IT" dirty="0" err="1" smtClean="0"/>
              <a:t>HelixNebula</a:t>
            </a:r>
            <a:r>
              <a:rPr lang="it-IT" dirty="0" smtClean="0"/>
              <a:t> </a:t>
            </a:r>
            <a:r>
              <a:rPr lang="it-IT" dirty="0" err="1" smtClean="0"/>
              <a:t>ScienceCloud</a:t>
            </a:r>
            <a:r>
              <a:rPr lang="it-IT" dirty="0" smtClean="0"/>
              <a:t> ed EXANEST.</a:t>
            </a:r>
          </a:p>
          <a:p>
            <a:r>
              <a:rPr lang="it-IT" dirty="0" smtClean="0"/>
              <a:t>Nelle attività al CNAF indicate di seguito ci sono in alcuni casi nomi preliminari </a:t>
            </a:r>
            <a:r>
              <a:rPr lang="it-IT" i="1" dirty="0" smtClean="0"/>
              <a:t>di solo personale SDDS</a:t>
            </a:r>
            <a:r>
              <a:rPr lang="it-IT" dirty="0" smtClean="0"/>
              <a:t>, </a:t>
            </a:r>
            <a:r>
              <a:rPr lang="it-IT" b="1" dirty="0" smtClean="0"/>
              <a:t>da confermare come output di questa riunione</a:t>
            </a:r>
          </a:p>
          <a:p>
            <a:pPr lvl="1"/>
            <a:r>
              <a:rPr lang="it-IT" b="1" dirty="0" smtClean="0"/>
              <a:t>Altri nomi possono comunque essere proposti</a:t>
            </a:r>
            <a:endParaRPr lang="it-IT" b="1" dirty="0"/>
          </a:p>
        </p:txBody>
      </p:sp>
      <p:sp>
        <p:nvSpPr>
          <p:cNvPr id="4" name="Footer Placeholder 3"/>
          <p:cNvSpPr>
            <a:spLocks noGrp="1"/>
          </p:cNvSpPr>
          <p:nvPr>
            <p:ph type="ftr" sz="quarter" idx="10"/>
          </p:nvPr>
        </p:nvSpPr>
        <p:spPr/>
        <p:txBody>
          <a:bodyPr/>
          <a:lstStyle/>
          <a:p>
            <a:pPr>
              <a:defRPr/>
            </a:pPr>
            <a:r>
              <a:rPr lang="en-US" smtClean="0"/>
              <a:t>D. Salomoni - Progetti Europei</a:t>
            </a:r>
            <a:endParaRPr lang="it-IT" dirty="0"/>
          </a:p>
        </p:txBody>
      </p:sp>
      <p:sp>
        <p:nvSpPr>
          <p:cNvPr id="5" name="Slide Number Placeholder 4"/>
          <p:cNvSpPr>
            <a:spLocks noGrp="1"/>
          </p:cNvSpPr>
          <p:nvPr>
            <p:ph type="sldNum" sz="quarter" idx="11"/>
          </p:nvPr>
        </p:nvSpPr>
        <p:spPr/>
        <p:txBody>
          <a:bodyPr/>
          <a:lstStyle/>
          <a:p>
            <a:fld id="{7161AF3A-419D-714F-931E-4795C051864B}" type="slidenum">
              <a:rPr lang="en-US" altLang="x-none" smtClean="0"/>
              <a:pPr/>
              <a:t>2</a:t>
            </a:fld>
            <a:endParaRPr lang="en-US" altLang="x-none" dirty="0"/>
          </a:p>
        </p:txBody>
      </p:sp>
      <p:sp>
        <p:nvSpPr>
          <p:cNvPr id="6" name="Date Placeholder 5"/>
          <p:cNvSpPr>
            <a:spLocks noGrp="1"/>
          </p:cNvSpPr>
          <p:nvPr>
            <p:ph type="dt" sz="half" idx="12"/>
          </p:nvPr>
        </p:nvSpPr>
        <p:spPr/>
        <p:txBody>
          <a:bodyPr/>
          <a:lstStyle/>
          <a:p>
            <a:pPr>
              <a:defRPr/>
            </a:pPr>
            <a:r>
              <a:rPr lang="it-IT" smtClean="0"/>
              <a:t>Workshop SDDS 18/1/18</a:t>
            </a:r>
            <a:endParaRPr lang="it-IT"/>
          </a:p>
        </p:txBody>
      </p:sp>
    </p:spTree>
    <p:extLst>
      <p:ext uri="{BB962C8B-B14F-4D97-AF65-F5344CB8AC3E}">
        <p14:creationId xmlns:p14="http://schemas.microsoft.com/office/powerpoint/2010/main" val="1996175422"/>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EOSC-hub: </a:t>
            </a:r>
            <a:r>
              <a:rPr lang="en-US" dirty="0"/>
              <a:t>budget, PM</a:t>
            </a:r>
          </a:p>
        </p:txBody>
      </p:sp>
      <p:sp>
        <p:nvSpPr>
          <p:cNvPr id="3" name="Content Placeholder 2"/>
          <p:cNvSpPr>
            <a:spLocks noGrp="1"/>
          </p:cNvSpPr>
          <p:nvPr>
            <p:ph idx="1"/>
          </p:nvPr>
        </p:nvSpPr>
        <p:spPr/>
        <p:txBody>
          <a:bodyPr/>
          <a:lstStyle/>
          <a:p>
            <a:r>
              <a:rPr lang="en-US" dirty="0" smtClean="0"/>
              <a:t>Da 1/1/2018 a 31/12/2020</a:t>
            </a:r>
          </a:p>
          <a:p>
            <a:r>
              <a:rPr lang="en-US" dirty="0" err="1" smtClean="0"/>
              <a:t>Responsabile</a:t>
            </a:r>
            <a:r>
              <a:rPr lang="en-US" dirty="0" smtClean="0"/>
              <a:t> locale: </a:t>
            </a:r>
            <a:r>
              <a:rPr lang="en-US" dirty="0" err="1" smtClean="0"/>
              <a:t>Davide</a:t>
            </a:r>
            <a:r>
              <a:rPr lang="en-US" dirty="0" smtClean="0"/>
              <a:t> </a:t>
            </a:r>
            <a:r>
              <a:rPr lang="en-US" dirty="0" err="1" smtClean="0"/>
              <a:t>Salomoni</a:t>
            </a:r>
            <a:endParaRPr lang="en-US" dirty="0" smtClean="0"/>
          </a:p>
          <a:p>
            <a:r>
              <a:rPr lang="en-US" dirty="0" err="1" smtClean="0"/>
              <a:t>Fondi</a:t>
            </a:r>
            <a:r>
              <a:rPr lang="en-US" dirty="0" smtClean="0"/>
              <a:t> </a:t>
            </a:r>
            <a:r>
              <a:rPr lang="en-US" dirty="0" err="1" smtClean="0"/>
              <a:t>rendicontabili</a:t>
            </a:r>
            <a:r>
              <a:rPr lang="en-US" dirty="0" smtClean="0"/>
              <a:t> CNAF: 500.000 euro</a:t>
            </a:r>
          </a:p>
          <a:p>
            <a:r>
              <a:rPr lang="en-US" dirty="0" smtClean="0"/>
              <a:t>PM CNAF: 86 (€5800/PM)</a:t>
            </a:r>
            <a:endParaRPr lang="en-US" dirty="0"/>
          </a:p>
        </p:txBody>
      </p:sp>
      <p:sp>
        <p:nvSpPr>
          <p:cNvPr id="4" name="Footer Placeholder 3"/>
          <p:cNvSpPr>
            <a:spLocks noGrp="1"/>
          </p:cNvSpPr>
          <p:nvPr>
            <p:ph type="ftr" sz="quarter" idx="10"/>
          </p:nvPr>
        </p:nvSpPr>
        <p:spPr/>
        <p:txBody>
          <a:bodyPr/>
          <a:lstStyle/>
          <a:p>
            <a:pPr>
              <a:defRPr/>
            </a:pPr>
            <a:r>
              <a:rPr lang="en-US" smtClean="0"/>
              <a:t>D. Salomoni - Progetti Europei</a:t>
            </a:r>
            <a:endParaRPr lang="it-IT" dirty="0"/>
          </a:p>
        </p:txBody>
      </p:sp>
      <p:sp>
        <p:nvSpPr>
          <p:cNvPr id="5" name="Slide Number Placeholder 4"/>
          <p:cNvSpPr>
            <a:spLocks noGrp="1"/>
          </p:cNvSpPr>
          <p:nvPr>
            <p:ph type="sldNum" sz="quarter" idx="11"/>
          </p:nvPr>
        </p:nvSpPr>
        <p:spPr/>
        <p:txBody>
          <a:bodyPr/>
          <a:lstStyle/>
          <a:p>
            <a:fld id="{7161AF3A-419D-714F-931E-4795C051864B}" type="slidenum">
              <a:rPr lang="en-US" altLang="x-none" smtClean="0"/>
              <a:pPr/>
              <a:t>20</a:t>
            </a:fld>
            <a:endParaRPr lang="en-US" altLang="x-none" dirty="0"/>
          </a:p>
        </p:txBody>
      </p:sp>
      <p:sp>
        <p:nvSpPr>
          <p:cNvPr id="6" name="Date Placeholder 5"/>
          <p:cNvSpPr>
            <a:spLocks noGrp="1"/>
          </p:cNvSpPr>
          <p:nvPr>
            <p:ph type="dt" sz="half" idx="12"/>
          </p:nvPr>
        </p:nvSpPr>
        <p:spPr/>
        <p:txBody>
          <a:bodyPr/>
          <a:lstStyle/>
          <a:p>
            <a:pPr>
              <a:defRPr/>
            </a:pPr>
            <a:r>
              <a:rPr lang="it-IT" smtClean="0"/>
              <a:t>Workshop SDDS 18/1/18</a:t>
            </a:r>
            <a:endParaRPr lang="it-IT"/>
          </a:p>
        </p:txBody>
      </p:sp>
    </p:spTree>
    <p:extLst>
      <p:ext uri="{BB962C8B-B14F-4D97-AF65-F5344CB8AC3E}">
        <p14:creationId xmlns:p14="http://schemas.microsoft.com/office/powerpoint/2010/main" val="1151445258"/>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EOSC-hub: </a:t>
            </a:r>
            <a:r>
              <a:rPr lang="en-US" dirty="0" err="1" smtClean="0"/>
              <a:t>attività</a:t>
            </a:r>
            <a:r>
              <a:rPr lang="en-US" dirty="0" smtClean="0"/>
              <a:t> CNAF (1)</a:t>
            </a:r>
            <a:endParaRPr lang="en-US" dirty="0"/>
          </a:p>
        </p:txBody>
      </p:sp>
      <p:sp>
        <p:nvSpPr>
          <p:cNvPr id="3" name="Content Placeholder 2"/>
          <p:cNvSpPr>
            <a:spLocks noGrp="1"/>
          </p:cNvSpPr>
          <p:nvPr>
            <p:ph idx="1"/>
          </p:nvPr>
        </p:nvSpPr>
        <p:spPr/>
        <p:txBody>
          <a:bodyPr>
            <a:normAutofit lnSpcReduction="10000"/>
          </a:bodyPr>
          <a:lstStyle/>
          <a:p>
            <a:r>
              <a:rPr lang="en-US" dirty="0" smtClean="0"/>
              <a:t>WP2: </a:t>
            </a:r>
            <a:r>
              <a:rPr lang="en-US" b="1" dirty="0" smtClean="0"/>
              <a:t>Strategy &amp; Business Development</a:t>
            </a:r>
            <a:r>
              <a:rPr lang="en-US" dirty="0" smtClean="0"/>
              <a:t> </a:t>
            </a:r>
            <a:r>
              <a:rPr lang="en-US" dirty="0" smtClean="0">
                <a:sym typeface="Wingdings"/>
              </a:rPr>
              <a:t> </a:t>
            </a:r>
            <a:r>
              <a:rPr lang="en-US" dirty="0" err="1" smtClean="0">
                <a:sym typeface="Wingdings"/>
              </a:rPr>
              <a:t>Salomoni</a:t>
            </a:r>
            <a:endParaRPr lang="en-US" dirty="0" smtClean="0"/>
          </a:p>
          <a:p>
            <a:pPr lvl="1"/>
            <a:r>
              <a:rPr lang="en-US" dirty="0" smtClean="0"/>
              <a:t>2.1: Strategic Direction</a:t>
            </a:r>
          </a:p>
          <a:p>
            <a:pPr lvl="1"/>
            <a:r>
              <a:rPr lang="en-US" dirty="0" smtClean="0"/>
              <a:t>2.2: Service Strategy, Portfolio and Catalogue</a:t>
            </a:r>
          </a:p>
          <a:p>
            <a:pPr lvl="1"/>
            <a:r>
              <a:rPr lang="en-US" dirty="0" smtClean="0"/>
              <a:t>2.3: Governance and Sustainability</a:t>
            </a:r>
          </a:p>
          <a:p>
            <a:r>
              <a:rPr lang="en-US" dirty="0" smtClean="0"/>
              <a:t>WP6: </a:t>
            </a:r>
            <a:r>
              <a:rPr lang="en-US" b="1" dirty="0" smtClean="0"/>
              <a:t>Common Services</a:t>
            </a:r>
          </a:p>
          <a:p>
            <a:pPr lvl="1"/>
            <a:r>
              <a:rPr lang="en-US" dirty="0" smtClean="0"/>
              <a:t>6.1: Discovery and Access </a:t>
            </a:r>
            <a:r>
              <a:rPr lang="en-US" dirty="0" smtClean="0">
                <a:sym typeface="Wingdings"/>
              </a:rPr>
              <a:t> </a:t>
            </a:r>
            <a:r>
              <a:rPr lang="en-US" dirty="0" err="1" smtClean="0">
                <a:sym typeface="Wingdings"/>
              </a:rPr>
              <a:t>Ceccanti</a:t>
            </a:r>
            <a:r>
              <a:rPr lang="en-US" dirty="0" smtClean="0">
                <a:sym typeface="Wingdings"/>
              </a:rPr>
              <a:t>, </a:t>
            </a:r>
            <a:r>
              <a:rPr lang="en-US" dirty="0" err="1" smtClean="0">
                <a:sym typeface="Wingdings"/>
              </a:rPr>
              <a:t>Vianello</a:t>
            </a:r>
            <a:r>
              <a:rPr lang="en-US" dirty="0" smtClean="0">
                <a:sym typeface="Wingdings"/>
              </a:rPr>
              <a:t>, </a:t>
            </a:r>
            <a:r>
              <a:rPr lang="en-US" dirty="0" err="1" smtClean="0">
                <a:sym typeface="Wingdings"/>
              </a:rPr>
              <a:t>Caberletti</a:t>
            </a:r>
            <a:r>
              <a:rPr lang="en-US" dirty="0" smtClean="0">
                <a:sym typeface="Wingdings"/>
              </a:rPr>
              <a:t>, </a:t>
            </a:r>
            <a:r>
              <a:rPr lang="en-US" dirty="0" err="1" smtClean="0">
                <a:sym typeface="Wingdings"/>
              </a:rPr>
              <a:t>Michelotto</a:t>
            </a:r>
            <a:r>
              <a:rPr lang="en-US" dirty="0" smtClean="0">
                <a:sym typeface="Wingdings"/>
              </a:rPr>
              <a:t>, art.36</a:t>
            </a:r>
          </a:p>
          <a:p>
            <a:pPr lvl="1"/>
            <a:r>
              <a:rPr lang="en-US" dirty="0" smtClean="0">
                <a:sym typeface="Wingdings"/>
              </a:rPr>
              <a:t>6.2: Federated Compute  </a:t>
            </a:r>
            <a:r>
              <a:rPr lang="en-US" dirty="0" err="1" smtClean="0">
                <a:sym typeface="Wingdings"/>
              </a:rPr>
              <a:t>Vianello</a:t>
            </a:r>
            <a:r>
              <a:rPr lang="en-US" dirty="0" smtClean="0">
                <a:sym typeface="Wingdings"/>
              </a:rPr>
              <a:t>, </a:t>
            </a:r>
            <a:r>
              <a:rPr lang="en-US" dirty="0" err="1" smtClean="0">
                <a:sym typeface="Wingdings"/>
              </a:rPr>
              <a:t>Caberletti</a:t>
            </a:r>
            <a:endParaRPr lang="en-US" dirty="0" smtClean="0">
              <a:sym typeface="Wingdings"/>
            </a:endParaRPr>
          </a:p>
          <a:p>
            <a:r>
              <a:rPr lang="en-US" dirty="0" smtClean="0">
                <a:sym typeface="Wingdings"/>
              </a:rPr>
              <a:t>WP7: </a:t>
            </a:r>
            <a:r>
              <a:rPr lang="en-US" b="1" dirty="0" smtClean="0">
                <a:sym typeface="Wingdings"/>
              </a:rPr>
              <a:t>Thematic Services</a:t>
            </a:r>
          </a:p>
          <a:p>
            <a:pPr lvl="1"/>
            <a:r>
              <a:rPr lang="en-US" dirty="0" smtClean="0">
                <a:sym typeface="Wingdings"/>
              </a:rPr>
              <a:t>7.2: DODAS  Duma</a:t>
            </a:r>
            <a:endParaRPr lang="en-US" dirty="0"/>
          </a:p>
        </p:txBody>
      </p:sp>
      <p:sp>
        <p:nvSpPr>
          <p:cNvPr id="4" name="Footer Placeholder 3"/>
          <p:cNvSpPr>
            <a:spLocks noGrp="1"/>
          </p:cNvSpPr>
          <p:nvPr>
            <p:ph type="ftr" sz="quarter" idx="10"/>
          </p:nvPr>
        </p:nvSpPr>
        <p:spPr/>
        <p:txBody>
          <a:bodyPr/>
          <a:lstStyle/>
          <a:p>
            <a:pPr>
              <a:defRPr/>
            </a:pPr>
            <a:r>
              <a:rPr lang="en-US" smtClean="0"/>
              <a:t>D. Salomoni - Progetti Europei</a:t>
            </a:r>
            <a:endParaRPr lang="it-IT" dirty="0"/>
          </a:p>
        </p:txBody>
      </p:sp>
      <p:sp>
        <p:nvSpPr>
          <p:cNvPr id="5" name="Slide Number Placeholder 4"/>
          <p:cNvSpPr>
            <a:spLocks noGrp="1"/>
          </p:cNvSpPr>
          <p:nvPr>
            <p:ph type="sldNum" sz="quarter" idx="11"/>
          </p:nvPr>
        </p:nvSpPr>
        <p:spPr/>
        <p:txBody>
          <a:bodyPr/>
          <a:lstStyle/>
          <a:p>
            <a:fld id="{7161AF3A-419D-714F-931E-4795C051864B}" type="slidenum">
              <a:rPr lang="en-US" altLang="x-none" smtClean="0"/>
              <a:pPr/>
              <a:t>21</a:t>
            </a:fld>
            <a:endParaRPr lang="en-US" altLang="x-none" dirty="0"/>
          </a:p>
        </p:txBody>
      </p:sp>
      <p:sp>
        <p:nvSpPr>
          <p:cNvPr id="6" name="Date Placeholder 5"/>
          <p:cNvSpPr>
            <a:spLocks noGrp="1"/>
          </p:cNvSpPr>
          <p:nvPr>
            <p:ph type="dt" sz="half" idx="12"/>
          </p:nvPr>
        </p:nvSpPr>
        <p:spPr/>
        <p:txBody>
          <a:bodyPr/>
          <a:lstStyle/>
          <a:p>
            <a:pPr>
              <a:defRPr/>
            </a:pPr>
            <a:r>
              <a:rPr lang="it-IT" smtClean="0"/>
              <a:t>Workshop SDDS 18/1/18</a:t>
            </a:r>
            <a:endParaRPr lang="it-IT"/>
          </a:p>
        </p:txBody>
      </p:sp>
    </p:spTree>
    <p:extLst>
      <p:ext uri="{BB962C8B-B14F-4D97-AF65-F5344CB8AC3E}">
        <p14:creationId xmlns:p14="http://schemas.microsoft.com/office/powerpoint/2010/main" val="737471707"/>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EOSC-hub: </a:t>
            </a:r>
            <a:r>
              <a:rPr lang="en-US" dirty="0" err="1" smtClean="0"/>
              <a:t>attività</a:t>
            </a:r>
            <a:r>
              <a:rPr lang="en-US" dirty="0" smtClean="0"/>
              <a:t> CNAF (2)</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WP10: </a:t>
            </a:r>
            <a:r>
              <a:rPr lang="en-US" b="1" dirty="0" smtClean="0"/>
              <a:t>Technical Coordination</a:t>
            </a:r>
          </a:p>
          <a:p>
            <a:pPr lvl="1"/>
            <a:r>
              <a:rPr lang="en-US" dirty="0" smtClean="0"/>
              <a:t>10.1: Technical Roadmap </a:t>
            </a:r>
            <a:r>
              <a:rPr lang="en-US" dirty="0" smtClean="0">
                <a:sym typeface="Wingdings"/>
              </a:rPr>
              <a:t> </a:t>
            </a:r>
            <a:r>
              <a:rPr lang="en-US" dirty="0" smtClean="0"/>
              <a:t>Duma</a:t>
            </a:r>
          </a:p>
          <a:p>
            <a:pPr lvl="1"/>
            <a:r>
              <a:rPr lang="en-US" dirty="0" smtClean="0"/>
              <a:t>10.2: Service Catalogue Technical Evolution </a:t>
            </a:r>
            <a:r>
              <a:rPr lang="en-US" dirty="0" smtClean="0">
                <a:sym typeface="Wingdings"/>
              </a:rPr>
              <a:t> </a:t>
            </a:r>
            <a:r>
              <a:rPr lang="en-US" dirty="0" err="1" smtClean="0"/>
              <a:t>Costantini</a:t>
            </a:r>
            <a:r>
              <a:rPr lang="en-US" dirty="0" smtClean="0"/>
              <a:t>, </a:t>
            </a:r>
            <a:r>
              <a:rPr lang="en-US" dirty="0" err="1" smtClean="0"/>
              <a:t>Michelotto</a:t>
            </a:r>
            <a:endParaRPr lang="en-US" dirty="0" smtClean="0"/>
          </a:p>
          <a:p>
            <a:pPr lvl="1"/>
            <a:r>
              <a:rPr lang="en-US" dirty="0" smtClean="0"/>
              <a:t>10.3: Community Requirement Analysis and Technical Support </a:t>
            </a:r>
            <a:r>
              <a:rPr lang="en-US" dirty="0" smtClean="0">
                <a:sym typeface="Wingdings"/>
              </a:rPr>
              <a:t> </a:t>
            </a:r>
            <a:r>
              <a:rPr lang="en-US" dirty="0" err="1" smtClean="0"/>
              <a:t>Ceccanti</a:t>
            </a:r>
            <a:r>
              <a:rPr lang="en-US" dirty="0" smtClean="0"/>
              <a:t>, </a:t>
            </a:r>
            <a:r>
              <a:rPr lang="en-US" dirty="0" err="1" smtClean="0"/>
              <a:t>Caberletti</a:t>
            </a:r>
            <a:r>
              <a:rPr lang="en-US" dirty="0" smtClean="0"/>
              <a:t>, </a:t>
            </a:r>
            <a:r>
              <a:rPr lang="en-US" dirty="0" err="1" smtClean="0"/>
              <a:t>Michelotto</a:t>
            </a:r>
            <a:endParaRPr lang="en-US" dirty="0" smtClean="0"/>
          </a:p>
          <a:p>
            <a:r>
              <a:rPr lang="en-US" dirty="0" smtClean="0"/>
              <a:t>WP11: </a:t>
            </a:r>
            <a:r>
              <a:rPr lang="en-US" b="1" dirty="0" smtClean="0"/>
              <a:t>Training</a:t>
            </a:r>
          </a:p>
          <a:p>
            <a:pPr lvl="1"/>
            <a:r>
              <a:rPr lang="en-US" dirty="0" smtClean="0"/>
              <a:t>11.4: Training about Common Services </a:t>
            </a:r>
            <a:r>
              <a:rPr lang="en-US" dirty="0" smtClean="0">
                <a:sym typeface="Wingdings"/>
              </a:rPr>
              <a:t> </a:t>
            </a:r>
            <a:r>
              <a:rPr lang="en-US" dirty="0" err="1" smtClean="0"/>
              <a:t>Michelotto</a:t>
            </a:r>
            <a:r>
              <a:rPr lang="en-US" dirty="0" smtClean="0"/>
              <a:t>, art.36</a:t>
            </a:r>
          </a:p>
          <a:p>
            <a:pPr lvl="1"/>
            <a:r>
              <a:rPr lang="en-US" dirty="0" smtClean="0"/>
              <a:t>11.5: Data Science Training </a:t>
            </a:r>
            <a:r>
              <a:rPr lang="en-US" dirty="0" smtClean="0">
                <a:sym typeface="Wingdings"/>
              </a:rPr>
              <a:t> </a:t>
            </a:r>
            <a:r>
              <a:rPr lang="en-US" dirty="0" err="1" smtClean="0"/>
              <a:t>Michelotto</a:t>
            </a:r>
            <a:r>
              <a:rPr lang="en-US" dirty="0" smtClean="0"/>
              <a:t>, art.36</a:t>
            </a:r>
          </a:p>
          <a:p>
            <a:r>
              <a:rPr lang="en-US" dirty="0" smtClean="0"/>
              <a:t>WP13: </a:t>
            </a:r>
            <a:r>
              <a:rPr lang="en-US" b="1" dirty="0" smtClean="0"/>
              <a:t>Access Provisioning</a:t>
            </a:r>
          </a:p>
          <a:p>
            <a:pPr lvl="1"/>
            <a:r>
              <a:rPr lang="en-US" dirty="0" smtClean="0"/>
              <a:t>13.1: DODAS </a:t>
            </a:r>
            <a:r>
              <a:rPr lang="en-US" dirty="0" smtClean="0">
                <a:sym typeface="Wingdings"/>
              </a:rPr>
              <a:t> </a:t>
            </a:r>
            <a:r>
              <a:rPr lang="en-US" dirty="0" smtClean="0"/>
              <a:t>Duma, </a:t>
            </a:r>
            <a:r>
              <a:rPr lang="en-US" dirty="0" err="1" smtClean="0"/>
              <a:t>Caberletti</a:t>
            </a:r>
            <a:endParaRPr lang="en-US" dirty="0" smtClean="0"/>
          </a:p>
        </p:txBody>
      </p:sp>
      <p:sp>
        <p:nvSpPr>
          <p:cNvPr id="4" name="Footer Placeholder 3"/>
          <p:cNvSpPr>
            <a:spLocks noGrp="1"/>
          </p:cNvSpPr>
          <p:nvPr>
            <p:ph type="ftr" sz="quarter" idx="10"/>
          </p:nvPr>
        </p:nvSpPr>
        <p:spPr/>
        <p:txBody>
          <a:bodyPr/>
          <a:lstStyle/>
          <a:p>
            <a:pPr>
              <a:defRPr/>
            </a:pPr>
            <a:r>
              <a:rPr lang="en-US" smtClean="0"/>
              <a:t>D. Salomoni - Progetti Europei</a:t>
            </a:r>
            <a:endParaRPr lang="it-IT" dirty="0"/>
          </a:p>
        </p:txBody>
      </p:sp>
      <p:sp>
        <p:nvSpPr>
          <p:cNvPr id="5" name="Slide Number Placeholder 4"/>
          <p:cNvSpPr>
            <a:spLocks noGrp="1"/>
          </p:cNvSpPr>
          <p:nvPr>
            <p:ph type="sldNum" sz="quarter" idx="11"/>
          </p:nvPr>
        </p:nvSpPr>
        <p:spPr/>
        <p:txBody>
          <a:bodyPr/>
          <a:lstStyle/>
          <a:p>
            <a:fld id="{7161AF3A-419D-714F-931E-4795C051864B}" type="slidenum">
              <a:rPr lang="en-US" altLang="x-none" smtClean="0"/>
              <a:pPr/>
              <a:t>22</a:t>
            </a:fld>
            <a:endParaRPr lang="en-US" altLang="x-none" dirty="0"/>
          </a:p>
        </p:txBody>
      </p:sp>
      <p:sp>
        <p:nvSpPr>
          <p:cNvPr id="6" name="Date Placeholder 5"/>
          <p:cNvSpPr>
            <a:spLocks noGrp="1"/>
          </p:cNvSpPr>
          <p:nvPr>
            <p:ph type="dt" sz="half" idx="12"/>
          </p:nvPr>
        </p:nvSpPr>
        <p:spPr/>
        <p:txBody>
          <a:bodyPr/>
          <a:lstStyle/>
          <a:p>
            <a:pPr>
              <a:defRPr/>
            </a:pPr>
            <a:r>
              <a:rPr lang="it-IT" smtClean="0"/>
              <a:t>Workshop SDDS 18/1/18</a:t>
            </a:r>
            <a:endParaRPr lang="it-IT"/>
          </a:p>
        </p:txBody>
      </p:sp>
    </p:spTree>
    <p:extLst>
      <p:ext uri="{BB962C8B-B14F-4D97-AF65-F5344CB8AC3E}">
        <p14:creationId xmlns:p14="http://schemas.microsoft.com/office/powerpoint/2010/main" val="1054949682"/>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EOSC-hub: </a:t>
            </a:r>
            <a:r>
              <a:rPr lang="en-US" dirty="0" err="1" smtClean="0"/>
              <a:t>dettagli</a:t>
            </a:r>
            <a:r>
              <a:rPr lang="en-US" dirty="0" smtClean="0"/>
              <a:t> (1)</a:t>
            </a:r>
            <a:endParaRPr lang="en-US" dirty="0"/>
          </a:p>
        </p:txBody>
      </p:sp>
      <p:sp>
        <p:nvSpPr>
          <p:cNvPr id="3" name="Content Placeholder 2"/>
          <p:cNvSpPr>
            <a:spLocks noGrp="1"/>
          </p:cNvSpPr>
          <p:nvPr>
            <p:ph idx="1"/>
          </p:nvPr>
        </p:nvSpPr>
        <p:spPr>
          <a:xfrm>
            <a:off x="457200" y="1219200"/>
            <a:ext cx="8458200" cy="5257800"/>
          </a:xfrm>
        </p:spPr>
        <p:txBody>
          <a:bodyPr>
            <a:normAutofit fontScale="85000" lnSpcReduction="20000"/>
          </a:bodyPr>
          <a:lstStyle/>
          <a:p>
            <a:r>
              <a:rPr lang="en-US" b="1" dirty="0" smtClean="0"/>
              <a:t>WP2</a:t>
            </a:r>
            <a:r>
              <a:rPr lang="en-US" dirty="0"/>
              <a:t>: Define and manage the overall project strategy, in collaboration with relevant boards.</a:t>
            </a:r>
          </a:p>
          <a:p>
            <a:r>
              <a:rPr lang="en-US" b="1" dirty="0"/>
              <a:t>WP6</a:t>
            </a:r>
            <a:r>
              <a:rPr lang="en-US" dirty="0"/>
              <a:t>: Maintenance and integration comprises the integration with the EOSC-hub AAI, the integration of monitoring and accounting probes and the adapters to the configuration information system. Further general activities are: gathering integration requirements, maintaining the rolling integration plan, maintaining the software and enable standard interfaces and protocols that support the thematic services, integrate with the collaborative platforms, and provide feedback about emerging risks for fulfilling the integration and maintenance plan</a:t>
            </a:r>
            <a:r>
              <a:rPr lang="en-US" dirty="0" smtClean="0"/>
              <a:t>.</a:t>
            </a:r>
          </a:p>
          <a:p>
            <a:r>
              <a:rPr lang="en-US" b="1" dirty="0" smtClean="0"/>
              <a:t>WP7</a:t>
            </a:r>
            <a:r>
              <a:rPr lang="en-US" dirty="0" smtClean="0"/>
              <a:t> (per </a:t>
            </a:r>
            <a:r>
              <a:rPr lang="en-US" dirty="0" err="1" smtClean="0"/>
              <a:t>noi</a:t>
            </a:r>
            <a:r>
              <a:rPr lang="en-US" dirty="0" smtClean="0"/>
              <a:t>, solo DODAS): </a:t>
            </a:r>
            <a:r>
              <a:rPr lang="en-US" dirty="0"/>
              <a:t>Vertically integrate thematic services with common </a:t>
            </a:r>
            <a:r>
              <a:rPr lang="en-US" dirty="0" smtClean="0"/>
              <a:t>components. Foster </a:t>
            </a:r>
            <a:r>
              <a:rPr lang="en-US" dirty="0"/>
              <a:t>thematic services deployment and </a:t>
            </a:r>
            <a:r>
              <a:rPr lang="en-US" dirty="0" smtClean="0"/>
              <a:t>operation. Enable </a:t>
            </a:r>
            <a:r>
              <a:rPr lang="en-US" dirty="0"/>
              <a:t>users access to </a:t>
            </a:r>
            <a:r>
              <a:rPr lang="en-US" dirty="0" smtClean="0"/>
              <a:t>services. Monitoring </a:t>
            </a:r>
            <a:r>
              <a:rPr lang="en-US" dirty="0"/>
              <a:t>and accounting systems are part of this integration.</a:t>
            </a:r>
          </a:p>
        </p:txBody>
      </p:sp>
      <p:sp>
        <p:nvSpPr>
          <p:cNvPr id="4" name="Footer Placeholder 3"/>
          <p:cNvSpPr>
            <a:spLocks noGrp="1"/>
          </p:cNvSpPr>
          <p:nvPr>
            <p:ph type="ftr" sz="quarter" idx="10"/>
          </p:nvPr>
        </p:nvSpPr>
        <p:spPr/>
        <p:txBody>
          <a:bodyPr/>
          <a:lstStyle/>
          <a:p>
            <a:pPr>
              <a:defRPr/>
            </a:pPr>
            <a:r>
              <a:rPr lang="en-US" smtClean="0"/>
              <a:t>D. Salomoni - Progetti Europei</a:t>
            </a:r>
            <a:endParaRPr lang="it-IT" dirty="0"/>
          </a:p>
        </p:txBody>
      </p:sp>
      <p:sp>
        <p:nvSpPr>
          <p:cNvPr id="5" name="Slide Number Placeholder 4"/>
          <p:cNvSpPr>
            <a:spLocks noGrp="1"/>
          </p:cNvSpPr>
          <p:nvPr>
            <p:ph type="sldNum" sz="quarter" idx="11"/>
          </p:nvPr>
        </p:nvSpPr>
        <p:spPr/>
        <p:txBody>
          <a:bodyPr/>
          <a:lstStyle/>
          <a:p>
            <a:fld id="{7161AF3A-419D-714F-931E-4795C051864B}" type="slidenum">
              <a:rPr lang="en-US" altLang="x-none" smtClean="0"/>
              <a:pPr/>
              <a:t>23</a:t>
            </a:fld>
            <a:endParaRPr lang="en-US" altLang="x-none" dirty="0"/>
          </a:p>
        </p:txBody>
      </p:sp>
      <p:sp>
        <p:nvSpPr>
          <p:cNvPr id="6" name="Date Placeholder 5"/>
          <p:cNvSpPr>
            <a:spLocks noGrp="1"/>
          </p:cNvSpPr>
          <p:nvPr>
            <p:ph type="dt" sz="half" idx="12"/>
          </p:nvPr>
        </p:nvSpPr>
        <p:spPr/>
        <p:txBody>
          <a:bodyPr/>
          <a:lstStyle/>
          <a:p>
            <a:pPr>
              <a:defRPr/>
            </a:pPr>
            <a:r>
              <a:rPr lang="it-IT" smtClean="0"/>
              <a:t>Workshop SDDS 18/1/18</a:t>
            </a:r>
            <a:endParaRPr lang="it-IT"/>
          </a:p>
        </p:txBody>
      </p:sp>
    </p:spTree>
    <p:extLst>
      <p:ext uri="{BB962C8B-B14F-4D97-AF65-F5344CB8AC3E}">
        <p14:creationId xmlns:p14="http://schemas.microsoft.com/office/powerpoint/2010/main" val="582814506"/>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EOSC-hub: </a:t>
            </a:r>
            <a:r>
              <a:rPr lang="en-US" dirty="0" err="1" smtClean="0"/>
              <a:t>dettagli</a:t>
            </a:r>
            <a:r>
              <a:rPr lang="en-US" dirty="0" smtClean="0"/>
              <a:t> (2)</a:t>
            </a:r>
            <a:endParaRPr lang="en-US" dirty="0"/>
          </a:p>
        </p:txBody>
      </p:sp>
      <p:sp>
        <p:nvSpPr>
          <p:cNvPr id="3" name="Content Placeholder 2"/>
          <p:cNvSpPr>
            <a:spLocks noGrp="1"/>
          </p:cNvSpPr>
          <p:nvPr>
            <p:ph idx="1"/>
          </p:nvPr>
        </p:nvSpPr>
        <p:spPr>
          <a:xfrm>
            <a:off x="457200" y="1219200"/>
            <a:ext cx="8458200" cy="5257800"/>
          </a:xfrm>
        </p:spPr>
        <p:txBody>
          <a:bodyPr>
            <a:normAutofit fontScale="85000" lnSpcReduction="20000"/>
          </a:bodyPr>
          <a:lstStyle/>
          <a:p>
            <a:r>
              <a:rPr lang="en-US" b="1" dirty="0"/>
              <a:t>WP10</a:t>
            </a:r>
            <a:r>
              <a:rPr lang="en-US" dirty="0"/>
              <a:t>: The activities of the Technology Committee will focus on the following areas: data access and reuse, data preservation/curation/provenance, data analysis solutions and FAIR data, compute, network, AAI, federation tools, workflow management and user interfaces, PaaS solutions and security</a:t>
            </a:r>
            <a:r>
              <a:rPr lang="en-US" dirty="0" smtClean="0"/>
              <a:t>.</a:t>
            </a:r>
          </a:p>
          <a:p>
            <a:r>
              <a:rPr lang="en-US" b="1" dirty="0" smtClean="0"/>
              <a:t>WP11</a:t>
            </a:r>
            <a:r>
              <a:rPr lang="en-US" dirty="0"/>
              <a:t>: Define and deliver training contents about common and federated services for supporting scientific activities of </a:t>
            </a:r>
            <a:r>
              <a:rPr lang="en-US" dirty="0" smtClean="0"/>
              <a:t>Thematic Services, Competence Centers </a:t>
            </a:r>
            <a:r>
              <a:rPr lang="en-US" dirty="0"/>
              <a:t>and research communities (T11.4), and domain-specific training for </a:t>
            </a:r>
            <a:r>
              <a:rPr lang="en-US" dirty="0" smtClean="0"/>
              <a:t>data providers </a:t>
            </a:r>
            <a:r>
              <a:rPr lang="en-US" dirty="0"/>
              <a:t>and data scientists (T11.5</a:t>
            </a:r>
            <a:r>
              <a:rPr lang="en-US" dirty="0" smtClean="0"/>
              <a:t>).</a:t>
            </a:r>
          </a:p>
          <a:p>
            <a:r>
              <a:rPr lang="en-US" b="1" dirty="0"/>
              <a:t>WP13</a:t>
            </a:r>
            <a:r>
              <a:rPr lang="en-US" dirty="0"/>
              <a:t>: This WP manages the Virtual Access to services of the EOSC-hub catalogue in the following four categories: Common Services, Thematic Services, Collaborative Services and Federation Services. Services are contributed by major European Research e-Infrastructures</a:t>
            </a:r>
            <a:r>
              <a:rPr lang="en-US" dirty="0" smtClean="0"/>
              <a:t>.</a:t>
            </a:r>
            <a:endParaRPr lang="en-US" dirty="0"/>
          </a:p>
        </p:txBody>
      </p:sp>
      <p:sp>
        <p:nvSpPr>
          <p:cNvPr id="4" name="Footer Placeholder 3"/>
          <p:cNvSpPr>
            <a:spLocks noGrp="1"/>
          </p:cNvSpPr>
          <p:nvPr>
            <p:ph type="ftr" sz="quarter" idx="10"/>
          </p:nvPr>
        </p:nvSpPr>
        <p:spPr/>
        <p:txBody>
          <a:bodyPr/>
          <a:lstStyle/>
          <a:p>
            <a:pPr>
              <a:defRPr/>
            </a:pPr>
            <a:r>
              <a:rPr lang="en-US" smtClean="0"/>
              <a:t>D. Salomoni - Progetti Europei</a:t>
            </a:r>
            <a:endParaRPr lang="it-IT" dirty="0"/>
          </a:p>
        </p:txBody>
      </p:sp>
      <p:sp>
        <p:nvSpPr>
          <p:cNvPr id="5" name="Slide Number Placeholder 4"/>
          <p:cNvSpPr>
            <a:spLocks noGrp="1"/>
          </p:cNvSpPr>
          <p:nvPr>
            <p:ph type="sldNum" sz="quarter" idx="11"/>
          </p:nvPr>
        </p:nvSpPr>
        <p:spPr/>
        <p:txBody>
          <a:bodyPr/>
          <a:lstStyle/>
          <a:p>
            <a:fld id="{7161AF3A-419D-714F-931E-4795C051864B}" type="slidenum">
              <a:rPr lang="en-US" altLang="x-none" smtClean="0"/>
              <a:pPr/>
              <a:t>24</a:t>
            </a:fld>
            <a:endParaRPr lang="en-US" altLang="x-none" dirty="0"/>
          </a:p>
        </p:txBody>
      </p:sp>
      <p:sp>
        <p:nvSpPr>
          <p:cNvPr id="6" name="Date Placeholder 5"/>
          <p:cNvSpPr>
            <a:spLocks noGrp="1"/>
          </p:cNvSpPr>
          <p:nvPr>
            <p:ph type="dt" sz="half" idx="12"/>
          </p:nvPr>
        </p:nvSpPr>
        <p:spPr/>
        <p:txBody>
          <a:bodyPr/>
          <a:lstStyle/>
          <a:p>
            <a:pPr>
              <a:defRPr/>
            </a:pPr>
            <a:r>
              <a:rPr lang="it-IT" smtClean="0"/>
              <a:t>Workshop SDDS 18/1/18</a:t>
            </a:r>
            <a:endParaRPr lang="it-IT"/>
          </a:p>
        </p:txBody>
      </p:sp>
    </p:spTree>
    <p:extLst>
      <p:ext uri="{BB962C8B-B14F-4D97-AF65-F5344CB8AC3E}">
        <p14:creationId xmlns:p14="http://schemas.microsoft.com/office/powerpoint/2010/main" val="1293728280"/>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Maggiori</a:t>
            </a:r>
            <a:r>
              <a:rPr lang="en-US" dirty="0" smtClean="0"/>
              <a:t> </a:t>
            </a:r>
            <a:r>
              <a:rPr lang="en-US" dirty="0" err="1" smtClean="0"/>
              <a:t>informazioni</a:t>
            </a:r>
            <a:endParaRPr lang="en-US" dirty="0"/>
          </a:p>
        </p:txBody>
      </p:sp>
      <p:sp>
        <p:nvSpPr>
          <p:cNvPr id="3" name="Content Placeholder 2"/>
          <p:cNvSpPr>
            <a:spLocks noGrp="1"/>
          </p:cNvSpPr>
          <p:nvPr>
            <p:ph idx="1"/>
          </p:nvPr>
        </p:nvSpPr>
        <p:spPr/>
        <p:txBody>
          <a:bodyPr/>
          <a:lstStyle/>
          <a:p>
            <a:r>
              <a:rPr lang="en-US" dirty="0" err="1" smtClean="0"/>
              <a:t>Tutti</a:t>
            </a:r>
            <a:r>
              <a:rPr lang="en-US" dirty="0" smtClean="0"/>
              <a:t> </a:t>
            </a:r>
            <a:r>
              <a:rPr lang="en-US" dirty="0" err="1" smtClean="0"/>
              <a:t>i</a:t>
            </a:r>
            <a:r>
              <a:rPr lang="en-US" dirty="0" smtClean="0"/>
              <a:t> proposal </a:t>
            </a:r>
            <a:r>
              <a:rPr lang="en-US" dirty="0" err="1" smtClean="0"/>
              <a:t>dei</a:t>
            </a:r>
            <a:r>
              <a:rPr lang="en-US" dirty="0" smtClean="0"/>
              <a:t> </a:t>
            </a:r>
            <a:r>
              <a:rPr lang="en-US" dirty="0" err="1" smtClean="0"/>
              <a:t>progetti</a:t>
            </a:r>
            <a:r>
              <a:rPr lang="en-US" dirty="0" smtClean="0"/>
              <a:t> </a:t>
            </a:r>
            <a:r>
              <a:rPr lang="en-US" dirty="0" err="1" smtClean="0"/>
              <a:t>sopra</a:t>
            </a:r>
            <a:r>
              <a:rPr lang="en-US" dirty="0" smtClean="0"/>
              <a:t> </a:t>
            </a:r>
            <a:r>
              <a:rPr lang="en-US" dirty="0" err="1" smtClean="0"/>
              <a:t>descritti</a:t>
            </a:r>
            <a:r>
              <a:rPr lang="en-US" dirty="0" smtClean="0"/>
              <a:t> </a:t>
            </a:r>
            <a:r>
              <a:rPr lang="en-US" dirty="0" err="1" smtClean="0"/>
              <a:t>sono</a:t>
            </a:r>
            <a:r>
              <a:rPr lang="en-US" dirty="0" smtClean="0"/>
              <a:t> </a:t>
            </a:r>
            <a:r>
              <a:rPr lang="en-US" dirty="0" err="1" smtClean="0"/>
              <a:t>disponibili</a:t>
            </a:r>
            <a:r>
              <a:rPr lang="en-US" dirty="0" smtClean="0"/>
              <a:t> </a:t>
            </a:r>
            <a:r>
              <a:rPr lang="en-US" dirty="0" err="1" smtClean="0"/>
              <a:t>su</a:t>
            </a:r>
            <a:r>
              <a:rPr lang="en-US" dirty="0" smtClean="0"/>
              <a:t> </a:t>
            </a:r>
            <a:r>
              <a:rPr lang="en-US" b="1" dirty="0" smtClean="0"/>
              <a:t>Pandora</a:t>
            </a:r>
            <a:r>
              <a:rPr lang="en-US" dirty="0" smtClean="0"/>
              <a:t>, area SDDS, folder “</a:t>
            </a:r>
            <a:r>
              <a:rPr lang="en-US" dirty="0" err="1" smtClean="0"/>
              <a:t>Progetti</a:t>
            </a:r>
            <a:r>
              <a:rPr lang="en-US" dirty="0" smtClean="0"/>
              <a:t> </a:t>
            </a:r>
            <a:r>
              <a:rPr lang="en-US" dirty="0" err="1" smtClean="0"/>
              <a:t>Europei</a:t>
            </a:r>
            <a:r>
              <a:rPr lang="en-US" dirty="0" smtClean="0"/>
              <a:t>” (</a:t>
            </a:r>
            <a:r>
              <a:rPr lang="en-US" dirty="0" smtClean="0">
                <a:sym typeface="Wingdings"/>
              </a:rPr>
              <a:t> </a:t>
            </a:r>
            <a:r>
              <a:rPr lang="en-US" dirty="0" err="1" smtClean="0">
                <a:sym typeface="Wingdings"/>
              </a:rPr>
              <a:t>spostare</a:t>
            </a:r>
            <a:r>
              <a:rPr lang="en-US" dirty="0" smtClean="0">
                <a:sym typeface="Wingdings"/>
              </a:rPr>
              <a:t> in </a:t>
            </a:r>
            <a:r>
              <a:rPr lang="en-US" dirty="0" err="1" smtClean="0">
                <a:sym typeface="Wingdings"/>
              </a:rPr>
              <a:t>un’area</a:t>
            </a:r>
            <a:r>
              <a:rPr lang="en-US" dirty="0" smtClean="0">
                <a:sym typeface="Wingdings"/>
              </a:rPr>
              <a:t> CNAF?)</a:t>
            </a:r>
            <a:endParaRPr lang="en-US" dirty="0" smtClean="0"/>
          </a:p>
          <a:p>
            <a:r>
              <a:rPr lang="en-US" dirty="0" err="1" smtClean="0"/>
              <a:t>Alcuni</a:t>
            </a:r>
            <a:r>
              <a:rPr lang="en-US" dirty="0" smtClean="0"/>
              <a:t> </a:t>
            </a:r>
            <a:r>
              <a:rPr lang="en-US" b="1" dirty="0" err="1" smtClean="0"/>
              <a:t>prossimi</a:t>
            </a:r>
            <a:r>
              <a:rPr lang="en-US" b="1" dirty="0" smtClean="0"/>
              <a:t> </a:t>
            </a:r>
            <a:r>
              <a:rPr lang="en-US" b="1" dirty="0" err="1" smtClean="0"/>
              <a:t>eventi</a:t>
            </a:r>
            <a:r>
              <a:rPr lang="en-US" b="1" dirty="0" smtClean="0"/>
              <a:t> </a:t>
            </a:r>
            <a:r>
              <a:rPr lang="en-US" b="1" dirty="0" err="1" smtClean="0"/>
              <a:t>importanti</a:t>
            </a:r>
            <a:r>
              <a:rPr lang="en-US" dirty="0" smtClean="0"/>
              <a:t>:</a:t>
            </a:r>
          </a:p>
          <a:p>
            <a:pPr lvl="1"/>
            <a:r>
              <a:rPr lang="en-US" dirty="0" smtClean="0"/>
              <a:t>Kick-off </a:t>
            </a:r>
            <a:r>
              <a:rPr lang="en-US" dirty="0" err="1" smtClean="0"/>
              <a:t>congiunto</a:t>
            </a:r>
            <a:r>
              <a:rPr lang="en-US" dirty="0" smtClean="0"/>
              <a:t> di DEEP e XDC: 23-25/1, Bologna/CNR (</a:t>
            </a:r>
            <a:r>
              <a:rPr lang="en-US" dirty="0" err="1" smtClean="0"/>
              <a:t>prossima</a:t>
            </a:r>
            <a:r>
              <a:rPr lang="en-US" dirty="0" smtClean="0"/>
              <a:t> </a:t>
            </a:r>
            <a:r>
              <a:rPr lang="en-US" dirty="0" err="1" smtClean="0"/>
              <a:t>settimana</a:t>
            </a:r>
            <a:r>
              <a:rPr lang="en-US" dirty="0" smtClean="0"/>
              <a:t>)</a:t>
            </a:r>
          </a:p>
          <a:p>
            <a:pPr lvl="1"/>
            <a:r>
              <a:rPr lang="en-US" dirty="0" err="1" smtClean="0"/>
              <a:t>EOSCPilot</a:t>
            </a:r>
            <a:r>
              <a:rPr lang="en-US" dirty="0" smtClean="0"/>
              <a:t> All-Hands: 8-9/3, Pisa</a:t>
            </a:r>
          </a:p>
          <a:p>
            <a:pPr lvl="1"/>
            <a:r>
              <a:rPr lang="en-US" dirty="0" smtClean="0"/>
              <a:t>EOSC-hub Week: 16-20/4, Malaga</a:t>
            </a:r>
          </a:p>
          <a:p>
            <a:pPr lvl="1"/>
            <a:r>
              <a:rPr lang="en-US" dirty="0" smtClean="0"/>
              <a:t>DEEP &amp; XDC All-Hands: 18-22/6, Santander</a:t>
            </a:r>
            <a:endParaRPr lang="en-US" dirty="0"/>
          </a:p>
        </p:txBody>
      </p:sp>
      <p:sp>
        <p:nvSpPr>
          <p:cNvPr id="4" name="Footer Placeholder 3"/>
          <p:cNvSpPr>
            <a:spLocks noGrp="1"/>
          </p:cNvSpPr>
          <p:nvPr>
            <p:ph type="ftr" sz="quarter" idx="10"/>
          </p:nvPr>
        </p:nvSpPr>
        <p:spPr/>
        <p:txBody>
          <a:bodyPr/>
          <a:lstStyle/>
          <a:p>
            <a:pPr>
              <a:defRPr/>
            </a:pPr>
            <a:r>
              <a:rPr lang="en-US" smtClean="0"/>
              <a:t>D. Salomoni - Progetti Europei</a:t>
            </a:r>
            <a:endParaRPr lang="it-IT" dirty="0"/>
          </a:p>
        </p:txBody>
      </p:sp>
      <p:sp>
        <p:nvSpPr>
          <p:cNvPr id="5" name="Slide Number Placeholder 4"/>
          <p:cNvSpPr>
            <a:spLocks noGrp="1"/>
          </p:cNvSpPr>
          <p:nvPr>
            <p:ph type="sldNum" sz="quarter" idx="11"/>
          </p:nvPr>
        </p:nvSpPr>
        <p:spPr/>
        <p:txBody>
          <a:bodyPr/>
          <a:lstStyle/>
          <a:p>
            <a:fld id="{7161AF3A-419D-714F-931E-4795C051864B}" type="slidenum">
              <a:rPr lang="en-US" altLang="x-none" smtClean="0"/>
              <a:pPr/>
              <a:t>25</a:t>
            </a:fld>
            <a:endParaRPr lang="en-US" altLang="x-none" dirty="0"/>
          </a:p>
        </p:txBody>
      </p:sp>
      <p:sp>
        <p:nvSpPr>
          <p:cNvPr id="6" name="Date Placeholder 5"/>
          <p:cNvSpPr>
            <a:spLocks noGrp="1"/>
          </p:cNvSpPr>
          <p:nvPr>
            <p:ph type="dt" sz="half" idx="12"/>
          </p:nvPr>
        </p:nvSpPr>
        <p:spPr/>
        <p:txBody>
          <a:bodyPr/>
          <a:lstStyle/>
          <a:p>
            <a:pPr>
              <a:defRPr/>
            </a:pPr>
            <a:r>
              <a:rPr lang="it-IT" smtClean="0"/>
              <a:t>Workshop SDDS 18/1/18</a:t>
            </a:r>
            <a:endParaRPr lang="it-IT"/>
          </a:p>
        </p:txBody>
      </p:sp>
    </p:spTree>
    <p:extLst>
      <p:ext uri="{BB962C8B-B14F-4D97-AF65-F5344CB8AC3E}">
        <p14:creationId xmlns:p14="http://schemas.microsoft.com/office/powerpoint/2010/main" val="453066617"/>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Altri</a:t>
            </a:r>
            <a:r>
              <a:rPr lang="en-US" dirty="0" smtClean="0"/>
              <a:t> </a:t>
            </a:r>
            <a:r>
              <a:rPr lang="en-US" dirty="0" err="1" smtClean="0"/>
              <a:t>progetti</a:t>
            </a:r>
            <a:endParaRPr lang="en-US" dirty="0"/>
          </a:p>
        </p:txBody>
      </p:sp>
      <p:sp>
        <p:nvSpPr>
          <p:cNvPr id="3" name="Content Placeholder 2"/>
          <p:cNvSpPr>
            <a:spLocks noGrp="1"/>
          </p:cNvSpPr>
          <p:nvPr>
            <p:ph idx="1"/>
          </p:nvPr>
        </p:nvSpPr>
        <p:spPr>
          <a:xfrm>
            <a:off x="457200" y="1143000"/>
            <a:ext cx="8534400" cy="5334000"/>
          </a:xfrm>
        </p:spPr>
        <p:txBody>
          <a:bodyPr>
            <a:normAutofit fontScale="77500" lnSpcReduction="20000"/>
          </a:bodyPr>
          <a:lstStyle/>
          <a:p>
            <a:r>
              <a:rPr lang="en-US" dirty="0" err="1" smtClean="0"/>
              <a:t>Progetti</a:t>
            </a:r>
            <a:r>
              <a:rPr lang="en-US" dirty="0" smtClean="0"/>
              <a:t> </a:t>
            </a:r>
            <a:r>
              <a:rPr lang="en-US" dirty="0" err="1" smtClean="0"/>
              <a:t>attualmente</a:t>
            </a:r>
            <a:r>
              <a:rPr lang="en-US" dirty="0" smtClean="0"/>
              <a:t> in </a:t>
            </a:r>
            <a:r>
              <a:rPr lang="en-US" dirty="0" err="1" smtClean="0"/>
              <a:t>fase</a:t>
            </a:r>
            <a:r>
              <a:rPr lang="en-US" dirty="0" smtClean="0"/>
              <a:t> di </a:t>
            </a:r>
            <a:r>
              <a:rPr lang="en-US" dirty="0" err="1" smtClean="0"/>
              <a:t>stesura</a:t>
            </a:r>
            <a:r>
              <a:rPr lang="en-US" dirty="0" smtClean="0"/>
              <a:t> / </a:t>
            </a:r>
            <a:r>
              <a:rPr lang="en-US" dirty="0" err="1" smtClean="0"/>
              <a:t>analisi</a:t>
            </a:r>
            <a:r>
              <a:rPr lang="en-US" dirty="0" smtClean="0"/>
              <a:t> (</a:t>
            </a:r>
            <a:r>
              <a:rPr lang="en-US" dirty="0" err="1" smtClean="0"/>
              <a:t>tutti</a:t>
            </a:r>
            <a:r>
              <a:rPr lang="en-US" dirty="0" smtClean="0"/>
              <a:t> con </a:t>
            </a:r>
            <a:r>
              <a:rPr lang="en-US" dirty="0" err="1" smtClean="0"/>
              <a:t>applicazione</a:t>
            </a:r>
            <a:r>
              <a:rPr lang="en-US" dirty="0" smtClean="0"/>
              <a:t> o </a:t>
            </a:r>
            <a:r>
              <a:rPr lang="en-US" dirty="0" err="1" smtClean="0"/>
              <a:t>evoluzione</a:t>
            </a:r>
            <a:r>
              <a:rPr lang="en-US" dirty="0" smtClean="0"/>
              <a:t> di </a:t>
            </a:r>
            <a:r>
              <a:rPr lang="en-US" dirty="0" err="1" smtClean="0"/>
              <a:t>tecnologie</a:t>
            </a:r>
            <a:r>
              <a:rPr lang="en-US" dirty="0" smtClean="0"/>
              <a:t> INDIGO):</a:t>
            </a:r>
            <a:endParaRPr lang="en-US" dirty="0" smtClean="0"/>
          </a:p>
          <a:p>
            <a:pPr lvl="1"/>
            <a:r>
              <a:rPr lang="en-US" b="1" dirty="0" err="1" smtClean="0"/>
              <a:t>Collaborazione</a:t>
            </a:r>
            <a:r>
              <a:rPr lang="en-US" b="1" dirty="0" smtClean="0"/>
              <a:t> con T-Systems</a:t>
            </a:r>
            <a:r>
              <a:rPr lang="en-US" dirty="0" smtClean="0"/>
              <a:t> per </a:t>
            </a:r>
            <a:r>
              <a:rPr lang="en-US" dirty="0" err="1" smtClean="0"/>
              <a:t>creazione</a:t>
            </a:r>
            <a:r>
              <a:rPr lang="en-US" dirty="0" smtClean="0"/>
              <a:t> di </a:t>
            </a:r>
            <a:r>
              <a:rPr lang="en-US" dirty="0" err="1" smtClean="0"/>
              <a:t>un’infrastruttura</a:t>
            </a:r>
            <a:r>
              <a:rPr lang="en-US" dirty="0" smtClean="0"/>
              <a:t> </a:t>
            </a:r>
            <a:r>
              <a:rPr lang="en-US" dirty="0" err="1" smtClean="0"/>
              <a:t>distribuita</a:t>
            </a:r>
            <a:r>
              <a:rPr lang="en-US" dirty="0" smtClean="0"/>
              <a:t> per ESA (INFN </a:t>
            </a:r>
            <a:r>
              <a:rPr lang="en-US" dirty="0" err="1" smtClean="0"/>
              <a:t>dovrebbe</a:t>
            </a:r>
            <a:r>
              <a:rPr lang="en-US" dirty="0" smtClean="0"/>
              <a:t> </a:t>
            </a:r>
            <a:r>
              <a:rPr lang="en-US" dirty="0" err="1" smtClean="0"/>
              <a:t>fornire</a:t>
            </a:r>
            <a:r>
              <a:rPr lang="en-US" dirty="0" smtClean="0"/>
              <a:t> know-how </a:t>
            </a:r>
            <a:r>
              <a:rPr lang="en-US" dirty="0" err="1" smtClean="0"/>
              <a:t>derivato</a:t>
            </a:r>
            <a:r>
              <a:rPr lang="en-US" dirty="0" smtClean="0"/>
              <a:t> da INDIGO per PaaS)</a:t>
            </a:r>
          </a:p>
          <a:p>
            <a:pPr lvl="1"/>
            <a:r>
              <a:rPr lang="en-US" b="1" dirty="0" smtClean="0">
                <a:hlinkClick r:id="rId2"/>
              </a:rPr>
              <a:t>INFRAEOSC-04-2018</a:t>
            </a:r>
            <a:r>
              <a:rPr lang="en-US" dirty="0" smtClean="0"/>
              <a:t>, Connecting </a:t>
            </a:r>
            <a:r>
              <a:rPr lang="en-US" dirty="0"/>
              <a:t>ESFRI infrastructures through Cluster </a:t>
            </a:r>
            <a:r>
              <a:rPr lang="en-US" dirty="0" smtClean="0"/>
              <a:t>projects (</a:t>
            </a:r>
            <a:r>
              <a:rPr lang="en-US" dirty="0" smtClean="0"/>
              <a:t>legato ad </a:t>
            </a:r>
            <a:r>
              <a:rPr lang="en-US" dirty="0" err="1" smtClean="0"/>
              <a:t>attuale</a:t>
            </a:r>
            <a:r>
              <a:rPr lang="en-US" dirty="0" smtClean="0"/>
              <a:t> ASTERICS </a:t>
            </a:r>
            <a:r>
              <a:rPr lang="en-US" dirty="0" err="1" smtClean="0"/>
              <a:t>su</a:t>
            </a:r>
            <a:r>
              <a:rPr lang="en-US" dirty="0" smtClean="0"/>
              <a:t> </a:t>
            </a:r>
            <a:r>
              <a:rPr lang="en-US" dirty="0" err="1" smtClean="0"/>
              <a:t>astro</a:t>
            </a:r>
            <a:r>
              <a:rPr lang="en-US" dirty="0" smtClean="0"/>
              <a:t>-particle physics, budget 6-24M€, </a:t>
            </a:r>
            <a:r>
              <a:rPr lang="en-US" dirty="0" err="1" smtClean="0"/>
              <a:t>contatto</a:t>
            </a:r>
            <a:r>
              <a:rPr lang="en-US" dirty="0" smtClean="0"/>
              <a:t> Giovanni </a:t>
            </a:r>
            <a:r>
              <a:rPr lang="en-US" dirty="0" err="1" smtClean="0"/>
              <a:t>Lamanna</a:t>
            </a:r>
            <a:r>
              <a:rPr lang="en-US" dirty="0" smtClean="0"/>
              <a:t> di LAPP) – 22/3/2018</a:t>
            </a:r>
          </a:p>
          <a:p>
            <a:pPr lvl="1"/>
            <a:r>
              <a:rPr lang="en-US" b="1" dirty="0" smtClean="0">
                <a:hlinkClick r:id="rId3"/>
              </a:rPr>
              <a:t>SC1-DTH-07-2018</a:t>
            </a:r>
            <a:r>
              <a:rPr lang="en-US" dirty="0" smtClean="0"/>
              <a:t>, Exploiting </a:t>
            </a:r>
            <a:r>
              <a:rPr lang="en-US" dirty="0"/>
              <a:t>the full potential of in-silico medicine research for </a:t>
            </a:r>
            <a:r>
              <a:rPr lang="en-US" dirty="0" err="1"/>
              <a:t>personalised</a:t>
            </a:r>
            <a:r>
              <a:rPr lang="en-US" dirty="0"/>
              <a:t> diagnostics and therapies in cloud-based </a:t>
            </a:r>
            <a:r>
              <a:rPr lang="en-US" dirty="0" smtClean="0"/>
              <a:t>environments (budget 10-15M€, </a:t>
            </a:r>
            <a:r>
              <a:rPr lang="en-US" dirty="0" err="1" smtClean="0"/>
              <a:t>contatto</a:t>
            </a:r>
            <a:r>
              <a:rPr lang="en-US" dirty="0" smtClean="0"/>
              <a:t> </a:t>
            </a:r>
            <a:r>
              <a:rPr lang="en-US" dirty="0" err="1" smtClean="0"/>
              <a:t>Gastone</a:t>
            </a:r>
            <a:r>
              <a:rPr lang="en-US" dirty="0" smtClean="0"/>
              <a:t> Castellani di </a:t>
            </a:r>
            <a:r>
              <a:rPr lang="en-US" dirty="0" err="1" smtClean="0"/>
              <a:t>Unibo</a:t>
            </a:r>
            <a:r>
              <a:rPr lang="en-US" dirty="0" smtClean="0"/>
              <a:t>) – 24/4/2018</a:t>
            </a:r>
          </a:p>
          <a:p>
            <a:pPr lvl="1"/>
            <a:r>
              <a:rPr lang="en-US" b="1" dirty="0" smtClean="0">
                <a:hlinkClick r:id="rId4"/>
              </a:rPr>
              <a:t>ICT-11</a:t>
            </a:r>
            <a:r>
              <a:rPr lang="en-US" dirty="0" smtClean="0"/>
              <a:t>, HPC </a:t>
            </a:r>
            <a:r>
              <a:rPr lang="en-US" dirty="0"/>
              <a:t>and Big Data enabled Large-scale Test-beds and </a:t>
            </a:r>
            <a:r>
              <a:rPr lang="en-US" dirty="0" smtClean="0"/>
              <a:t>Application – 17/4/2018. Qui ci </a:t>
            </a:r>
            <a:r>
              <a:rPr lang="en-US" dirty="0" err="1" smtClean="0"/>
              <a:t>sono</a:t>
            </a:r>
            <a:r>
              <a:rPr lang="en-US" dirty="0" smtClean="0"/>
              <a:t> due proposal </a:t>
            </a:r>
            <a:r>
              <a:rPr lang="en-US" dirty="0" err="1" smtClean="0"/>
              <a:t>allo</a:t>
            </a:r>
            <a:r>
              <a:rPr lang="en-US" dirty="0" smtClean="0"/>
              <a:t> studio (12-13M€ </a:t>
            </a:r>
            <a:r>
              <a:rPr lang="en-US" dirty="0" err="1" smtClean="0"/>
              <a:t>ciascuno</a:t>
            </a:r>
            <a:r>
              <a:rPr lang="en-US" dirty="0" smtClean="0"/>
              <a:t>, </a:t>
            </a:r>
            <a:r>
              <a:rPr lang="en-US" dirty="0" err="1" smtClean="0"/>
              <a:t>contatto</a:t>
            </a:r>
            <a:r>
              <a:rPr lang="en-US" dirty="0" smtClean="0"/>
              <a:t> Antonio </a:t>
            </a:r>
            <a:r>
              <a:rPr lang="en-US" dirty="0" err="1" smtClean="0"/>
              <a:t>Zoccoli</a:t>
            </a:r>
            <a:r>
              <a:rPr lang="en-US" dirty="0" smtClean="0"/>
              <a:t>):</a:t>
            </a:r>
          </a:p>
          <a:p>
            <a:pPr lvl="2"/>
            <a:r>
              <a:rPr lang="en-US" dirty="0" err="1" smtClean="0"/>
              <a:t>Potenziale</a:t>
            </a:r>
            <a:r>
              <a:rPr lang="en-US" dirty="0" smtClean="0"/>
              <a:t> proposal a </a:t>
            </a:r>
            <a:r>
              <a:rPr lang="en-US" dirty="0" err="1" smtClean="0"/>
              <a:t>guida</a:t>
            </a:r>
            <a:r>
              <a:rPr lang="en-US" dirty="0" smtClean="0"/>
              <a:t> </a:t>
            </a:r>
            <a:r>
              <a:rPr lang="en-US" dirty="0" err="1" smtClean="0"/>
              <a:t>italiana</a:t>
            </a:r>
            <a:r>
              <a:rPr lang="en-US" dirty="0" smtClean="0"/>
              <a:t> </a:t>
            </a:r>
            <a:r>
              <a:rPr lang="en-US" dirty="0" err="1" smtClean="0"/>
              <a:t>su</a:t>
            </a:r>
            <a:r>
              <a:rPr lang="en-US" dirty="0" smtClean="0"/>
              <a:t> Industry 4.0 e </a:t>
            </a:r>
            <a:r>
              <a:rPr lang="en-US" dirty="0"/>
              <a:t>in </a:t>
            </a:r>
            <a:r>
              <a:rPr lang="en-US" dirty="0" err="1" smtClean="0"/>
              <a:t>particolare</a:t>
            </a:r>
            <a:r>
              <a:rPr lang="en-US" dirty="0" smtClean="0"/>
              <a:t> </a:t>
            </a:r>
            <a:r>
              <a:rPr lang="en-US" dirty="0" err="1" smtClean="0"/>
              <a:t>su</a:t>
            </a:r>
            <a:r>
              <a:rPr lang="en-US" dirty="0" smtClean="0"/>
              <a:t> </a:t>
            </a:r>
            <a:r>
              <a:rPr lang="en-US" dirty="0"/>
              <a:t>HPC-enabled Big Data Analytics &amp; Machine Learning </a:t>
            </a:r>
            <a:r>
              <a:rPr lang="en-US" dirty="0" smtClean="0"/>
              <a:t>testbeds </a:t>
            </a:r>
            <a:r>
              <a:rPr lang="en-US" dirty="0"/>
              <a:t>for Predictive </a:t>
            </a:r>
            <a:r>
              <a:rPr lang="en-US" dirty="0" smtClean="0"/>
              <a:t>Maintenance</a:t>
            </a:r>
          </a:p>
          <a:p>
            <a:pPr lvl="2"/>
            <a:r>
              <a:rPr lang="en-US" dirty="0" smtClean="0"/>
              <a:t>Proposal a </a:t>
            </a:r>
            <a:r>
              <a:rPr lang="en-US" dirty="0" err="1" smtClean="0"/>
              <a:t>guida</a:t>
            </a:r>
            <a:r>
              <a:rPr lang="en-US" dirty="0" smtClean="0"/>
              <a:t> </a:t>
            </a:r>
            <a:r>
              <a:rPr lang="en-US" dirty="0" err="1" smtClean="0"/>
              <a:t>Lussemburgo</a:t>
            </a:r>
            <a:r>
              <a:rPr lang="en-US" dirty="0" smtClean="0"/>
              <a:t> </a:t>
            </a:r>
            <a:r>
              <a:rPr lang="en-US" dirty="0" err="1" smtClean="0"/>
              <a:t>su</a:t>
            </a:r>
            <a:r>
              <a:rPr lang="en-US" dirty="0" smtClean="0"/>
              <a:t> </a:t>
            </a:r>
            <a:r>
              <a:rPr lang="en-US" dirty="0" err="1" smtClean="0"/>
              <a:t>applicazioni</a:t>
            </a:r>
            <a:r>
              <a:rPr lang="en-US" dirty="0" smtClean="0"/>
              <a:t> HPC &amp; big data in space industry</a:t>
            </a:r>
            <a:endParaRPr lang="en-US" dirty="0"/>
          </a:p>
        </p:txBody>
      </p:sp>
      <p:sp>
        <p:nvSpPr>
          <p:cNvPr id="4" name="Footer Placeholder 3"/>
          <p:cNvSpPr>
            <a:spLocks noGrp="1"/>
          </p:cNvSpPr>
          <p:nvPr>
            <p:ph type="ftr" sz="quarter" idx="10"/>
          </p:nvPr>
        </p:nvSpPr>
        <p:spPr/>
        <p:txBody>
          <a:bodyPr/>
          <a:lstStyle/>
          <a:p>
            <a:pPr>
              <a:defRPr/>
            </a:pPr>
            <a:r>
              <a:rPr lang="en-US" smtClean="0"/>
              <a:t>D. Salomoni - Progetti Europei</a:t>
            </a:r>
            <a:endParaRPr lang="it-IT" dirty="0"/>
          </a:p>
        </p:txBody>
      </p:sp>
      <p:sp>
        <p:nvSpPr>
          <p:cNvPr id="5" name="Slide Number Placeholder 4"/>
          <p:cNvSpPr>
            <a:spLocks noGrp="1"/>
          </p:cNvSpPr>
          <p:nvPr>
            <p:ph type="sldNum" sz="quarter" idx="11"/>
          </p:nvPr>
        </p:nvSpPr>
        <p:spPr/>
        <p:txBody>
          <a:bodyPr/>
          <a:lstStyle/>
          <a:p>
            <a:fld id="{7161AF3A-419D-714F-931E-4795C051864B}" type="slidenum">
              <a:rPr lang="en-US" altLang="x-none" smtClean="0"/>
              <a:pPr/>
              <a:t>26</a:t>
            </a:fld>
            <a:endParaRPr lang="en-US" altLang="x-none" dirty="0"/>
          </a:p>
        </p:txBody>
      </p:sp>
      <p:sp>
        <p:nvSpPr>
          <p:cNvPr id="6" name="Date Placeholder 5"/>
          <p:cNvSpPr>
            <a:spLocks noGrp="1"/>
          </p:cNvSpPr>
          <p:nvPr>
            <p:ph type="dt" sz="half" idx="12"/>
          </p:nvPr>
        </p:nvSpPr>
        <p:spPr/>
        <p:txBody>
          <a:bodyPr/>
          <a:lstStyle/>
          <a:p>
            <a:pPr>
              <a:defRPr/>
            </a:pPr>
            <a:r>
              <a:rPr lang="it-IT" smtClean="0"/>
              <a:t>Workshop SDDS 18/1/18</a:t>
            </a:r>
            <a:endParaRPr lang="it-IT"/>
          </a:p>
        </p:txBody>
      </p:sp>
    </p:spTree>
    <p:extLst>
      <p:ext uri="{BB962C8B-B14F-4D97-AF65-F5344CB8AC3E}">
        <p14:creationId xmlns:p14="http://schemas.microsoft.com/office/powerpoint/2010/main" val="399484865"/>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Inquadramento</a:t>
            </a:r>
            <a:r>
              <a:rPr lang="en-US" dirty="0" smtClean="0"/>
              <a:t> </a:t>
            </a:r>
            <a:r>
              <a:rPr lang="en-US" dirty="0" err="1" smtClean="0"/>
              <a:t>generale</a:t>
            </a:r>
            <a:endParaRPr lang="en-US" dirty="0"/>
          </a:p>
        </p:txBody>
      </p:sp>
      <p:sp>
        <p:nvSpPr>
          <p:cNvPr id="3" name="Content Placeholder 2"/>
          <p:cNvSpPr>
            <a:spLocks noGrp="1"/>
          </p:cNvSpPr>
          <p:nvPr>
            <p:ph idx="1"/>
          </p:nvPr>
        </p:nvSpPr>
        <p:spPr/>
        <p:txBody>
          <a:bodyPr>
            <a:normAutofit fontScale="85000" lnSpcReduction="20000"/>
          </a:bodyPr>
          <a:lstStyle/>
          <a:p>
            <a:r>
              <a:rPr lang="it-IT" dirty="0" err="1" smtClean="0"/>
              <a:t>EOSCPilot</a:t>
            </a:r>
            <a:r>
              <a:rPr lang="it-IT" dirty="0" smtClean="0"/>
              <a:t>:</a:t>
            </a:r>
          </a:p>
          <a:p>
            <a:pPr lvl="1"/>
            <a:r>
              <a:rPr lang="it-IT" dirty="0" smtClean="0"/>
              <a:t>È un progetto, finanziato con 10M€ da DG-RESEARCH, che si occupa primariamente di definire una possibile </a:t>
            </a:r>
            <a:r>
              <a:rPr lang="it-IT" dirty="0" err="1" smtClean="0"/>
              <a:t>governance</a:t>
            </a:r>
            <a:r>
              <a:rPr lang="it-IT" dirty="0" smtClean="0"/>
              <a:t> di una EOSC e di verificare, utilizzando dei </a:t>
            </a:r>
            <a:r>
              <a:rPr lang="it-IT" dirty="0" err="1" smtClean="0"/>
              <a:t>testbed</a:t>
            </a:r>
            <a:r>
              <a:rPr lang="it-IT" dirty="0" smtClean="0"/>
              <a:t>, che alcune applicazioni scientifiche possano </a:t>
            </a:r>
            <a:r>
              <a:rPr lang="it-IT" dirty="0" err="1" smtClean="0"/>
              <a:t>interoperare</a:t>
            </a:r>
            <a:r>
              <a:rPr lang="it-IT" dirty="0" smtClean="0"/>
              <a:t> tra loro (ad esempio per lo scambio di dati). </a:t>
            </a:r>
          </a:p>
          <a:p>
            <a:r>
              <a:rPr lang="it-IT" dirty="0" smtClean="0"/>
              <a:t>EOSC-</a:t>
            </a:r>
            <a:r>
              <a:rPr lang="it-IT" dirty="0" err="1" smtClean="0"/>
              <a:t>hub</a:t>
            </a:r>
            <a:r>
              <a:rPr lang="it-IT" dirty="0" smtClean="0"/>
              <a:t>:</a:t>
            </a:r>
          </a:p>
          <a:p>
            <a:pPr lvl="1"/>
            <a:r>
              <a:rPr lang="it-IT" dirty="0" smtClean="0"/>
              <a:t>È un progetto, finanziato con 30M€ da DG-CONNECT, che si occupa di realizzare in concreto la EOSC connettendo le infrastrutture EGI ed EUDAT attraverso servizi, molti dei quali presi da INDIGO, sia generali sia specifici di </a:t>
            </a:r>
            <a:r>
              <a:rPr lang="it-IT" dirty="0" err="1" smtClean="0"/>
              <a:t>user</a:t>
            </a:r>
            <a:r>
              <a:rPr lang="it-IT" dirty="0" smtClean="0"/>
              <a:t> </a:t>
            </a:r>
            <a:r>
              <a:rPr lang="it-IT" dirty="0" err="1" smtClean="0"/>
              <a:t>communities</a:t>
            </a:r>
            <a:r>
              <a:rPr lang="it-IT" dirty="0" smtClean="0"/>
              <a:t>. Fa prevalentemente integrazione e adattamento.</a:t>
            </a:r>
          </a:p>
          <a:p>
            <a:r>
              <a:rPr lang="it-IT" dirty="0" smtClean="0"/>
              <a:t>XDC e DEEP:</a:t>
            </a:r>
          </a:p>
          <a:p>
            <a:pPr lvl="1"/>
            <a:r>
              <a:rPr lang="it-IT" dirty="0" smtClean="0"/>
              <a:t>Sono progetti, finanziati con circa 3M€ ciascuno da DG-CONNECT, che sviluppano nuovi servizi, quasi tutti derivati dai componenti sviluppati da INDIGO.</a:t>
            </a:r>
            <a:endParaRPr lang="it-IT" dirty="0"/>
          </a:p>
        </p:txBody>
      </p:sp>
      <p:sp>
        <p:nvSpPr>
          <p:cNvPr id="4" name="Footer Placeholder 3"/>
          <p:cNvSpPr>
            <a:spLocks noGrp="1"/>
          </p:cNvSpPr>
          <p:nvPr>
            <p:ph type="ftr" sz="quarter" idx="10"/>
          </p:nvPr>
        </p:nvSpPr>
        <p:spPr/>
        <p:txBody>
          <a:bodyPr/>
          <a:lstStyle/>
          <a:p>
            <a:pPr>
              <a:defRPr/>
            </a:pPr>
            <a:r>
              <a:rPr lang="en-US" smtClean="0"/>
              <a:t>D. Salomoni - Progetti Europei</a:t>
            </a:r>
            <a:endParaRPr lang="it-IT" dirty="0"/>
          </a:p>
        </p:txBody>
      </p:sp>
      <p:sp>
        <p:nvSpPr>
          <p:cNvPr id="5" name="Slide Number Placeholder 4"/>
          <p:cNvSpPr>
            <a:spLocks noGrp="1"/>
          </p:cNvSpPr>
          <p:nvPr>
            <p:ph type="sldNum" sz="quarter" idx="11"/>
          </p:nvPr>
        </p:nvSpPr>
        <p:spPr/>
        <p:txBody>
          <a:bodyPr/>
          <a:lstStyle/>
          <a:p>
            <a:fld id="{7161AF3A-419D-714F-931E-4795C051864B}" type="slidenum">
              <a:rPr lang="en-US" altLang="x-none" smtClean="0"/>
              <a:pPr/>
              <a:t>3</a:t>
            </a:fld>
            <a:endParaRPr lang="en-US" altLang="x-none" dirty="0"/>
          </a:p>
        </p:txBody>
      </p:sp>
      <p:sp>
        <p:nvSpPr>
          <p:cNvPr id="6" name="Date Placeholder 5"/>
          <p:cNvSpPr>
            <a:spLocks noGrp="1"/>
          </p:cNvSpPr>
          <p:nvPr>
            <p:ph type="dt" sz="half" idx="12"/>
          </p:nvPr>
        </p:nvSpPr>
        <p:spPr/>
        <p:txBody>
          <a:bodyPr/>
          <a:lstStyle/>
          <a:p>
            <a:pPr>
              <a:defRPr/>
            </a:pPr>
            <a:r>
              <a:rPr lang="it-IT" smtClean="0"/>
              <a:t>Workshop SDDS 18/1/18</a:t>
            </a:r>
            <a:endParaRPr lang="it-IT"/>
          </a:p>
        </p:txBody>
      </p:sp>
    </p:spTree>
    <p:extLst>
      <p:ext uri="{BB962C8B-B14F-4D97-AF65-F5344CB8AC3E}">
        <p14:creationId xmlns:p14="http://schemas.microsoft.com/office/powerpoint/2010/main" val="49692846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Sul</a:t>
            </a:r>
            <a:r>
              <a:rPr lang="en-US" dirty="0" smtClean="0"/>
              <a:t> budget </a:t>
            </a:r>
            <a:r>
              <a:rPr lang="en-US" dirty="0" err="1" smtClean="0"/>
              <a:t>dei</a:t>
            </a:r>
            <a:r>
              <a:rPr lang="en-US" dirty="0" smtClean="0"/>
              <a:t> </a:t>
            </a:r>
            <a:r>
              <a:rPr lang="en-US" dirty="0" err="1" smtClean="0"/>
              <a:t>progetti</a:t>
            </a:r>
            <a:r>
              <a:rPr lang="en-US" dirty="0" smtClean="0"/>
              <a:t> </a:t>
            </a:r>
            <a:r>
              <a:rPr lang="en-US" dirty="0" err="1" smtClean="0"/>
              <a:t>europei</a:t>
            </a:r>
            <a:endParaRPr lang="en-US" dirty="0"/>
          </a:p>
        </p:txBody>
      </p:sp>
      <p:sp>
        <p:nvSpPr>
          <p:cNvPr id="3" name="Content Placeholder 2"/>
          <p:cNvSpPr>
            <a:spLocks noGrp="1"/>
          </p:cNvSpPr>
          <p:nvPr>
            <p:ph idx="1"/>
          </p:nvPr>
        </p:nvSpPr>
        <p:spPr/>
        <p:txBody>
          <a:bodyPr>
            <a:normAutofit fontScale="85000" lnSpcReduction="20000"/>
          </a:bodyPr>
          <a:lstStyle/>
          <a:p>
            <a:r>
              <a:rPr lang="it-IT" dirty="0" smtClean="0"/>
              <a:t>Il budget “assegnato” a un progetto è PREVENTIVO ed è normalmente relativo al “caso migliore”, ovvero i soldi non sono confermati fino a che l’</a:t>
            </a:r>
            <a:r>
              <a:rPr lang="it-IT" dirty="0" err="1" smtClean="0"/>
              <a:t>effort</a:t>
            </a:r>
            <a:r>
              <a:rPr lang="it-IT" dirty="0" smtClean="0"/>
              <a:t> non viene rendicontato e la rendicontazione approvata dalla EC.</a:t>
            </a:r>
          </a:p>
          <a:p>
            <a:r>
              <a:rPr lang="it-IT" dirty="0" smtClean="0"/>
              <a:t>Attenzione alle diverse variabili: se un certo progetto ha un budget di X euro, questo budget è dato per realizzare obiettivi </a:t>
            </a:r>
            <a:r>
              <a:rPr lang="it-IT" b="1" dirty="0" smtClean="0"/>
              <a:t>attraverso un certo numero di PM </a:t>
            </a:r>
            <a:r>
              <a:rPr lang="it-IT" dirty="0" smtClean="0"/>
              <a:t>(</a:t>
            </a:r>
            <a:r>
              <a:rPr lang="it-IT" dirty="0" err="1" smtClean="0"/>
              <a:t>person-months</a:t>
            </a:r>
            <a:r>
              <a:rPr lang="it-IT" dirty="0" smtClean="0"/>
              <a:t>), </a:t>
            </a:r>
            <a:r>
              <a:rPr lang="it-IT" b="1" dirty="0" smtClean="0"/>
              <a:t>che hanno un certo costo medio</a:t>
            </a:r>
            <a:r>
              <a:rPr lang="it-IT" dirty="0" smtClean="0"/>
              <a:t>.</a:t>
            </a:r>
          </a:p>
          <a:p>
            <a:r>
              <a:rPr lang="it-IT" dirty="0" smtClean="0"/>
              <a:t>Esempio: se per realizzare le attività di un progetto ho bisogno di 10PM, e 1PM mi costa €5000, il budget assegnato (che deve essere rendicontato) è di 10*5000 = €50.000.</a:t>
            </a:r>
          </a:p>
          <a:p>
            <a:pPr lvl="1"/>
            <a:r>
              <a:rPr lang="it-IT" dirty="0" smtClean="0"/>
              <a:t>Ma se rendiconto meno PM, o se il mio costo medio per PM è inferiore a quanto preventivato, NON avrò dalla EC €50.000 ma una cifra inferiore.</a:t>
            </a:r>
          </a:p>
        </p:txBody>
      </p:sp>
      <p:sp>
        <p:nvSpPr>
          <p:cNvPr id="4" name="Footer Placeholder 3"/>
          <p:cNvSpPr>
            <a:spLocks noGrp="1"/>
          </p:cNvSpPr>
          <p:nvPr>
            <p:ph type="ftr" sz="quarter" idx="10"/>
          </p:nvPr>
        </p:nvSpPr>
        <p:spPr/>
        <p:txBody>
          <a:bodyPr/>
          <a:lstStyle/>
          <a:p>
            <a:pPr>
              <a:defRPr/>
            </a:pPr>
            <a:r>
              <a:rPr lang="en-US" smtClean="0"/>
              <a:t>D. Salomoni - Progetti Europei</a:t>
            </a:r>
            <a:endParaRPr lang="it-IT" dirty="0"/>
          </a:p>
        </p:txBody>
      </p:sp>
      <p:sp>
        <p:nvSpPr>
          <p:cNvPr id="5" name="Slide Number Placeholder 4"/>
          <p:cNvSpPr>
            <a:spLocks noGrp="1"/>
          </p:cNvSpPr>
          <p:nvPr>
            <p:ph type="sldNum" sz="quarter" idx="11"/>
          </p:nvPr>
        </p:nvSpPr>
        <p:spPr/>
        <p:txBody>
          <a:bodyPr/>
          <a:lstStyle/>
          <a:p>
            <a:fld id="{7161AF3A-419D-714F-931E-4795C051864B}" type="slidenum">
              <a:rPr lang="en-US" altLang="x-none" smtClean="0"/>
              <a:pPr/>
              <a:t>4</a:t>
            </a:fld>
            <a:endParaRPr lang="en-US" altLang="x-none" dirty="0"/>
          </a:p>
        </p:txBody>
      </p:sp>
      <p:sp>
        <p:nvSpPr>
          <p:cNvPr id="6" name="Date Placeholder 5"/>
          <p:cNvSpPr>
            <a:spLocks noGrp="1"/>
          </p:cNvSpPr>
          <p:nvPr>
            <p:ph type="dt" sz="half" idx="12"/>
          </p:nvPr>
        </p:nvSpPr>
        <p:spPr/>
        <p:txBody>
          <a:bodyPr/>
          <a:lstStyle/>
          <a:p>
            <a:pPr>
              <a:defRPr/>
            </a:pPr>
            <a:r>
              <a:rPr lang="it-IT" smtClean="0"/>
              <a:t>Workshop SDDS 18/1/18</a:t>
            </a:r>
            <a:endParaRPr lang="it-IT"/>
          </a:p>
        </p:txBody>
      </p:sp>
    </p:spTree>
    <p:extLst>
      <p:ext uri="{BB962C8B-B14F-4D97-AF65-F5344CB8AC3E}">
        <p14:creationId xmlns:p14="http://schemas.microsoft.com/office/powerpoint/2010/main" val="114624227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457200"/>
            <a:ext cx="7086600" cy="838200"/>
          </a:xfrm>
        </p:spPr>
        <p:txBody>
          <a:bodyPr>
            <a:normAutofit fontScale="90000"/>
          </a:bodyPr>
          <a:lstStyle/>
          <a:p>
            <a:r>
              <a:rPr lang="en-US" dirty="0" err="1" smtClean="0"/>
              <a:t>Che</a:t>
            </a:r>
            <a:r>
              <a:rPr lang="en-US" dirty="0" smtClean="0"/>
              <a:t> </a:t>
            </a:r>
            <a:r>
              <a:rPr lang="en-US" dirty="0" err="1" smtClean="0"/>
              <a:t>cosa</a:t>
            </a:r>
            <a:r>
              <a:rPr lang="en-US" dirty="0" smtClean="0"/>
              <a:t> </a:t>
            </a:r>
            <a:r>
              <a:rPr lang="en-US" dirty="0" err="1" smtClean="0"/>
              <a:t>vogliamo</a:t>
            </a:r>
            <a:r>
              <a:rPr lang="en-US" dirty="0" smtClean="0"/>
              <a:t> fare con </a:t>
            </a:r>
            <a:r>
              <a:rPr lang="en-US" dirty="0" err="1" smtClean="0"/>
              <a:t>il</a:t>
            </a:r>
            <a:r>
              <a:rPr lang="en-US" dirty="0" smtClean="0"/>
              <a:t> budget </a:t>
            </a:r>
            <a:r>
              <a:rPr lang="en-US" dirty="0" err="1" smtClean="0"/>
              <a:t>dei</a:t>
            </a:r>
            <a:r>
              <a:rPr lang="en-US" dirty="0" smtClean="0"/>
              <a:t> </a:t>
            </a:r>
            <a:r>
              <a:rPr lang="en-US" dirty="0" err="1" smtClean="0"/>
              <a:t>progetti</a:t>
            </a:r>
            <a:endParaRPr lang="en-US" dirty="0"/>
          </a:p>
        </p:txBody>
      </p:sp>
      <p:sp>
        <p:nvSpPr>
          <p:cNvPr id="3" name="Content Placeholder 2"/>
          <p:cNvSpPr>
            <a:spLocks noGrp="1"/>
          </p:cNvSpPr>
          <p:nvPr>
            <p:ph idx="1"/>
          </p:nvPr>
        </p:nvSpPr>
        <p:spPr/>
        <p:txBody>
          <a:bodyPr>
            <a:normAutofit fontScale="92500" lnSpcReduction="20000"/>
          </a:bodyPr>
          <a:lstStyle/>
          <a:p>
            <a:r>
              <a:rPr lang="it-IT" dirty="0" smtClean="0"/>
              <a:t>La premessa è che le attività dei progetti che si svolgono al CNAF </a:t>
            </a:r>
            <a:r>
              <a:rPr lang="it-IT" b="1" dirty="0" smtClean="0"/>
              <a:t>non vogliamo </a:t>
            </a:r>
            <a:r>
              <a:rPr lang="it-IT" dirty="0" smtClean="0"/>
              <a:t>che siano viste come “attività SDDS”.</a:t>
            </a:r>
          </a:p>
          <a:p>
            <a:r>
              <a:rPr lang="it-IT" dirty="0" smtClean="0"/>
              <a:t>Dal punto di vista della attività, dunque, vogliamo che esse coinvolgano ove sensato persone SDDS e anche di altre UF.</a:t>
            </a:r>
          </a:p>
          <a:p>
            <a:r>
              <a:rPr lang="it-IT" dirty="0" smtClean="0"/>
              <a:t>Attraverso il budget (e anche attraverso altre iniziative) vogliamo dare continuità ad attività e persone chiave in SDDS e altrove (con attività di progetto ma anche non di progetto). Non discuteremo situazioni individuali qui.</a:t>
            </a:r>
          </a:p>
          <a:p>
            <a:r>
              <a:rPr lang="it-IT" dirty="0" smtClean="0"/>
              <a:t>In generale, prevediamo di avere contratti che </a:t>
            </a:r>
            <a:r>
              <a:rPr lang="it-IT" b="1" dirty="0" smtClean="0"/>
              <a:t>non </a:t>
            </a:r>
            <a:r>
              <a:rPr lang="it-IT" dirty="0" smtClean="0"/>
              <a:t>siano al 100% su fondi di progetto.</a:t>
            </a:r>
          </a:p>
        </p:txBody>
      </p:sp>
      <p:sp>
        <p:nvSpPr>
          <p:cNvPr id="4" name="Footer Placeholder 3"/>
          <p:cNvSpPr>
            <a:spLocks noGrp="1"/>
          </p:cNvSpPr>
          <p:nvPr>
            <p:ph type="ftr" sz="quarter" idx="10"/>
          </p:nvPr>
        </p:nvSpPr>
        <p:spPr/>
        <p:txBody>
          <a:bodyPr/>
          <a:lstStyle/>
          <a:p>
            <a:pPr>
              <a:defRPr/>
            </a:pPr>
            <a:r>
              <a:rPr lang="en-US" smtClean="0"/>
              <a:t>D. Salomoni - Progetti Europei</a:t>
            </a:r>
            <a:endParaRPr lang="it-IT" dirty="0"/>
          </a:p>
        </p:txBody>
      </p:sp>
      <p:sp>
        <p:nvSpPr>
          <p:cNvPr id="5" name="Slide Number Placeholder 4"/>
          <p:cNvSpPr>
            <a:spLocks noGrp="1"/>
          </p:cNvSpPr>
          <p:nvPr>
            <p:ph type="sldNum" sz="quarter" idx="11"/>
          </p:nvPr>
        </p:nvSpPr>
        <p:spPr/>
        <p:txBody>
          <a:bodyPr/>
          <a:lstStyle/>
          <a:p>
            <a:fld id="{7161AF3A-419D-714F-931E-4795C051864B}" type="slidenum">
              <a:rPr lang="en-US" altLang="x-none" smtClean="0"/>
              <a:pPr/>
              <a:t>5</a:t>
            </a:fld>
            <a:endParaRPr lang="en-US" altLang="x-none" dirty="0"/>
          </a:p>
        </p:txBody>
      </p:sp>
      <p:sp>
        <p:nvSpPr>
          <p:cNvPr id="6" name="Date Placeholder 5"/>
          <p:cNvSpPr>
            <a:spLocks noGrp="1"/>
          </p:cNvSpPr>
          <p:nvPr>
            <p:ph type="dt" sz="half" idx="12"/>
          </p:nvPr>
        </p:nvSpPr>
        <p:spPr/>
        <p:txBody>
          <a:bodyPr/>
          <a:lstStyle/>
          <a:p>
            <a:pPr>
              <a:defRPr/>
            </a:pPr>
            <a:r>
              <a:rPr lang="it-IT" smtClean="0"/>
              <a:t>Workshop SDDS 18/1/18</a:t>
            </a:r>
            <a:endParaRPr lang="it-IT"/>
          </a:p>
        </p:txBody>
      </p:sp>
    </p:spTree>
    <p:extLst>
      <p:ext uri="{BB962C8B-B14F-4D97-AF65-F5344CB8AC3E}">
        <p14:creationId xmlns:p14="http://schemas.microsoft.com/office/powerpoint/2010/main" val="1675224973"/>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0"/>
            <a:ext cx="7315200" cy="838200"/>
          </a:xfrm>
        </p:spPr>
        <p:txBody>
          <a:bodyPr>
            <a:noAutofit/>
          </a:bodyPr>
          <a:lstStyle/>
          <a:p>
            <a:r>
              <a:rPr lang="en-US" sz="2600" dirty="0" err="1" smtClean="0"/>
              <a:t>Che</a:t>
            </a:r>
            <a:r>
              <a:rPr lang="en-US" sz="2600" dirty="0" smtClean="0"/>
              <a:t> </a:t>
            </a:r>
            <a:r>
              <a:rPr lang="en-US" sz="2600" dirty="0" err="1" smtClean="0"/>
              <a:t>cosa</a:t>
            </a:r>
            <a:r>
              <a:rPr lang="en-US" sz="2600" dirty="0" smtClean="0"/>
              <a:t> </a:t>
            </a:r>
            <a:r>
              <a:rPr lang="en-US" sz="2600" dirty="0" err="1" smtClean="0"/>
              <a:t>vogliamo</a:t>
            </a:r>
            <a:r>
              <a:rPr lang="en-US" sz="2600" dirty="0" smtClean="0"/>
              <a:t> </a:t>
            </a:r>
            <a:r>
              <a:rPr lang="en-US" sz="2600" dirty="0" err="1" smtClean="0"/>
              <a:t>ottenere</a:t>
            </a:r>
            <a:r>
              <a:rPr lang="en-US" sz="2600" dirty="0" smtClean="0"/>
              <a:t> in </a:t>
            </a:r>
            <a:r>
              <a:rPr lang="en-US" sz="2600" dirty="0" err="1" smtClean="0"/>
              <a:t>uscita</a:t>
            </a:r>
            <a:r>
              <a:rPr lang="en-US" sz="2600" dirty="0" smtClean="0"/>
              <a:t> da </a:t>
            </a:r>
            <a:r>
              <a:rPr lang="en-US" sz="2600" dirty="0" err="1" smtClean="0"/>
              <a:t>questa</a:t>
            </a:r>
            <a:r>
              <a:rPr lang="en-US" sz="2600" dirty="0" smtClean="0"/>
              <a:t> </a:t>
            </a:r>
            <a:r>
              <a:rPr lang="en-US" sz="2600" dirty="0" err="1" smtClean="0"/>
              <a:t>riunione</a:t>
            </a:r>
            <a:r>
              <a:rPr lang="en-US" sz="2600" dirty="0" smtClean="0"/>
              <a:t> per </a:t>
            </a:r>
            <a:r>
              <a:rPr lang="en-US" sz="2600" dirty="0" err="1" smtClean="0"/>
              <a:t>quanto</a:t>
            </a:r>
            <a:r>
              <a:rPr lang="en-US" sz="2600" dirty="0" smtClean="0"/>
              <a:t> </a:t>
            </a:r>
            <a:r>
              <a:rPr lang="en-US" sz="2600" dirty="0" err="1" smtClean="0"/>
              <a:t>riguarda</a:t>
            </a:r>
            <a:r>
              <a:rPr lang="en-US" sz="2600" dirty="0" smtClean="0"/>
              <a:t> </a:t>
            </a:r>
            <a:r>
              <a:rPr lang="en-US" sz="2600" dirty="0" err="1" smtClean="0"/>
              <a:t>i</a:t>
            </a:r>
            <a:r>
              <a:rPr lang="en-US" sz="2600" dirty="0" smtClean="0"/>
              <a:t> </a:t>
            </a:r>
            <a:r>
              <a:rPr lang="en-US" sz="2600" dirty="0" err="1" smtClean="0"/>
              <a:t>progetti</a:t>
            </a:r>
            <a:endParaRPr lang="en-US" sz="2600" dirty="0"/>
          </a:p>
        </p:txBody>
      </p:sp>
      <p:sp>
        <p:nvSpPr>
          <p:cNvPr id="3" name="Content Placeholder 2"/>
          <p:cNvSpPr>
            <a:spLocks noGrp="1"/>
          </p:cNvSpPr>
          <p:nvPr>
            <p:ph idx="1"/>
          </p:nvPr>
        </p:nvSpPr>
        <p:spPr>
          <a:xfrm>
            <a:off x="457200" y="1676400"/>
            <a:ext cx="8229600" cy="2057400"/>
          </a:xfrm>
        </p:spPr>
        <p:txBody>
          <a:bodyPr>
            <a:normAutofit fontScale="70000" lnSpcReduction="20000"/>
          </a:bodyPr>
          <a:lstStyle/>
          <a:p>
            <a:r>
              <a:rPr lang="en-US" dirty="0" smtClean="0"/>
              <a:t>Un </a:t>
            </a:r>
            <a:r>
              <a:rPr lang="en-US" dirty="0" err="1" smtClean="0"/>
              <a:t>foglio</a:t>
            </a:r>
            <a:r>
              <a:rPr lang="en-US" dirty="0" smtClean="0"/>
              <a:t> in cui per </a:t>
            </a:r>
            <a:r>
              <a:rPr lang="en-US" dirty="0" err="1" smtClean="0"/>
              <a:t>ogni</a:t>
            </a:r>
            <a:r>
              <a:rPr lang="en-US" dirty="0" smtClean="0"/>
              <a:t> </a:t>
            </a:r>
            <a:r>
              <a:rPr lang="en-US" dirty="0" err="1" smtClean="0"/>
              <a:t>progetto</a:t>
            </a:r>
            <a:r>
              <a:rPr lang="en-US" dirty="0" smtClean="0"/>
              <a:t> </a:t>
            </a:r>
            <a:r>
              <a:rPr lang="en-US" dirty="0" err="1" smtClean="0"/>
              <a:t>siano</a:t>
            </a:r>
            <a:r>
              <a:rPr lang="en-US" dirty="0" smtClean="0"/>
              <a:t> </a:t>
            </a:r>
            <a:r>
              <a:rPr lang="en-US" dirty="0" err="1" smtClean="0"/>
              <a:t>definiti</a:t>
            </a:r>
            <a:r>
              <a:rPr lang="en-US" dirty="0" smtClean="0"/>
              <a:t> </a:t>
            </a:r>
            <a:r>
              <a:rPr lang="en-US" dirty="0" err="1" smtClean="0"/>
              <a:t>i</a:t>
            </a:r>
            <a:r>
              <a:rPr lang="en-US" dirty="0" smtClean="0"/>
              <a:t> PM </a:t>
            </a:r>
            <a:r>
              <a:rPr lang="en-US" i="1" dirty="0" err="1" smtClean="0"/>
              <a:t>rendicontati</a:t>
            </a:r>
            <a:r>
              <a:rPr lang="en-US" dirty="0" smtClean="0"/>
              <a:t> per </a:t>
            </a:r>
            <a:r>
              <a:rPr lang="en-US" dirty="0" err="1" smtClean="0"/>
              <a:t>ogni</a:t>
            </a:r>
            <a:r>
              <a:rPr lang="en-US" dirty="0" smtClean="0"/>
              <a:t> task e per </a:t>
            </a:r>
            <a:r>
              <a:rPr lang="en-US" dirty="0" err="1" smtClean="0"/>
              <a:t>ogni</a:t>
            </a:r>
            <a:r>
              <a:rPr lang="en-US" dirty="0" smtClean="0"/>
              <a:t> persona</a:t>
            </a:r>
          </a:p>
          <a:p>
            <a:pPr lvl="1"/>
            <a:r>
              <a:rPr lang="en-US" dirty="0" smtClean="0"/>
              <a:t>Da qui </a:t>
            </a:r>
            <a:r>
              <a:rPr lang="en-US" dirty="0" err="1" smtClean="0"/>
              <a:t>possiamo</a:t>
            </a:r>
            <a:r>
              <a:rPr lang="en-US" dirty="0" smtClean="0"/>
              <a:t> </a:t>
            </a:r>
            <a:r>
              <a:rPr lang="en-US" dirty="0" err="1" smtClean="0"/>
              <a:t>derivare</a:t>
            </a:r>
            <a:r>
              <a:rPr lang="en-US" dirty="0" smtClean="0"/>
              <a:t> </a:t>
            </a:r>
            <a:r>
              <a:rPr lang="en-US" dirty="0" err="1" smtClean="0"/>
              <a:t>il</a:t>
            </a:r>
            <a:r>
              <a:rPr lang="en-US" dirty="0" smtClean="0"/>
              <a:t> </a:t>
            </a:r>
            <a:r>
              <a:rPr lang="en-US" dirty="0" err="1" smtClean="0"/>
              <a:t>numero</a:t>
            </a:r>
            <a:r>
              <a:rPr lang="en-US" dirty="0" smtClean="0"/>
              <a:t> di ore = la </a:t>
            </a:r>
            <a:r>
              <a:rPr lang="en-US" dirty="0" err="1" smtClean="0"/>
              <a:t>percentuale</a:t>
            </a:r>
            <a:r>
              <a:rPr lang="en-US" dirty="0" smtClean="0"/>
              <a:t> di </a:t>
            </a:r>
            <a:r>
              <a:rPr lang="en-US" dirty="0" err="1" smtClean="0"/>
              <a:t>attività</a:t>
            </a:r>
            <a:endParaRPr lang="en-US" dirty="0" smtClean="0"/>
          </a:p>
          <a:p>
            <a:r>
              <a:rPr lang="en-US" dirty="0" err="1" smtClean="0"/>
              <a:t>Tenete</a:t>
            </a:r>
            <a:r>
              <a:rPr lang="en-US" dirty="0" smtClean="0"/>
              <a:t> </a:t>
            </a:r>
            <a:r>
              <a:rPr lang="en-US" dirty="0" err="1" smtClean="0"/>
              <a:t>conto</a:t>
            </a:r>
            <a:r>
              <a:rPr lang="en-US" dirty="0" smtClean="0"/>
              <a:t> </a:t>
            </a:r>
            <a:r>
              <a:rPr lang="en-US" dirty="0" err="1" smtClean="0"/>
              <a:t>che</a:t>
            </a:r>
            <a:r>
              <a:rPr lang="en-US" dirty="0" smtClean="0"/>
              <a:t> non </a:t>
            </a:r>
            <a:r>
              <a:rPr lang="en-US" dirty="0" err="1" smtClean="0"/>
              <a:t>tutti</a:t>
            </a:r>
            <a:r>
              <a:rPr lang="en-US" dirty="0" smtClean="0"/>
              <a:t> </a:t>
            </a:r>
            <a:r>
              <a:rPr lang="en-US" dirty="0" err="1" smtClean="0"/>
              <a:t>i</a:t>
            </a:r>
            <a:r>
              <a:rPr lang="en-US" dirty="0" smtClean="0"/>
              <a:t> task </a:t>
            </a:r>
            <a:r>
              <a:rPr lang="en-US" dirty="0" err="1" smtClean="0"/>
              <a:t>cominciano</a:t>
            </a:r>
            <a:r>
              <a:rPr lang="en-US" dirty="0" smtClean="0"/>
              <a:t> </a:t>
            </a:r>
            <a:r>
              <a:rPr lang="en-US" dirty="0" err="1" smtClean="0"/>
              <a:t>allo</a:t>
            </a:r>
            <a:r>
              <a:rPr lang="en-US" dirty="0" smtClean="0"/>
              <a:t> </a:t>
            </a:r>
            <a:r>
              <a:rPr lang="en-US" dirty="0" err="1" smtClean="0"/>
              <a:t>stesso</a:t>
            </a:r>
            <a:r>
              <a:rPr lang="en-US" dirty="0" smtClean="0"/>
              <a:t> tempo</a:t>
            </a:r>
          </a:p>
          <a:p>
            <a:pPr lvl="1"/>
            <a:r>
              <a:rPr lang="en-US" dirty="0" smtClean="0"/>
              <a:t>Ad </a:t>
            </a:r>
            <a:r>
              <a:rPr lang="en-US" dirty="0" err="1" smtClean="0"/>
              <a:t>esempio</a:t>
            </a:r>
            <a:r>
              <a:rPr lang="en-US" dirty="0" smtClean="0"/>
              <a:t> ci </a:t>
            </a:r>
            <a:r>
              <a:rPr lang="en-US" dirty="0" err="1" smtClean="0"/>
              <a:t>sono</a:t>
            </a:r>
            <a:r>
              <a:rPr lang="en-US" dirty="0" smtClean="0"/>
              <a:t> </a:t>
            </a:r>
            <a:r>
              <a:rPr lang="en-US" dirty="0" err="1" smtClean="0"/>
              <a:t>progetti</a:t>
            </a:r>
            <a:r>
              <a:rPr lang="en-US" dirty="0" smtClean="0"/>
              <a:t> come </a:t>
            </a:r>
            <a:r>
              <a:rPr lang="en-US" dirty="0" err="1" smtClean="0"/>
              <a:t>EOSCPilot</a:t>
            </a:r>
            <a:r>
              <a:rPr lang="en-US" dirty="0" smtClean="0"/>
              <a:t> </a:t>
            </a:r>
            <a:r>
              <a:rPr lang="en-US" dirty="0" err="1" smtClean="0"/>
              <a:t>che</a:t>
            </a:r>
            <a:r>
              <a:rPr lang="en-US" dirty="0" smtClean="0"/>
              <a:t> </a:t>
            </a:r>
            <a:r>
              <a:rPr lang="en-US" dirty="0" err="1" smtClean="0"/>
              <a:t>sono</a:t>
            </a:r>
            <a:r>
              <a:rPr lang="en-US" dirty="0" smtClean="0"/>
              <a:t> </a:t>
            </a:r>
            <a:r>
              <a:rPr lang="en-US" dirty="0" err="1" smtClean="0"/>
              <a:t>già</a:t>
            </a:r>
            <a:r>
              <a:rPr lang="en-US" dirty="0" smtClean="0"/>
              <a:t> </a:t>
            </a:r>
            <a:r>
              <a:rPr lang="en-US" dirty="0" err="1" smtClean="0"/>
              <a:t>iniziati</a:t>
            </a:r>
            <a:r>
              <a:rPr lang="en-US" dirty="0" smtClean="0"/>
              <a:t> da un </a:t>
            </a:r>
            <a:r>
              <a:rPr lang="en-US" dirty="0" err="1" smtClean="0"/>
              <a:t>po</a:t>
            </a:r>
            <a:r>
              <a:rPr lang="en-US" dirty="0" smtClean="0"/>
              <a:t>’ di </a:t>
            </a:r>
            <a:r>
              <a:rPr lang="en-US" dirty="0" err="1" smtClean="0"/>
              <a:t>mesi</a:t>
            </a:r>
            <a:r>
              <a:rPr lang="en-US" dirty="0" smtClean="0"/>
              <a:t>, per cui </a:t>
            </a:r>
            <a:r>
              <a:rPr lang="en-US" dirty="0" err="1" smtClean="0"/>
              <a:t>i</a:t>
            </a:r>
            <a:r>
              <a:rPr lang="en-US" dirty="0" smtClean="0"/>
              <a:t> PM </a:t>
            </a:r>
            <a:r>
              <a:rPr lang="en-US" dirty="0" err="1" smtClean="0"/>
              <a:t>vanno</a:t>
            </a:r>
            <a:r>
              <a:rPr lang="en-US" dirty="0" smtClean="0"/>
              <a:t> </a:t>
            </a:r>
            <a:r>
              <a:rPr lang="en-US" dirty="0" err="1" smtClean="0"/>
              <a:t>calcolati</a:t>
            </a:r>
            <a:r>
              <a:rPr lang="en-US" dirty="0" smtClean="0"/>
              <a:t> sui </a:t>
            </a:r>
            <a:r>
              <a:rPr lang="en-US" dirty="0" err="1" smtClean="0"/>
              <a:t>mesi</a:t>
            </a:r>
            <a:r>
              <a:rPr lang="en-US" dirty="0" smtClean="0"/>
              <a:t> </a:t>
            </a:r>
            <a:r>
              <a:rPr lang="en-US" dirty="0" err="1" smtClean="0"/>
              <a:t>effettivi</a:t>
            </a:r>
            <a:r>
              <a:rPr lang="en-US" dirty="0" smtClean="0"/>
              <a:t> di </a:t>
            </a:r>
            <a:r>
              <a:rPr lang="en-US" dirty="0" err="1" smtClean="0"/>
              <a:t>attività</a:t>
            </a:r>
            <a:r>
              <a:rPr lang="en-US" dirty="0" smtClean="0"/>
              <a:t>. Per </a:t>
            </a:r>
            <a:r>
              <a:rPr lang="en-US" dirty="0" err="1" smtClean="0"/>
              <a:t>altri</a:t>
            </a:r>
            <a:r>
              <a:rPr lang="en-US" dirty="0" smtClean="0"/>
              <a:t> </a:t>
            </a:r>
            <a:r>
              <a:rPr lang="en-US" dirty="0" err="1" smtClean="0"/>
              <a:t>progetti</a:t>
            </a:r>
            <a:r>
              <a:rPr lang="en-US" dirty="0" smtClean="0"/>
              <a:t> un </a:t>
            </a:r>
            <a:r>
              <a:rPr lang="en-US" dirty="0" err="1" smtClean="0"/>
              <a:t>certo</a:t>
            </a:r>
            <a:r>
              <a:rPr lang="en-US" dirty="0" smtClean="0"/>
              <a:t> task </a:t>
            </a:r>
            <a:r>
              <a:rPr lang="en-US" dirty="0" err="1" smtClean="0"/>
              <a:t>può</a:t>
            </a:r>
            <a:r>
              <a:rPr lang="en-US" dirty="0" smtClean="0"/>
              <a:t> non </a:t>
            </a:r>
            <a:r>
              <a:rPr lang="en-US" dirty="0" err="1" smtClean="0"/>
              <a:t>durare</a:t>
            </a:r>
            <a:r>
              <a:rPr lang="en-US" dirty="0" smtClean="0"/>
              <a:t> per </a:t>
            </a:r>
            <a:r>
              <a:rPr lang="en-US" dirty="0" err="1" smtClean="0"/>
              <a:t>l’intero</a:t>
            </a:r>
            <a:r>
              <a:rPr lang="en-US" dirty="0" smtClean="0"/>
              <a:t> </a:t>
            </a:r>
            <a:r>
              <a:rPr lang="en-US" dirty="0" err="1" smtClean="0"/>
              <a:t>progetto</a:t>
            </a:r>
            <a:r>
              <a:rPr lang="en-US" dirty="0"/>
              <a:t>.</a:t>
            </a:r>
            <a:endParaRPr lang="en-US" dirty="0"/>
          </a:p>
        </p:txBody>
      </p:sp>
      <p:sp>
        <p:nvSpPr>
          <p:cNvPr id="4" name="Footer Placeholder 3"/>
          <p:cNvSpPr>
            <a:spLocks noGrp="1"/>
          </p:cNvSpPr>
          <p:nvPr>
            <p:ph type="ftr" sz="quarter" idx="10"/>
          </p:nvPr>
        </p:nvSpPr>
        <p:spPr/>
        <p:txBody>
          <a:bodyPr/>
          <a:lstStyle/>
          <a:p>
            <a:pPr>
              <a:defRPr/>
            </a:pPr>
            <a:r>
              <a:rPr lang="en-US" smtClean="0"/>
              <a:t>D. Salomoni - Progetti Europei</a:t>
            </a:r>
            <a:endParaRPr lang="it-IT" dirty="0"/>
          </a:p>
        </p:txBody>
      </p:sp>
      <p:sp>
        <p:nvSpPr>
          <p:cNvPr id="5" name="Slide Number Placeholder 4"/>
          <p:cNvSpPr>
            <a:spLocks noGrp="1"/>
          </p:cNvSpPr>
          <p:nvPr>
            <p:ph type="sldNum" sz="quarter" idx="11"/>
          </p:nvPr>
        </p:nvSpPr>
        <p:spPr/>
        <p:txBody>
          <a:bodyPr/>
          <a:lstStyle/>
          <a:p>
            <a:fld id="{7161AF3A-419D-714F-931E-4795C051864B}" type="slidenum">
              <a:rPr lang="en-US" altLang="x-none" smtClean="0"/>
              <a:pPr/>
              <a:t>6</a:t>
            </a:fld>
            <a:endParaRPr lang="en-US" altLang="x-none" dirty="0"/>
          </a:p>
        </p:txBody>
      </p:sp>
      <p:sp>
        <p:nvSpPr>
          <p:cNvPr id="6" name="Date Placeholder 5"/>
          <p:cNvSpPr>
            <a:spLocks noGrp="1"/>
          </p:cNvSpPr>
          <p:nvPr>
            <p:ph type="dt" sz="half" idx="12"/>
          </p:nvPr>
        </p:nvSpPr>
        <p:spPr/>
        <p:txBody>
          <a:bodyPr/>
          <a:lstStyle/>
          <a:p>
            <a:pPr>
              <a:defRPr/>
            </a:pPr>
            <a:r>
              <a:rPr lang="it-IT" smtClean="0"/>
              <a:t>Workshop SDDS 18/1/18</a:t>
            </a:r>
            <a:endParaRPr lang="it-IT"/>
          </a:p>
        </p:txBody>
      </p:sp>
      <p:graphicFrame>
        <p:nvGraphicFramePr>
          <p:cNvPr id="8" name="Table 7"/>
          <p:cNvGraphicFramePr>
            <a:graphicFrameLocks noGrp="1"/>
          </p:cNvGraphicFramePr>
          <p:nvPr>
            <p:extLst>
              <p:ext uri="{D42A27DB-BD31-4B8C-83A1-F6EECF244321}">
                <p14:modId xmlns:p14="http://schemas.microsoft.com/office/powerpoint/2010/main" val="1961680222"/>
              </p:ext>
            </p:extLst>
          </p:nvPr>
        </p:nvGraphicFramePr>
        <p:xfrm>
          <a:off x="533400" y="4040875"/>
          <a:ext cx="8229600" cy="1519308"/>
        </p:xfrm>
        <a:graphic>
          <a:graphicData uri="http://schemas.openxmlformats.org/drawingml/2006/table">
            <a:tbl>
              <a:tblPr>
                <a:tableStyleId>{5C22544A-7EE6-4342-B048-85BDC9FD1C3A}</a:tableStyleId>
              </a:tblPr>
              <a:tblGrid>
                <a:gridCol w="685800"/>
                <a:gridCol w="685800"/>
                <a:gridCol w="685800"/>
                <a:gridCol w="685800"/>
                <a:gridCol w="685800"/>
                <a:gridCol w="685800"/>
                <a:gridCol w="685800"/>
                <a:gridCol w="685800"/>
                <a:gridCol w="685800"/>
                <a:gridCol w="685800"/>
                <a:gridCol w="685800"/>
                <a:gridCol w="685800"/>
              </a:tblGrid>
              <a:tr h="168812">
                <a:tc>
                  <a:txBody>
                    <a:bodyPr/>
                    <a:lstStyle/>
                    <a:p>
                      <a:pPr algn="l" fontAlgn="b"/>
                      <a:r>
                        <a:rPr lang="en-US" sz="1000" u="none" strike="noStrike">
                          <a:effectLst/>
                        </a:rPr>
                        <a:t>Personale</a:t>
                      </a:r>
                      <a:endParaRPr lang="en-US" sz="1000" b="1" i="0" u="none" strike="noStrike">
                        <a:solidFill>
                          <a:srgbClr val="000000"/>
                        </a:solidFill>
                        <a:effectLst/>
                        <a:latin typeface="Calibri" charset="0"/>
                      </a:endParaRPr>
                    </a:p>
                  </a:txBody>
                  <a:tcPr marL="5275" marR="5275" marT="5275" marB="0" anchor="b"/>
                </a:tc>
                <a:tc gridSpan="3">
                  <a:txBody>
                    <a:bodyPr/>
                    <a:lstStyle/>
                    <a:p>
                      <a:pPr algn="ctr" fontAlgn="b"/>
                      <a:r>
                        <a:rPr lang="en-US" sz="1000" u="none" strike="noStrike">
                          <a:effectLst/>
                        </a:rPr>
                        <a:t>EOSCPilot</a:t>
                      </a:r>
                      <a:endParaRPr lang="en-US" sz="1000" b="1" i="0" u="none" strike="noStrike">
                        <a:solidFill>
                          <a:srgbClr val="000000"/>
                        </a:solidFill>
                        <a:effectLst/>
                        <a:latin typeface="Calibri" charset="0"/>
                      </a:endParaRPr>
                    </a:p>
                  </a:txBody>
                  <a:tcPr marL="5275" marR="5275" marT="5275" marB="0" anchor="b"/>
                </a:tc>
                <a:tc hMerge="1">
                  <a:txBody>
                    <a:bodyPr/>
                    <a:lstStyle/>
                    <a:p>
                      <a:endParaRPr lang="en-US"/>
                    </a:p>
                  </a:txBody>
                  <a:tcPr/>
                </a:tc>
                <a:tc hMerge="1">
                  <a:txBody>
                    <a:bodyPr/>
                    <a:lstStyle/>
                    <a:p>
                      <a:endParaRPr lang="en-US"/>
                    </a:p>
                  </a:txBody>
                  <a:tcPr/>
                </a:tc>
                <a:tc gridSpan="7">
                  <a:txBody>
                    <a:bodyPr/>
                    <a:lstStyle/>
                    <a:p>
                      <a:pPr algn="ctr" fontAlgn="b"/>
                      <a:r>
                        <a:rPr lang="en-US" sz="1000" u="none" strike="noStrike">
                          <a:effectLst/>
                        </a:rPr>
                        <a:t>DEEP</a:t>
                      </a:r>
                      <a:endParaRPr lang="en-US" sz="1000" b="1" i="0" u="none" strike="noStrike">
                        <a:solidFill>
                          <a:srgbClr val="000000"/>
                        </a:solidFill>
                        <a:effectLst/>
                        <a:latin typeface="Calibri" charset="0"/>
                      </a:endParaRPr>
                    </a:p>
                  </a:txBody>
                  <a:tcPr marL="5275" marR="5275" marT="527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000" u="none" strike="noStrike">
                          <a:effectLst/>
                        </a:rPr>
                        <a:t>…</a:t>
                      </a:r>
                      <a:endParaRPr lang="en-US" sz="1000" b="1" i="0" u="none" strike="noStrike">
                        <a:solidFill>
                          <a:srgbClr val="000000"/>
                        </a:solidFill>
                        <a:effectLst/>
                        <a:latin typeface="Calibri" charset="0"/>
                      </a:endParaRPr>
                    </a:p>
                  </a:txBody>
                  <a:tcPr marL="5275" marR="5275" marT="5275" marB="0" anchor="b"/>
                </a:tc>
              </a:tr>
              <a:tr h="168812">
                <a:tc>
                  <a:txBody>
                    <a:bodyPr/>
                    <a:lstStyle/>
                    <a:p>
                      <a:pPr algn="l" fontAlgn="b"/>
                      <a:r>
                        <a:rPr lang="en-US" sz="1000" u="none" strike="noStrike">
                          <a:effectLst/>
                        </a:rPr>
                        <a:t> </a:t>
                      </a:r>
                      <a:endParaRPr lang="en-US" sz="1000" b="0" i="0" u="none" strike="noStrike">
                        <a:solidFill>
                          <a:srgbClr val="000000"/>
                        </a:solidFill>
                        <a:effectLst/>
                        <a:latin typeface="Calibri" charset="0"/>
                      </a:endParaRPr>
                    </a:p>
                  </a:txBody>
                  <a:tcPr marL="5275" marR="5275" marT="5275" marB="0" anchor="b"/>
                </a:tc>
                <a:tc>
                  <a:txBody>
                    <a:bodyPr/>
                    <a:lstStyle/>
                    <a:p>
                      <a:pPr algn="l" fontAlgn="b"/>
                      <a:r>
                        <a:rPr lang="en-US" sz="1000" u="none" strike="noStrike">
                          <a:effectLst/>
                        </a:rPr>
                        <a:t>T1.1</a:t>
                      </a:r>
                      <a:endParaRPr lang="en-US" sz="1000" b="0" i="0" u="none" strike="noStrike">
                        <a:solidFill>
                          <a:srgbClr val="000000"/>
                        </a:solidFill>
                        <a:effectLst/>
                        <a:latin typeface="Calibri" charset="0"/>
                      </a:endParaRPr>
                    </a:p>
                  </a:txBody>
                  <a:tcPr marL="5275" marR="5275" marT="5275" marB="0" anchor="b"/>
                </a:tc>
                <a:tc>
                  <a:txBody>
                    <a:bodyPr/>
                    <a:lstStyle/>
                    <a:p>
                      <a:pPr algn="l" fontAlgn="b"/>
                      <a:r>
                        <a:rPr lang="en-US" sz="1000" u="none" strike="noStrike">
                          <a:effectLst/>
                        </a:rPr>
                        <a:t>T6.1</a:t>
                      </a:r>
                      <a:endParaRPr lang="en-US" sz="1000" b="0" i="0" u="none" strike="noStrike">
                        <a:solidFill>
                          <a:srgbClr val="000000"/>
                        </a:solidFill>
                        <a:effectLst/>
                        <a:latin typeface="Calibri" charset="0"/>
                      </a:endParaRPr>
                    </a:p>
                  </a:txBody>
                  <a:tcPr marL="5275" marR="5275" marT="5275" marB="0" anchor="b"/>
                </a:tc>
                <a:tc>
                  <a:txBody>
                    <a:bodyPr/>
                    <a:lstStyle/>
                    <a:p>
                      <a:pPr algn="l" fontAlgn="b"/>
                      <a:r>
                        <a:rPr lang="en-US" sz="1000" u="none" strike="noStrike">
                          <a:effectLst/>
                        </a:rPr>
                        <a:t>T6.3</a:t>
                      </a:r>
                      <a:endParaRPr lang="en-US" sz="1000" b="0" i="0" u="none" strike="noStrike">
                        <a:solidFill>
                          <a:srgbClr val="000000"/>
                        </a:solidFill>
                        <a:effectLst/>
                        <a:latin typeface="Calibri" charset="0"/>
                      </a:endParaRPr>
                    </a:p>
                  </a:txBody>
                  <a:tcPr marL="5275" marR="5275" marT="5275" marB="0" anchor="b"/>
                </a:tc>
                <a:tc>
                  <a:txBody>
                    <a:bodyPr/>
                    <a:lstStyle/>
                    <a:p>
                      <a:pPr algn="l" fontAlgn="b"/>
                      <a:r>
                        <a:rPr lang="en-US" sz="1000" u="none" strike="noStrike">
                          <a:effectLst/>
                        </a:rPr>
                        <a:t>T3.1</a:t>
                      </a:r>
                      <a:endParaRPr lang="en-US" sz="1000" b="0" i="0" u="none" strike="noStrike">
                        <a:solidFill>
                          <a:srgbClr val="000000"/>
                        </a:solidFill>
                        <a:effectLst/>
                        <a:latin typeface="Calibri" charset="0"/>
                      </a:endParaRPr>
                    </a:p>
                  </a:txBody>
                  <a:tcPr marL="5275" marR="5275" marT="5275" marB="0" anchor="b"/>
                </a:tc>
                <a:tc>
                  <a:txBody>
                    <a:bodyPr/>
                    <a:lstStyle/>
                    <a:p>
                      <a:pPr algn="l" fontAlgn="b"/>
                      <a:r>
                        <a:rPr lang="en-US" sz="1000" u="none" strike="noStrike">
                          <a:effectLst/>
                        </a:rPr>
                        <a:t>T3.2</a:t>
                      </a:r>
                      <a:endParaRPr lang="en-US" sz="1000" b="0" i="0" u="none" strike="noStrike">
                        <a:solidFill>
                          <a:srgbClr val="000000"/>
                        </a:solidFill>
                        <a:effectLst/>
                        <a:latin typeface="Calibri" charset="0"/>
                      </a:endParaRPr>
                    </a:p>
                  </a:txBody>
                  <a:tcPr marL="5275" marR="5275" marT="5275" marB="0" anchor="b"/>
                </a:tc>
                <a:tc>
                  <a:txBody>
                    <a:bodyPr/>
                    <a:lstStyle/>
                    <a:p>
                      <a:pPr algn="l" fontAlgn="b"/>
                      <a:r>
                        <a:rPr lang="en-US" sz="1000" u="none" strike="noStrike">
                          <a:effectLst/>
                        </a:rPr>
                        <a:t>T4.3</a:t>
                      </a:r>
                      <a:endParaRPr lang="en-US" sz="1000" b="0" i="0" u="none" strike="noStrike">
                        <a:solidFill>
                          <a:srgbClr val="000000"/>
                        </a:solidFill>
                        <a:effectLst/>
                        <a:latin typeface="Calibri" charset="0"/>
                      </a:endParaRPr>
                    </a:p>
                  </a:txBody>
                  <a:tcPr marL="5275" marR="5275" marT="5275" marB="0" anchor="b"/>
                </a:tc>
                <a:tc>
                  <a:txBody>
                    <a:bodyPr/>
                    <a:lstStyle/>
                    <a:p>
                      <a:pPr algn="l" fontAlgn="b"/>
                      <a:r>
                        <a:rPr lang="en-US" sz="1000" u="none" strike="noStrike">
                          <a:effectLst/>
                        </a:rPr>
                        <a:t>T5.1</a:t>
                      </a:r>
                      <a:endParaRPr lang="en-US" sz="1000" b="0" i="0" u="none" strike="noStrike">
                        <a:solidFill>
                          <a:srgbClr val="000000"/>
                        </a:solidFill>
                        <a:effectLst/>
                        <a:latin typeface="Calibri" charset="0"/>
                      </a:endParaRPr>
                    </a:p>
                  </a:txBody>
                  <a:tcPr marL="5275" marR="5275" marT="5275" marB="0" anchor="b"/>
                </a:tc>
                <a:tc>
                  <a:txBody>
                    <a:bodyPr/>
                    <a:lstStyle/>
                    <a:p>
                      <a:pPr algn="l" fontAlgn="b"/>
                      <a:r>
                        <a:rPr lang="en-US" sz="1000" u="none" strike="noStrike">
                          <a:effectLst/>
                        </a:rPr>
                        <a:t>T5.3</a:t>
                      </a:r>
                      <a:endParaRPr lang="en-US" sz="1000" b="0" i="0" u="none" strike="noStrike">
                        <a:solidFill>
                          <a:srgbClr val="000000"/>
                        </a:solidFill>
                        <a:effectLst/>
                        <a:latin typeface="Calibri" charset="0"/>
                      </a:endParaRPr>
                    </a:p>
                  </a:txBody>
                  <a:tcPr marL="5275" marR="5275" marT="5275" marB="0" anchor="b"/>
                </a:tc>
                <a:tc>
                  <a:txBody>
                    <a:bodyPr/>
                    <a:lstStyle/>
                    <a:p>
                      <a:pPr algn="l" fontAlgn="b"/>
                      <a:r>
                        <a:rPr lang="en-US" sz="1000" u="none" strike="noStrike">
                          <a:effectLst/>
                        </a:rPr>
                        <a:t>T6.1</a:t>
                      </a:r>
                      <a:endParaRPr lang="en-US" sz="1000" b="0" i="0" u="none" strike="noStrike">
                        <a:solidFill>
                          <a:srgbClr val="000000"/>
                        </a:solidFill>
                        <a:effectLst/>
                        <a:latin typeface="Calibri" charset="0"/>
                      </a:endParaRPr>
                    </a:p>
                  </a:txBody>
                  <a:tcPr marL="5275" marR="5275" marT="5275" marB="0" anchor="b"/>
                </a:tc>
                <a:tc>
                  <a:txBody>
                    <a:bodyPr/>
                    <a:lstStyle/>
                    <a:p>
                      <a:pPr algn="l" fontAlgn="b"/>
                      <a:r>
                        <a:rPr lang="en-US" sz="1000" u="none" strike="noStrike">
                          <a:effectLst/>
                        </a:rPr>
                        <a:t>T6.2</a:t>
                      </a:r>
                      <a:endParaRPr lang="en-US" sz="1000" b="0" i="0" u="none" strike="noStrike">
                        <a:solidFill>
                          <a:srgbClr val="000000"/>
                        </a:solidFill>
                        <a:effectLst/>
                        <a:latin typeface="Calibri" charset="0"/>
                      </a:endParaRPr>
                    </a:p>
                  </a:txBody>
                  <a:tcPr marL="5275" marR="5275" marT="5275" marB="0" anchor="b"/>
                </a:tc>
                <a:tc>
                  <a:txBody>
                    <a:bodyPr/>
                    <a:lstStyle/>
                    <a:p>
                      <a:pPr algn="l" fontAlgn="b"/>
                      <a:r>
                        <a:rPr lang="en-US" sz="1000" u="none" strike="noStrike">
                          <a:effectLst/>
                        </a:rPr>
                        <a:t>…</a:t>
                      </a:r>
                      <a:endParaRPr lang="en-US" sz="1000" b="0" i="0" u="none" strike="noStrike">
                        <a:solidFill>
                          <a:srgbClr val="000000"/>
                        </a:solidFill>
                        <a:effectLst/>
                        <a:latin typeface="Calibri" charset="0"/>
                      </a:endParaRPr>
                    </a:p>
                  </a:txBody>
                  <a:tcPr marL="5275" marR="5275" marT="5275" marB="0" anchor="b"/>
                </a:tc>
              </a:tr>
              <a:tr h="168812">
                <a:tc>
                  <a:txBody>
                    <a:bodyPr/>
                    <a:lstStyle/>
                    <a:p>
                      <a:pPr algn="l" fontAlgn="b"/>
                      <a:r>
                        <a:rPr lang="en-US" sz="1000" u="none" strike="noStrike">
                          <a:effectLst/>
                        </a:rPr>
                        <a:t>Salomoni</a:t>
                      </a:r>
                      <a:endParaRPr lang="en-US" sz="1000" b="0" i="0" u="none" strike="noStrike">
                        <a:solidFill>
                          <a:srgbClr val="000000"/>
                        </a:solidFill>
                        <a:effectLst/>
                        <a:latin typeface="Calibri" charset="0"/>
                      </a:endParaRPr>
                    </a:p>
                  </a:txBody>
                  <a:tcPr marL="5275" marR="5275" marT="5275" marB="0" anchor="b"/>
                </a:tc>
                <a:tc>
                  <a:txBody>
                    <a:bodyPr/>
                    <a:lstStyle/>
                    <a:p>
                      <a:pPr algn="l" fontAlgn="b"/>
                      <a:r>
                        <a:rPr lang="en-US" sz="1000" u="none" strike="noStrike">
                          <a:effectLst/>
                        </a:rPr>
                        <a:t> </a:t>
                      </a:r>
                      <a:endParaRPr lang="en-US" sz="1000" b="0" i="0" u="none" strike="noStrike">
                        <a:solidFill>
                          <a:srgbClr val="000000"/>
                        </a:solidFill>
                        <a:effectLst/>
                        <a:latin typeface="Calibri" charset="0"/>
                      </a:endParaRPr>
                    </a:p>
                  </a:txBody>
                  <a:tcPr marL="5275" marR="5275" marT="5275" marB="0" anchor="b"/>
                </a:tc>
                <a:tc>
                  <a:txBody>
                    <a:bodyPr/>
                    <a:lstStyle/>
                    <a:p>
                      <a:pPr algn="l" fontAlgn="b"/>
                      <a:r>
                        <a:rPr lang="en-US" sz="1000" u="none" strike="noStrike">
                          <a:effectLst/>
                        </a:rPr>
                        <a:t> </a:t>
                      </a:r>
                      <a:endParaRPr lang="en-US" sz="1000" b="0" i="0" u="none" strike="noStrike">
                        <a:solidFill>
                          <a:srgbClr val="000000"/>
                        </a:solidFill>
                        <a:effectLst/>
                        <a:latin typeface="Calibri" charset="0"/>
                      </a:endParaRPr>
                    </a:p>
                  </a:txBody>
                  <a:tcPr marL="5275" marR="5275" marT="5275" marB="0" anchor="b"/>
                </a:tc>
                <a:tc>
                  <a:txBody>
                    <a:bodyPr/>
                    <a:lstStyle/>
                    <a:p>
                      <a:pPr algn="l" fontAlgn="b"/>
                      <a:r>
                        <a:rPr lang="en-US" sz="1000" u="none" strike="noStrike">
                          <a:effectLst/>
                        </a:rPr>
                        <a:t> </a:t>
                      </a:r>
                      <a:endParaRPr lang="en-US" sz="1000" b="0" i="0" u="none" strike="noStrike">
                        <a:solidFill>
                          <a:srgbClr val="000000"/>
                        </a:solidFill>
                        <a:effectLst/>
                        <a:latin typeface="Calibri" charset="0"/>
                      </a:endParaRPr>
                    </a:p>
                  </a:txBody>
                  <a:tcPr marL="5275" marR="5275" marT="5275" marB="0" anchor="b"/>
                </a:tc>
                <a:tc>
                  <a:txBody>
                    <a:bodyPr/>
                    <a:lstStyle/>
                    <a:p>
                      <a:pPr algn="l" fontAlgn="b"/>
                      <a:r>
                        <a:rPr lang="en-US" sz="1000" u="none" strike="noStrike">
                          <a:effectLst/>
                        </a:rPr>
                        <a:t> </a:t>
                      </a:r>
                      <a:endParaRPr lang="en-US" sz="1000" b="0" i="0" u="none" strike="noStrike">
                        <a:solidFill>
                          <a:srgbClr val="000000"/>
                        </a:solidFill>
                        <a:effectLst/>
                        <a:latin typeface="Calibri" charset="0"/>
                      </a:endParaRPr>
                    </a:p>
                  </a:txBody>
                  <a:tcPr marL="5275" marR="5275" marT="5275" marB="0" anchor="b"/>
                </a:tc>
                <a:tc>
                  <a:txBody>
                    <a:bodyPr/>
                    <a:lstStyle/>
                    <a:p>
                      <a:pPr algn="l" fontAlgn="b"/>
                      <a:r>
                        <a:rPr lang="en-US" sz="1000" u="none" strike="noStrike">
                          <a:effectLst/>
                        </a:rPr>
                        <a:t> </a:t>
                      </a:r>
                      <a:endParaRPr lang="en-US" sz="1000" b="0" i="0" u="none" strike="noStrike">
                        <a:solidFill>
                          <a:srgbClr val="000000"/>
                        </a:solidFill>
                        <a:effectLst/>
                        <a:latin typeface="Calibri" charset="0"/>
                      </a:endParaRPr>
                    </a:p>
                  </a:txBody>
                  <a:tcPr marL="5275" marR="5275" marT="5275" marB="0" anchor="b"/>
                </a:tc>
                <a:tc>
                  <a:txBody>
                    <a:bodyPr/>
                    <a:lstStyle/>
                    <a:p>
                      <a:pPr algn="l" fontAlgn="b"/>
                      <a:r>
                        <a:rPr lang="en-US" sz="1000" u="none" strike="noStrike">
                          <a:effectLst/>
                        </a:rPr>
                        <a:t> </a:t>
                      </a:r>
                      <a:endParaRPr lang="en-US" sz="1000" b="0" i="0" u="none" strike="noStrike">
                        <a:solidFill>
                          <a:srgbClr val="000000"/>
                        </a:solidFill>
                        <a:effectLst/>
                        <a:latin typeface="Calibri" charset="0"/>
                      </a:endParaRPr>
                    </a:p>
                  </a:txBody>
                  <a:tcPr marL="5275" marR="5275" marT="5275" marB="0" anchor="b"/>
                </a:tc>
                <a:tc>
                  <a:txBody>
                    <a:bodyPr/>
                    <a:lstStyle/>
                    <a:p>
                      <a:pPr algn="l" fontAlgn="b"/>
                      <a:r>
                        <a:rPr lang="en-US" sz="1000" u="none" strike="noStrike">
                          <a:effectLst/>
                        </a:rPr>
                        <a:t> </a:t>
                      </a:r>
                      <a:endParaRPr lang="en-US" sz="1000" b="0" i="0" u="none" strike="noStrike">
                        <a:solidFill>
                          <a:srgbClr val="000000"/>
                        </a:solidFill>
                        <a:effectLst/>
                        <a:latin typeface="Calibri" charset="0"/>
                      </a:endParaRPr>
                    </a:p>
                  </a:txBody>
                  <a:tcPr marL="5275" marR="5275" marT="5275" marB="0" anchor="b"/>
                </a:tc>
                <a:tc>
                  <a:txBody>
                    <a:bodyPr/>
                    <a:lstStyle/>
                    <a:p>
                      <a:pPr algn="l" fontAlgn="b"/>
                      <a:r>
                        <a:rPr lang="en-US" sz="1000" u="none" strike="noStrike">
                          <a:effectLst/>
                        </a:rPr>
                        <a:t> </a:t>
                      </a:r>
                      <a:endParaRPr lang="en-US" sz="1000" b="0" i="0" u="none" strike="noStrike">
                        <a:solidFill>
                          <a:srgbClr val="000000"/>
                        </a:solidFill>
                        <a:effectLst/>
                        <a:latin typeface="Calibri" charset="0"/>
                      </a:endParaRPr>
                    </a:p>
                  </a:txBody>
                  <a:tcPr marL="5275" marR="5275" marT="5275" marB="0" anchor="b"/>
                </a:tc>
                <a:tc>
                  <a:txBody>
                    <a:bodyPr/>
                    <a:lstStyle/>
                    <a:p>
                      <a:pPr algn="l" fontAlgn="b"/>
                      <a:r>
                        <a:rPr lang="en-US" sz="1000" u="none" strike="noStrike">
                          <a:effectLst/>
                        </a:rPr>
                        <a:t> </a:t>
                      </a:r>
                      <a:endParaRPr lang="en-US" sz="1000" b="0" i="0" u="none" strike="noStrike">
                        <a:solidFill>
                          <a:srgbClr val="000000"/>
                        </a:solidFill>
                        <a:effectLst/>
                        <a:latin typeface="Calibri" charset="0"/>
                      </a:endParaRPr>
                    </a:p>
                  </a:txBody>
                  <a:tcPr marL="5275" marR="5275" marT="5275" marB="0" anchor="b"/>
                </a:tc>
                <a:tc>
                  <a:txBody>
                    <a:bodyPr/>
                    <a:lstStyle/>
                    <a:p>
                      <a:pPr algn="l" fontAlgn="b"/>
                      <a:r>
                        <a:rPr lang="en-US" sz="1000" u="none" strike="noStrike">
                          <a:effectLst/>
                        </a:rPr>
                        <a:t> </a:t>
                      </a:r>
                      <a:endParaRPr lang="en-US" sz="1000" b="0" i="0" u="none" strike="noStrike">
                        <a:solidFill>
                          <a:srgbClr val="000000"/>
                        </a:solidFill>
                        <a:effectLst/>
                        <a:latin typeface="Calibri" charset="0"/>
                      </a:endParaRPr>
                    </a:p>
                  </a:txBody>
                  <a:tcPr marL="5275" marR="5275" marT="5275" marB="0" anchor="b"/>
                </a:tc>
                <a:tc>
                  <a:txBody>
                    <a:bodyPr/>
                    <a:lstStyle/>
                    <a:p>
                      <a:pPr algn="l" fontAlgn="b"/>
                      <a:r>
                        <a:rPr lang="en-US" sz="1000" u="none" strike="noStrike">
                          <a:effectLst/>
                        </a:rPr>
                        <a:t> </a:t>
                      </a:r>
                      <a:endParaRPr lang="en-US" sz="1000" b="0" i="0" u="none" strike="noStrike">
                        <a:solidFill>
                          <a:srgbClr val="000000"/>
                        </a:solidFill>
                        <a:effectLst/>
                        <a:latin typeface="Calibri" charset="0"/>
                      </a:endParaRPr>
                    </a:p>
                  </a:txBody>
                  <a:tcPr marL="5275" marR="5275" marT="5275" marB="0" anchor="b"/>
                </a:tc>
              </a:tr>
              <a:tr h="168812">
                <a:tc>
                  <a:txBody>
                    <a:bodyPr/>
                    <a:lstStyle/>
                    <a:p>
                      <a:pPr algn="l" fontAlgn="b"/>
                      <a:r>
                        <a:rPr lang="en-US" sz="1000" u="none" strike="noStrike">
                          <a:effectLst/>
                        </a:rPr>
                        <a:t>Giacomini</a:t>
                      </a:r>
                      <a:endParaRPr lang="en-US" sz="1000" b="0" i="0" u="none" strike="noStrike">
                        <a:solidFill>
                          <a:srgbClr val="000000"/>
                        </a:solidFill>
                        <a:effectLst/>
                        <a:latin typeface="Calibri" charset="0"/>
                      </a:endParaRPr>
                    </a:p>
                  </a:txBody>
                  <a:tcPr marL="5275" marR="5275" marT="5275" marB="0" anchor="b"/>
                </a:tc>
                <a:tc>
                  <a:txBody>
                    <a:bodyPr/>
                    <a:lstStyle/>
                    <a:p>
                      <a:pPr algn="l" fontAlgn="b"/>
                      <a:r>
                        <a:rPr lang="en-US" sz="1000" u="none" strike="noStrike">
                          <a:effectLst/>
                        </a:rPr>
                        <a:t> </a:t>
                      </a:r>
                      <a:endParaRPr lang="en-US" sz="1000" b="0" i="0" u="none" strike="noStrike">
                        <a:solidFill>
                          <a:srgbClr val="000000"/>
                        </a:solidFill>
                        <a:effectLst/>
                        <a:latin typeface="Calibri" charset="0"/>
                      </a:endParaRPr>
                    </a:p>
                  </a:txBody>
                  <a:tcPr marL="5275" marR="5275" marT="5275" marB="0" anchor="b"/>
                </a:tc>
                <a:tc>
                  <a:txBody>
                    <a:bodyPr/>
                    <a:lstStyle/>
                    <a:p>
                      <a:pPr algn="l" fontAlgn="b"/>
                      <a:r>
                        <a:rPr lang="en-US" sz="1000" u="none" strike="noStrike">
                          <a:effectLst/>
                        </a:rPr>
                        <a:t> </a:t>
                      </a:r>
                      <a:endParaRPr lang="en-US" sz="1000" b="0" i="0" u="none" strike="noStrike">
                        <a:solidFill>
                          <a:srgbClr val="000000"/>
                        </a:solidFill>
                        <a:effectLst/>
                        <a:latin typeface="Calibri" charset="0"/>
                      </a:endParaRPr>
                    </a:p>
                  </a:txBody>
                  <a:tcPr marL="5275" marR="5275" marT="5275" marB="0" anchor="b"/>
                </a:tc>
                <a:tc>
                  <a:txBody>
                    <a:bodyPr/>
                    <a:lstStyle/>
                    <a:p>
                      <a:pPr algn="l" fontAlgn="b"/>
                      <a:r>
                        <a:rPr lang="en-US" sz="1000" u="none" strike="noStrike">
                          <a:effectLst/>
                        </a:rPr>
                        <a:t> </a:t>
                      </a:r>
                      <a:endParaRPr lang="en-US" sz="1000" b="0" i="0" u="none" strike="noStrike">
                        <a:solidFill>
                          <a:srgbClr val="000000"/>
                        </a:solidFill>
                        <a:effectLst/>
                        <a:latin typeface="Calibri" charset="0"/>
                      </a:endParaRPr>
                    </a:p>
                  </a:txBody>
                  <a:tcPr marL="5275" marR="5275" marT="5275" marB="0" anchor="b"/>
                </a:tc>
                <a:tc>
                  <a:txBody>
                    <a:bodyPr/>
                    <a:lstStyle/>
                    <a:p>
                      <a:pPr algn="l" fontAlgn="b"/>
                      <a:r>
                        <a:rPr lang="en-US" sz="1000" u="none" strike="noStrike">
                          <a:effectLst/>
                        </a:rPr>
                        <a:t> </a:t>
                      </a:r>
                      <a:endParaRPr lang="en-US" sz="1000" b="0" i="0" u="none" strike="noStrike">
                        <a:solidFill>
                          <a:srgbClr val="000000"/>
                        </a:solidFill>
                        <a:effectLst/>
                        <a:latin typeface="Calibri" charset="0"/>
                      </a:endParaRPr>
                    </a:p>
                  </a:txBody>
                  <a:tcPr marL="5275" marR="5275" marT="5275" marB="0" anchor="b"/>
                </a:tc>
                <a:tc>
                  <a:txBody>
                    <a:bodyPr/>
                    <a:lstStyle/>
                    <a:p>
                      <a:pPr algn="l" fontAlgn="b"/>
                      <a:r>
                        <a:rPr lang="en-US" sz="1000" u="none" strike="noStrike">
                          <a:effectLst/>
                        </a:rPr>
                        <a:t> </a:t>
                      </a:r>
                      <a:endParaRPr lang="en-US" sz="1000" b="0" i="0" u="none" strike="noStrike">
                        <a:solidFill>
                          <a:srgbClr val="000000"/>
                        </a:solidFill>
                        <a:effectLst/>
                        <a:latin typeface="Calibri" charset="0"/>
                      </a:endParaRPr>
                    </a:p>
                  </a:txBody>
                  <a:tcPr marL="5275" marR="5275" marT="5275" marB="0" anchor="b"/>
                </a:tc>
                <a:tc>
                  <a:txBody>
                    <a:bodyPr/>
                    <a:lstStyle/>
                    <a:p>
                      <a:pPr algn="l" fontAlgn="b"/>
                      <a:r>
                        <a:rPr lang="en-US" sz="1000" u="none" strike="noStrike">
                          <a:effectLst/>
                        </a:rPr>
                        <a:t> </a:t>
                      </a:r>
                      <a:endParaRPr lang="en-US" sz="1000" b="0" i="0" u="none" strike="noStrike">
                        <a:solidFill>
                          <a:srgbClr val="000000"/>
                        </a:solidFill>
                        <a:effectLst/>
                        <a:latin typeface="Calibri" charset="0"/>
                      </a:endParaRPr>
                    </a:p>
                  </a:txBody>
                  <a:tcPr marL="5275" marR="5275" marT="5275" marB="0" anchor="b"/>
                </a:tc>
                <a:tc>
                  <a:txBody>
                    <a:bodyPr/>
                    <a:lstStyle/>
                    <a:p>
                      <a:pPr algn="l" fontAlgn="b"/>
                      <a:r>
                        <a:rPr lang="en-US" sz="1000" u="none" strike="noStrike">
                          <a:effectLst/>
                        </a:rPr>
                        <a:t> </a:t>
                      </a:r>
                      <a:endParaRPr lang="en-US" sz="1000" b="0" i="0" u="none" strike="noStrike">
                        <a:solidFill>
                          <a:srgbClr val="000000"/>
                        </a:solidFill>
                        <a:effectLst/>
                        <a:latin typeface="Calibri" charset="0"/>
                      </a:endParaRPr>
                    </a:p>
                  </a:txBody>
                  <a:tcPr marL="5275" marR="5275" marT="5275" marB="0" anchor="b"/>
                </a:tc>
                <a:tc>
                  <a:txBody>
                    <a:bodyPr/>
                    <a:lstStyle/>
                    <a:p>
                      <a:pPr algn="l" fontAlgn="b"/>
                      <a:r>
                        <a:rPr lang="en-US" sz="1000" u="none" strike="noStrike">
                          <a:effectLst/>
                        </a:rPr>
                        <a:t> </a:t>
                      </a:r>
                      <a:endParaRPr lang="en-US" sz="1000" b="0" i="0" u="none" strike="noStrike">
                        <a:solidFill>
                          <a:srgbClr val="000000"/>
                        </a:solidFill>
                        <a:effectLst/>
                        <a:latin typeface="Calibri" charset="0"/>
                      </a:endParaRPr>
                    </a:p>
                  </a:txBody>
                  <a:tcPr marL="5275" marR="5275" marT="5275" marB="0" anchor="b"/>
                </a:tc>
                <a:tc>
                  <a:txBody>
                    <a:bodyPr/>
                    <a:lstStyle/>
                    <a:p>
                      <a:pPr algn="l" fontAlgn="b"/>
                      <a:r>
                        <a:rPr lang="en-US" sz="1000" u="none" strike="noStrike">
                          <a:effectLst/>
                        </a:rPr>
                        <a:t> </a:t>
                      </a:r>
                      <a:endParaRPr lang="en-US" sz="1000" b="0" i="0" u="none" strike="noStrike">
                        <a:solidFill>
                          <a:srgbClr val="000000"/>
                        </a:solidFill>
                        <a:effectLst/>
                        <a:latin typeface="Calibri" charset="0"/>
                      </a:endParaRPr>
                    </a:p>
                  </a:txBody>
                  <a:tcPr marL="5275" marR="5275" marT="5275" marB="0" anchor="b"/>
                </a:tc>
                <a:tc>
                  <a:txBody>
                    <a:bodyPr/>
                    <a:lstStyle/>
                    <a:p>
                      <a:pPr algn="l" fontAlgn="b"/>
                      <a:r>
                        <a:rPr lang="en-US" sz="1000" u="none" strike="noStrike">
                          <a:effectLst/>
                        </a:rPr>
                        <a:t> </a:t>
                      </a:r>
                      <a:endParaRPr lang="en-US" sz="1000" b="0" i="0" u="none" strike="noStrike">
                        <a:solidFill>
                          <a:srgbClr val="000000"/>
                        </a:solidFill>
                        <a:effectLst/>
                        <a:latin typeface="Calibri" charset="0"/>
                      </a:endParaRPr>
                    </a:p>
                  </a:txBody>
                  <a:tcPr marL="5275" marR="5275" marT="5275" marB="0" anchor="b"/>
                </a:tc>
                <a:tc>
                  <a:txBody>
                    <a:bodyPr/>
                    <a:lstStyle/>
                    <a:p>
                      <a:pPr algn="l" fontAlgn="b"/>
                      <a:r>
                        <a:rPr lang="en-US" sz="1000" u="none" strike="noStrike">
                          <a:effectLst/>
                        </a:rPr>
                        <a:t> </a:t>
                      </a:r>
                      <a:endParaRPr lang="en-US" sz="1000" b="0" i="0" u="none" strike="noStrike">
                        <a:solidFill>
                          <a:srgbClr val="000000"/>
                        </a:solidFill>
                        <a:effectLst/>
                        <a:latin typeface="Calibri" charset="0"/>
                      </a:endParaRPr>
                    </a:p>
                  </a:txBody>
                  <a:tcPr marL="5275" marR="5275" marT="5275" marB="0" anchor="b"/>
                </a:tc>
              </a:tr>
              <a:tr h="168812">
                <a:tc>
                  <a:txBody>
                    <a:bodyPr/>
                    <a:lstStyle/>
                    <a:p>
                      <a:pPr algn="l" fontAlgn="b"/>
                      <a:r>
                        <a:rPr lang="en-US" sz="1000" u="none" strike="noStrike">
                          <a:effectLst/>
                        </a:rPr>
                        <a:t>Duma</a:t>
                      </a:r>
                      <a:endParaRPr lang="en-US" sz="1000" b="0" i="0" u="none" strike="noStrike">
                        <a:solidFill>
                          <a:srgbClr val="000000"/>
                        </a:solidFill>
                        <a:effectLst/>
                        <a:latin typeface="Calibri" charset="0"/>
                      </a:endParaRPr>
                    </a:p>
                  </a:txBody>
                  <a:tcPr marL="5275" marR="5275" marT="5275" marB="0" anchor="b"/>
                </a:tc>
                <a:tc>
                  <a:txBody>
                    <a:bodyPr/>
                    <a:lstStyle/>
                    <a:p>
                      <a:pPr algn="l" fontAlgn="b"/>
                      <a:r>
                        <a:rPr lang="en-US" sz="1000" u="none" strike="noStrike">
                          <a:effectLst/>
                        </a:rPr>
                        <a:t> </a:t>
                      </a:r>
                      <a:endParaRPr lang="en-US" sz="1000" b="0" i="0" u="none" strike="noStrike">
                        <a:solidFill>
                          <a:srgbClr val="000000"/>
                        </a:solidFill>
                        <a:effectLst/>
                        <a:latin typeface="Calibri" charset="0"/>
                      </a:endParaRPr>
                    </a:p>
                  </a:txBody>
                  <a:tcPr marL="5275" marR="5275" marT="5275" marB="0" anchor="b"/>
                </a:tc>
                <a:tc>
                  <a:txBody>
                    <a:bodyPr/>
                    <a:lstStyle/>
                    <a:p>
                      <a:pPr algn="l" fontAlgn="b"/>
                      <a:r>
                        <a:rPr lang="en-US" sz="1000" u="none" strike="noStrike">
                          <a:effectLst/>
                        </a:rPr>
                        <a:t> </a:t>
                      </a:r>
                      <a:endParaRPr lang="en-US" sz="1000" b="0" i="0" u="none" strike="noStrike">
                        <a:solidFill>
                          <a:srgbClr val="000000"/>
                        </a:solidFill>
                        <a:effectLst/>
                        <a:latin typeface="Calibri" charset="0"/>
                      </a:endParaRPr>
                    </a:p>
                  </a:txBody>
                  <a:tcPr marL="5275" marR="5275" marT="5275" marB="0" anchor="b"/>
                </a:tc>
                <a:tc>
                  <a:txBody>
                    <a:bodyPr/>
                    <a:lstStyle/>
                    <a:p>
                      <a:pPr algn="l" fontAlgn="b"/>
                      <a:r>
                        <a:rPr lang="en-US" sz="1000" u="none" strike="noStrike">
                          <a:effectLst/>
                        </a:rPr>
                        <a:t> </a:t>
                      </a:r>
                      <a:endParaRPr lang="en-US" sz="1000" b="0" i="0" u="none" strike="noStrike">
                        <a:solidFill>
                          <a:srgbClr val="000000"/>
                        </a:solidFill>
                        <a:effectLst/>
                        <a:latin typeface="Calibri" charset="0"/>
                      </a:endParaRPr>
                    </a:p>
                  </a:txBody>
                  <a:tcPr marL="5275" marR="5275" marT="5275" marB="0" anchor="b"/>
                </a:tc>
                <a:tc>
                  <a:txBody>
                    <a:bodyPr/>
                    <a:lstStyle/>
                    <a:p>
                      <a:pPr algn="l" fontAlgn="b"/>
                      <a:r>
                        <a:rPr lang="en-US" sz="1000" u="none" strike="noStrike">
                          <a:effectLst/>
                        </a:rPr>
                        <a:t> </a:t>
                      </a:r>
                      <a:endParaRPr lang="en-US" sz="1000" b="0" i="0" u="none" strike="noStrike">
                        <a:solidFill>
                          <a:srgbClr val="000000"/>
                        </a:solidFill>
                        <a:effectLst/>
                        <a:latin typeface="Calibri" charset="0"/>
                      </a:endParaRPr>
                    </a:p>
                  </a:txBody>
                  <a:tcPr marL="5275" marR="5275" marT="5275" marB="0" anchor="b"/>
                </a:tc>
                <a:tc>
                  <a:txBody>
                    <a:bodyPr/>
                    <a:lstStyle/>
                    <a:p>
                      <a:pPr algn="l" fontAlgn="b"/>
                      <a:r>
                        <a:rPr lang="en-US" sz="1000" u="none" strike="noStrike">
                          <a:effectLst/>
                        </a:rPr>
                        <a:t> </a:t>
                      </a:r>
                      <a:endParaRPr lang="en-US" sz="1000" b="0" i="0" u="none" strike="noStrike">
                        <a:solidFill>
                          <a:srgbClr val="000000"/>
                        </a:solidFill>
                        <a:effectLst/>
                        <a:latin typeface="Calibri" charset="0"/>
                      </a:endParaRPr>
                    </a:p>
                  </a:txBody>
                  <a:tcPr marL="5275" marR="5275" marT="5275" marB="0" anchor="b"/>
                </a:tc>
                <a:tc>
                  <a:txBody>
                    <a:bodyPr/>
                    <a:lstStyle/>
                    <a:p>
                      <a:pPr algn="l" fontAlgn="b"/>
                      <a:r>
                        <a:rPr lang="en-US" sz="1000" u="none" strike="noStrike">
                          <a:effectLst/>
                        </a:rPr>
                        <a:t> </a:t>
                      </a:r>
                      <a:endParaRPr lang="en-US" sz="1000" b="0" i="0" u="none" strike="noStrike">
                        <a:solidFill>
                          <a:srgbClr val="000000"/>
                        </a:solidFill>
                        <a:effectLst/>
                        <a:latin typeface="Calibri" charset="0"/>
                      </a:endParaRPr>
                    </a:p>
                  </a:txBody>
                  <a:tcPr marL="5275" marR="5275" marT="5275" marB="0" anchor="b"/>
                </a:tc>
                <a:tc>
                  <a:txBody>
                    <a:bodyPr/>
                    <a:lstStyle/>
                    <a:p>
                      <a:pPr algn="l" fontAlgn="b"/>
                      <a:r>
                        <a:rPr lang="en-US" sz="1000" u="none" strike="noStrike">
                          <a:effectLst/>
                        </a:rPr>
                        <a:t> </a:t>
                      </a:r>
                      <a:endParaRPr lang="en-US" sz="1000" b="0" i="0" u="none" strike="noStrike">
                        <a:solidFill>
                          <a:srgbClr val="000000"/>
                        </a:solidFill>
                        <a:effectLst/>
                        <a:latin typeface="Calibri" charset="0"/>
                      </a:endParaRPr>
                    </a:p>
                  </a:txBody>
                  <a:tcPr marL="5275" marR="5275" marT="5275" marB="0" anchor="b"/>
                </a:tc>
                <a:tc>
                  <a:txBody>
                    <a:bodyPr/>
                    <a:lstStyle/>
                    <a:p>
                      <a:pPr algn="l" fontAlgn="b"/>
                      <a:r>
                        <a:rPr lang="en-US" sz="1000" u="none" strike="noStrike">
                          <a:effectLst/>
                        </a:rPr>
                        <a:t> </a:t>
                      </a:r>
                      <a:endParaRPr lang="en-US" sz="1000" b="0" i="0" u="none" strike="noStrike">
                        <a:solidFill>
                          <a:srgbClr val="000000"/>
                        </a:solidFill>
                        <a:effectLst/>
                        <a:latin typeface="Calibri" charset="0"/>
                      </a:endParaRPr>
                    </a:p>
                  </a:txBody>
                  <a:tcPr marL="5275" marR="5275" marT="5275" marB="0" anchor="b"/>
                </a:tc>
                <a:tc>
                  <a:txBody>
                    <a:bodyPr/>
                    <a:lstStyle/>
                    <a:p>
                      <a:pPr algn="l" fontAlgn="b"/>
                      <a:r>
                        <a:rPr lang="en-US" sz="1000" u="none" strike="noStrike">
                          <a:effectLst/>
                        </a:rPr>
                        <a:t> </a:t>
                      </a:r>
                      <a:endParaRPr lang="en-US" sz="1000" b="0" i="0" u="none" strike="noStrike">
                        <a:solidFill>
                          <a:srgbClr val="000000"/>
                        </a:solidFill>
                        <a:effectLst/>
                        <a:latin typeface="Calibri" charset="0"/>
                      </a:endParaRPr>
                    </a:p>
                  </a:txBody>
                  <a:tcPr marL="5275" marR="5275" marT="5275" marB="0" anchor="b"/>
                </a:tc>
                <a:tc>
                  <a:txBody>
                    <a:bodyPr/>
                    <a:lstStyle/>
                    <a:p>
                      <a:pPr algn="l" fontAlgn="b"/>
                      <a:r>
                        <a:rPr lang="en-US" sz="1000" u="none" strike="noStrike">
                          <a:effectLst/>
                        </a:rPr>
                        <a:t> </a:t>
                      </a:r>
                      <a:endParaRPr lang="en-US" sz="1000" b="0" i="0" u="none" strike="noStrike">
                        <a:solidFill>
                          <a:srgbClr val="000000"/>
                        </a:solidFill>
                        <a:effectLst/>
                        <a:latin typeface="Calibri" charset="0"/>
                      </a:endParaRPr>
                    </a:p>
                  </a:txBody>
                  <a:tcPr marL="5275" marR="5275" marT="5275" marB="0" anchor="b"/>
                </a:tc>
                <a:tc>
                  <a:txBody>
                    <a:bodyPr/>
                    <a:lstStyle/>
                    <a:p>
                      <a:pPr algn="l" fontAlgn="b"/>
                      <a:r>
                        <a:rPr lang="en-US" sz="1000" u="none" strike="noStrike">
                          <a:effectLst/>
                        </a:rPr>
                        <a:t> </a:t>
                      </a:r>
                      <a:endParaRPr lang="en-US" sz="1000" b="0" i="0" u="none" strike="noStrike">
                        <a:solidFill>
                          <a:srgbClr val="000000"/>
                        </a:solidFill>
                        <a:effectLst/>
                        <a:latin typeface="Calibri" charset="0"/>
                      </a:endParaRPr>
                    </a:p>
                  </a:txBody>
                  <a:tcPr marL="5275" marR="5275" marT="5275" marB="0" anchor="b"/>
                </a:tc>
              </a:tr>
              <a:tr h="168812">
                <a:tc>
                  <a:txBody>
                    <a:bodyPr/>
                    <a:lstStyle/>
                    <a:p>
                      <a:pPr algn="l" fontAlgn="b"/>
                      <a:r>
                        <a:rPr lang="en-US" sz="1000" u="none" strike="noStrike">
                          <a:effectLst/>
                        </a:rPr>
                        <a:t>Caberletti</a:t>
                      </a:r>
                      <a:endParaRPr lang="en-US" sz="1000" b="0" i="0" u="none" strike="noStrike">
                        <a:solidFill>
                          <a:srgbClr val="000000"/>
                        </a:solidFill>
                        <a:effectLst/>
                        <a:latin typeface="Calibri" charset="0"/>
                      </a:endParaRPr>
                    </a:p>
                  </a:txBody>
                  <a:tcPr marL="5275" marR="5275" marT="5275" marB="0" anchor="b"/>
                </a:tc>
                <a:tc>
                  <a:txBody>
                    <a:bodyPr/>
                    <a:lstStyle/>
                    <a:p>
                      <a:pPr algn="l" fontAlgn="b"/>
                      <a:r>
                        <a:rPr lang="en-US" sz="1000" u="none" strike="noStrike">
                          <a:effectLst/>
                        </a:rPr>
                        <a:t> </a:t>
                      </a:r>
                      <a:endParaRPr lang="en-US" sz="1000" b="0" i="0" u="none" strike="noStrike">
                        <a:solidFill>
                          <a:srgbClr val="000000"/>
                        </a:solidFill>
                        <a:effectLst/>
                        <a:latin typeface="Calibri" charset="0"/>
                      </a:endParaRPr>
                    </a:p>
                  </a:txBody>
                  <a:tcPr marL="5275" marR="5275" marT="5275" marB="0" anchor="b"/>
                </a:tc>
                <a:tc>
                  <a:txBody>
                    <a:bodyPr/>
                    <a:lstStyle/>
                    <a:p>
                      <a:pPr algn="l" fontAlgn="b"/>
                      <a:r>
                        <a:rPr lang="en-US" sz="1000" u="none" strike="noStrike">
                          <a:effectLst/>
                        </a:rPr>
                        <a:t> </a:t>
                      </a:r>
                      <a:endParaRPr lang="en-US" sz="1000" b="0" i="0" u="none" strike="noStrike">
                        <a:solidFill>
                          <a:srgbClr val="000000"/>
                        </a:solidFill>
                        <a:effectLst/>
                        <a:latin typeface="Calibri" charset="0"/>
                      </a:endParaRPr>
                    </a:p>
                  </a:txBody>
                  <a:tcPr marL="5275" marR="5275" marT="5275" marB="0" anchor="b"/>
                </a:tc>
                <a:tc>
                  <a:txBody>
                    <a:bodyPr/>
                    <a:lstStyle/>
                    <a:p>
                      <a:pPr algn="l" fontAlgn="b"/>
                      <a:r>
                        <a:rPr lang="en-US" sz="1000" u="none" strike="noStrike">
                          <a:effectLst/>
                        </a:rPr>
                        <a:t> </a:t>
                      </a:r>
                      <a:endParaRPr lang="en-US" sz="1000" b="0" i="0" u="none" strike="noStrike">
                        <a:solidFill>
                          <a:srgbClr val="000000"/>
                        </a:solidFill>
                        <a:effectLst/>
                        <a:latin typeface="Calibri" charset="0"/>
                      </a:endParaRPr>
                    </a:p>
                  </a:txBody>
                  <a:tcPr marL="5275" marR="5275" marT="5275" marB="0" anchor="b"/>
                </a:tc>
                <a:tc>
                  <a:txBody>
                    <a:bodyPr/>
                    <a:lstStyle/>
                    <a:p>
                      <a:pPr algn="l" fontAlgn="b"/>
                      <a:r>
                        <a:rPr lang="en-US" sz="1000" u="none" strike="noStrike">
                          <a:effectLst/>
                        </a:rPr>
                        <a:t> </a:t>
                      </a:r>
                      <a:endParaRPr lang="en-US" sz="1000" b="0" i="0" u="none" strike="noStrike">
                        <a:solidFill>
                          <a:srgbClr val="000000"/>
                        </a:solidFill>
                        <a:effectLst/>
                        <a:latin typeface="Calibri" charset="0"/>
                      </a:endParaRPr>
                    </a:p>
                  </a:txBody>
                  <a:tcPr marL="5275" marR="5275" marT="5275" marB="0" anchor="b"/>
                </a:tc>
                <a:tc>
                  <a:txBody>
                    <a:bodyPr/>
                    <a:lstStyle/>
                    <a:p>
                      <a:pPr algn="l" fontAlgn="b"/>
                      <a:r>
                        <a:rPr lang="en-US" sz="1000" u="none" strike="noStrike">
                          <a:effectLst/>
                        </a:rPr>
                        <a:t> </a:t>
                      </a:r>
                      <a:endParaRPr lang="en-US" sz="1000" b="0" i="0" u="none" strike="noStrike">
                        <a:solidFill>
                          <a:srgbClr val="000000"/>
                        </a:solidFill>
                        <a:effectLst/>
                        <a:latin typeface="Calibri" charset="0"/>
                      </a:endParaRPr>
                    </a:p>
                  </a:txBody>
                  <a:tcPr marL="5275" marR="5275" marT="5275" marB="0" anchor="b"/>
                </a:tc>
                <a:tc>
                  <a:txBody>
                    <a:bodyPr/>
                    <a:lstStyle/>
                    <a:p>
                      <a:pPr algn="l" fontAlgn="b"/>
                      <a:r>
                        <a:rPr lang="en-US" sz="1000" u="none" strike="noStrike">
                          <a:effectLst/>
                        </a:rPr>
                        <a:t> </a:t>
                      </a:r>
                      <a:endParaRPr lang="en-US" sz="1000" b="0" i="0" u="none" strike="noStrike">
                        <a:solidFill>
                          <a:srgbClr val="000000"/>
                        </a:solidFill>
                        <a:effectLst/>
                        <a:latin typeface="Calibri" charset="0"/>
                      </a:endParaRPr>
                    </a:p>
                  </a:txBody>
                  <a:tcPr marL="5275" marR="5275" marT="5275" marB="0" anchor="b"/>
                </a:tc>
                <a:tc>
                  <a:txBody>
                    <a:bodyPr/>
                    <a:lstStyle/>
                    <a:p>
                      <a:pPr algn="l" fontAlgn="b"/>
                      <a:r>
                        <a:rPr lang="en-US" sz="1000" u="none" strike="noStrike">
                          <a:effectLst/>
                        </a:rPr>
                        <a:t> </a:t>
                      </a:r>
                      <a:endParaRPr lang="en-US" sz="1000" b="0" i="0" u="none" strike="noStrike">
                        <a:solidFill>
                          <a:srgbClr val="000000"/>
                        </a:solidFill>
                        <a:effectLst/>
                        <a:latin typeface="Calibri" charset="0"/>
                      </a:endParaRPr>
                    </a:p>
                  </a:txBody>
                  <a:tcPr marL="5275" marR="5275" marT="5275" marB="0" anchor="b"/>
                </a:tc>
                <a:tc>
                  <a:txBody>
                    <a:bodyPr/>
                    <a:lstStyle/>
                    <a:p>
                      <a:pPr algn="l" fontAlgn="b"/>
                      <a:r>
                        <a:rPr lang="en-US" sz="1000" u="none" strike="noStrike">
                          <a:effectLst/>
                        </a:rPr>
                        <a:t> </a:t>
                      </a:r>
                      <a:endParaRPr lang="en-US" sz="1000" b="0" i="0" u="none" strike="noStrike">
                        <a:solidFill>
                          <a:srgbClr val="000000"/>
                        </a:solidFill>
                        <a:effectLst/>
                        <a:latin typeface="Calibri" charset="0"/>
                      </a:endParaRPr>
                    </a:p>
                  </a:txBody>
                  <a:tcPr marL="5275" marR="5275" marT="5275" marB="0" anchor="b"/>
                </a:tc>
                <a:tc>
                  <a:txBody>
                    <a:bodyPr/>
                    <a:lstStyle/>
                    <a:p>
                      <a:pPr algn="l" fontAlgn="b"/>
                      <a:r>
                        <a:rPr lang="en-US" sz="1000" u="none" strike="noStrike">
                          <a:effectLst/>
                        </a:rPr>
                        <a:t> </a:t>
                      </a:r>
                      <a:endParaRPr lang="en-US" sz="1000" b="0" i="0" u="none" strike="noStrike">
                        <a:solidFill>
                          <a:srgbClr val="000000"/>
                        </a:solidFill>
                        <a:effectLst/>
                        <a:latin typeface="Calibri" charset="0"/>
                      </a:endParaRPr>
                    </a:p>
                  </a:txBody>
                  <a:tcPr marL="5275" marR="5275" marT="5275" marB="0" anchor="b"/>
                </a:tc>
                <a:tc>
                  <a:txBody>
                    <a:bodyPr/>
                    <a:lstStyle/>
                    <a:p>
                      <a:pPr algn="l" fontAlgn="b"/>
                      <a:r>
                        <a:rPr lang="en-US" sz="1000" u="none" strike="noStrike">
                          <a:effectLst/>
                        </a:rPr>
                        <a:t> </a:t>
                      </a:r>
                      <a:endParaRPr lang="en-US" sz="1000" b="0" i="0" u="none" strike="noStrike">
                        <a:solidFill>
                          <a:srgbClr val="000000"/>
                        </a:solidFill>
                        <a:effectLst/>
                        <a:latin typeface="Calibri" charset="0"/>
                      </a:endParaRPr>
                    </a:p>
                  </a:txBody>
                  <a:tcPr marL="5275" marR="5275" marT="5275" marB="0" anchor="b"/>
                </a:tc>
                <a:tc>
                  <a:txBody>
                    <a:bodyPr/>
                    <a:lstStyle/>
                    <a:p>
                      <a:pPr algn="l" fontAlgn="b"/>
                      <a:r>
                        <a:rPr lang="en-US" sz="1000" u="none" strike="noStrike">
                          <a:effectLst/>
                        </a:rPr>
                        <a:t> </a:t>
                      </a:r>
                      <a:endParaRPr lang="en-US" sz="1000" b="0" i="0" u="none" strike="noStrike">
                        <a:solidFill>
                          <a:srgbClr val="000000"/>
                        </a:solidFill>
                        <a:effectLst/>
                        <a:latin typeface="Calibri" charset="0"/>
                      </a:endParaRPr>
                    </a:p>
                  </a:txBody>
                  <a:tcPr marL="5275" marR="5275" marT="5275" marB="0" anchor="b"/>
                </a:tc>
              </a:tr>
              <a:tr h="168812">
                <a:tc>
                  <a:txBody>
                    <a:bodyPr/>
                    <a:lstStyle/>
                    <a:p>
                      <a:pPr algn="l" fontAlgn="b"/>
                      <a:r>
                        <a:rPr lang="en-US" sz="1000" u="none" strike="noStrike">
                          <a:effectLst/>
                        </a:rPr>
                        <a:t>Ceccanti</a:t>
                      </a:r>
                      <a:endParaRPr lang="en-US" sz="1000" b="0" i="0" u="none" strike="noStrike">
                        <a:solidFill>
                          <a:srgbClr val="000000"/>
                        </a:solidFill>
                        <a:effectLst/>
                        <a:latin typeface="Calibri" charset="0"/>
                      </a:endParaRPr>
                    </a:p>
                  </a:txBody>
                  <a:tcPr marL="5275" marR="5275" marT="5275" marB="0" anchor="b"/>
                </a:tc>
                <a:tc>
                  <a:txBody>
                    <a:bodyPr/>
                    <a:lstStyle/>
                    <a:p>
                      <a:pPr algn="l" fontAlgn="b"/>
                      <a:r>
                        <a:rPr lang="en-US" sz="1000" u="none" strike="noStrike">
                          <a:effectLst/>
                        </a:rPr>
                        <a:t> </a:t>
                      </a:r>
                      <a:endParaRPr lang="en-US" sz="1000" b="0" i="0" u="none" strike="noStrike">
                        <a:solidFill>
                          <a:srgbClr val="000000"/>
                        </a:solidFill>
                        <a:effectLst/>
                        <a:latin typeface="Calibri" charset="0"/>
                      </a:endParaRPr>
                    </a:p>
                  </a:txBody>
                  <a:tcPr marL="5275" marR="5275" marT="5275" marB="0" anchor="b"/>
                </a:tc>
                <a:tc>
                  <a:txBody>
                    <a:bodyPr/>
                    <a:lstStyle/>
                    <a:p>
                      <a:pPr algn="l" fontAlgn="b"/>
                      <a:r>
                        <a:rPr lang="en-US" sz="1000" u="none" strike="noStrike">
                          <a:effectLst/>
                        </a:rPr>
                        <a:t> </a:t>
                      </a:r>
                      <a:endParaRPr lang="en-US" sz="1000" b="0" i="0" u="none" strike="noStrike">
                        <a:solidFill>
                          <a:srgbClr val="000000"/>
                        </a:solidFill>
                        <a:effectLst/>
                        <a:latin typeface="Calibri" charset="0"/>
                      </a:endParaRPr>
                    </a:p>
                  </a:txBody>
                  <a:tcPr marL="5275" marR="5275" marT="5275" marB="0" anchor="b"/>
                </a:tc>
                <a:tc>
                  <a:txBody>
                    <a:bodyPr/>
                    <a:lstStyle/>
                    <a:p>
                      <a:pPr algn="l" fontAlgn="b"/>
                      <a:r>
                        <a:rPr lang="en-US" sz="1000" u="none" strike="noStrike">
                          <a:effectLst/>
                        </a:rPr>
                        <a:t> </a:t>
                      </a:r>
                      <a:endParaRPr lang="en-US" sz="1000" b="0" i="0" u="none" strike="noStrike">
                        <a:solidFill>
                          <a:srgbClr val="000000"/>
                        </a:solidFill>
                        <a:effectLst/>
                        <a:latin typeface="Calibri" charset="0"/>
                      </a:endParaRPr>
                    </a:p>
                  </a:txBody>
                  <a:tcPr marL="5275" marR="5275" marT="5275" marB="0" anchor="b"/>
                </a:tc>
                <a:tc>
                  <a:txBody>
                    <a:bodyPr/>
                    <a:lstStyle/>
                    <a:p>
                      <a:pPr algn="l" fontAlgn="b"/>
                      <a:r>
                        <a:rPr lang="en-US" sz="1000" u="none" strike="noStrike">
                          <a:effectLst/>
                        </a:rPr>
                        <a:t> </a:t>
                      </a:r>
                      <a:endParaRPr lang="en-US" sz="1000" b="0" i="0" u="none" strike="noStrike">
                        <a:solidFill>
                          <a:srgbClr val="000000"/>
                        </a:solidFill>
                        <a:effectLst/>
                        <a:latin typeface="Calibri" charset="0"/>
                      </a:endParaRPr>
                    </a:p>
                  </a:txBody>
                  <a:tcPr marL="5275" marR="5275" marT="5275" marB="0" anchor="b"/>
                </a:tc>
                <a:tc>
                  <a:txBody>
                    <a:bodyPr/>
                    <a:lstStyle/>
                    <a:p>
                      <a:pPr algn="l" fontAlgn="b"/>
                      <a:r>
                        <a:rPr lang="en-US" sz="1000" u="none" strike="noStrike">
                          <a:effectLst/>
                        </a:rPr>
                        <a:t> </a:t>
                      </a:r>
                      <a:endParaRPr lang="en-US" sz="1000" b="0" i="0" u="none" strike="noStrike">
                        <a:solidFill>
                          <a:srgbClr val="000000"/>
                        </a:solidFill>
                        <a:effectLst/>
                        <a:latin typeface="Calibri" charset="0"/>
                      </a:endParaRPr>
                    </a:p>
                  </a:txBody>
                  <a:tcPr marL="5275" marR="5275" marT="5275" marB="0" anchor="b"/>
                </a:tc>
                <a:tc>
                  <a:txBody>
                    <a:bodyPr/>
                    <a:lstStyle/>
                    <a:p>
                      <a:pPr algn="l" fontAlgn="b"/>
                      <a:r>
                        <a:rPr lang="en-US" sz="1000" u="none" strike="noStrike">
                          <a:effectLst/>
                        </a:rPr>
                        <a:t> </a:t>
                      </a:r>
                      <a:endParaRPr lang="en-US" sz="1000" b="0" i="0" u="none" strike="noStrike">
                        <a:solidFill>
                          <a:srgbClr val="000000"/>
                        </a:solidFill>
                        <a:effectLst/>
                        <a:latin typeface="Calibri" charset="0"/>
                      </a:endParaRPr>
                    </a:p>
                  </a:txBody>
                  <a:tcPr marL="5275" marR="5275" marT="5275" marB="0" anchor="b"/>
                </a:tc>
                <a:tc>
                  <a:txBody>
                    <a:bodyPr/>
                    <a:lstStyle/>
                    <a:p>
                      <a:pPr algn="l" fontAlgn="b"/>
                      <a:r>
                        <a:rPr lang="en-US" sz="1000" u="none" strike="noStrike">
                          <a:effectLst/>
                        </a:rPr>
                        <a:t> </a:t>
                      </a:r>
                      <a:endParaRPr lang="en-US" sz="1000" b="0" i="0" u="none" strike="noStrike">
                        <a:solidFill>
                          <a:srgbClr val="000000"/>
                        </a:solidFill>
                        <a:effectLst/>
                        <a:latin typeface="Calibri" charset="0"/>
                      </a:endParaRPr>
                    </a:p>
                  </a:txBody>
                  <a:tcPr marL="5275" marR="5275" marT="5275" marB="0" anchor="b"/>
                </a:tc>
                <a:tc>
                  <a:txBody>
                    <a:bodyPr/>
                    <a:lstStyle/>
                    <a:p>
                      <a:pPr algn="l" fontAlgn="b"/>
                      <a:r>
                        <a:rPr lang="en-US" sz="1000" u="none" strike="noStrike">
                          <a:effectLst/>
                        </a:rPr>
                        <a:t> </a:t>
                      </a:r>
                      <a:endParaRPr lang="en-US" sz="1000" b="0" i="0" u="none" strike="noStrike">
                        <a:solidFill>
                          <a:srgbClr val="000000"/>
                        </a:solidFill>
                        <a:effectLst/>
                        <a:latin typeface="Calibri" charset="0"/>
                      </a:endParaRPr>
                    </a:p>
                  </a:txBody>
                  <a:tcPr marL="5275" marR="5275" marT="5275" marB="0" anchor="b"/>
                </a:tc>
                <a:tc>
                  <a:txBody>
                    <a:bodyPr/>
                    <a:lstStyle/>
                    <a:p>
                      <a:pPr algn="l" fontAlgn="b"/>
                      <a:r>
                        <a:rPr lang="en-US" sz="1000" u="none" strike="noStrike">
                          <a:effectLst/>
                        </a:rPr>
                        <a:t> </a:t>
                      </a:r>
                      <a:endParaRPr lang="en-US" sz="1000" b="0" i="0" u="none" strike="noStrike">
                        <a:solidFill>
                          <a:srgbClr val="000000"/>
                        </a:solidFill>
                        <a:effectLst/>
                        <a:latin typeface="Calibri" charset="0"/>
                      </a:endParaRPr>
                    </a:p>
                  </a:txBody>
                  <a:tcPr marL="5275" marR="5275" marT="5275" marB="0" anchor="b"/>
                </a:tc>
                <a:tc>
                  <a:txBody>
                    <a:bodyPr/>
                    <a:lstStyle/>
                    <a:p>
                      <a:pPr algn="l" fontAlgn="b"/>
                      <a:r>
                        <a:rPr lang="en-US" sz="1000" u="none" strike="noStrike">
                          <a:effectLst/>
                        </a:rPr>
                        <a:t> </a:t>
                      </a:r>
                      <a:endParaRPr lang="en-US" sz="1000" b="0" i="0" u="none" strike="noStrike">
                        <a:solidFill>
                          <a:srgbClr val="000000"/>
                        </a:solidFill>
                        <a:effectLst/>
                        <a:latin typeface="Calibri" charset="0"/>
                      </a:endParaRPr>
                    </a:p>
                  </a:txBody>
                  <a:tcPr marL="5275" marR="5275" marT="5275" marB="0" anchor="b"/>
                </a:tc>
                <a:tc>
                  <a:txBody>
                    <a:bodyPr/>
                    <a:lstStyle/>
                    <a:p>
                      <a:pPr algn="l" fontAlgn="b"/>
                      <a:r>
                        <a:rPr lang="en-US" sz="1000" u="none" strike="noStrike">
                          <a:effectLst/>
                        </a:rPr>
                        <a:t> </a:t>
                      </a:r>
                      <a:endParaRPr lang="en-US" sz="1000" b="0" i="0" u="none" strike="noStrike">
                        <a:solidFill>
                          <a:srgbClr val="000000"/>
                        </a:solidFill>
                        <a:effectLst/>
                        <a:latin typeface="Calibri" charset="0"/>
                      </a:endParaRPr>
                    </a:p>
                  </a:txBody>
                  <a:tcPr marL="5275" marR="5275" marT="5275" marB="0" anchor="b"/>
                </a:tc>
              </a:tr>
              <a:tr h="168812">
                <a:tc>
                  <a:txBody>
                    <a:bodyPr/>
                    <a:lstStyle/>
                    <a:p>
                      <a:pPr algn="l" fontAlgn="b"/>
                      <a:r>
                        <a:rPr lang="en-US" sz="1000" u="none" strike="noStrike">
                          <a:effectLst/>
                        </a:rPr>
                        <a:t>Ciaschini</a:t>
                      </a:r>
                      <a:endParaRPr lang="en-US" sz="1000" b="0" i="0" u="none" strike="noStrike">
                        <a:solidFill>
                          <a:srgbClr val="000000"/>
                        </a:solidFill>
                        <a:effectLst/>
                        <a:latin typeface="Calibri" charset="0"/>
                      </a:endParaRPr>
                    </a:p>
                  </a:txBody>
                  <a:tcPr marL="5275" marR="5275" marT="5275" marB="0" anchor="b"/>
                </a:tc>
                <a:tc>
                  <a:txBody>
                    <a:bodyPr/>
                    <a:lstStyle/>
                    <a:p>
                      <a:pPr algn="l" fontAlgn="b"/>
                      <a:r>
                        <a:rPr lang="en-US" sz="1000" u="none" strike="noStrike">
                          <a:effectLst/>
                        </a:rPr>
                        <a:t> </a:t>
                      </a:r>
                      <a:endParaRPr lang="en-US" sz="1000" b="0" i="0" u="none" strike="noStrike">
                        <a:solidFill>
                          <a:srgbClr val="000000"/>
                        </a:solidFill>
                        <a:effectLst/>
                        <a:latin typeface="Calibri" charset="0"/>
                      </a:endParaRPr>
                    </a:p>
                  </a:txBody>
                  <a:tcPr marL="5275" marR="5275" marT="5275" marB="0" anchor="b"/>
                </a:tc>
                <a:tc>
                  <a:txBody>
                    <a:bodyPr/>
                    <a:lstStyle/>
                    <a:p>
                      <a:pPr algn="l" fontAlgn="b"/>
                      <a:r>
                        <a:rPr lang="en-US" sz="1000" u="none" strike="noStrike">
                          <a:effectLst/>
                        </a:rPr>
                        <a:t> </a:t>
                      </a:r>
                      <a:endParaRPr lang="en-US" sz="1000" b="0" i="0" u="none" strike="noStrike">
                        <a:solidFill>
                          <a:srgbClr val="000000"/>
                        </a:solidFill>
                        <a:effectLst/>
                        <a:latin typeface="Calibri" charset="0"/>
                      </a:endParaRPr>
                    </a:p>
                  </a:txBody>
                  <a:tcPr marL="5275" marR="5275" marT="5275" marB="0" anchor="b"/>
                </a:tc>
                <a:tc>
                  <a:txBody>
                    <a:bodyPr/>
                    <a:lstStyle/>
                    <a:p>
                      <a:pPr algn="l" fontAlgn="b"/>
                      <a:r>
                        <a:rPr lang="en-US" sz="1000" u="none" strike="noStrike">
                          <a:effectLst/>
                        </a:rPr>
                        <a:t> </a:t>
                      </a:r>
                      <a:endParaRPr lang="en-US" sz="1000" b="0" i="0" u="none" strike="noStrike">
                        <a:solidFill>
                          <a:srgbClr val="000000"/>
                        </a:solidFill>
                        <a:effectLst/>
                        <a:latin typeface="Calibri" charset="0"/>
                      </a:endParaRPr>
                    </a:p>
                  </a:txBody>
                  <a:tcPr marL="5275" marR="5275" marT="5275" marB="0" anchor="b"/>
                </a:tc>
                <a:tc>
                  <a:txBody>
                    <a:bodyPr/>
                    <a:lstStyle/>
                    <a:p>
                      <a:pPr algn="l" fontAlgn="b"/>
                      <a:r>
                        <a:rPr lang="en-US" sz="1000" u="none" strike="noStrike">
                          <a:effectLst/>
                        </a:rPr>
                        <a:t> </a:t>
                      </a:r>
                      <a:endParaRPr lang="en-US" sz="1000" b="0" i="0" u="none" strike="noStrike">
                        <a:solidFill>
                          <a:srgbClr val="000000"/>
                        </a:solidFill>
                        <a:effectLst/>
                        <a:latin typeface="Calibri" charset="0"/>
                      </a:endParaRPr>
                    </a:p>
                  </a:txBody>
                  <a:tcPr marL="5275" marR="5275" marT="5275" marB="0" anchor="b"/>
                </a:tc>
                <a:tc>
                  <a:txBody>
                    <a:bodyPr/>
                    <a:lstStyle/>
                    <a:p>
                      <a:pPr algn="l" fontAlgn="b"/>
                      <a:r>
                        <a:rPr lang="en-US" sz="1000" u="none" strike="noStrike">
                          <a:effectLst/>
                        </a:rPr>
                        <a:t> </a:t>
                      </a:r>
                      <a:endParaRPr lang="en-US" sz="1000" b="0" i="0" u="none" strike="noStrike">
                        <a:solidFill>
                          <a:srgbClr val="000000"/>
                        </a:solidFill>
                        <a:effectLst/>
                        <a:latin typeface="Calibri" charset="0"/>
                      </a:endParaRPr>
                    </a:p>
                  </a:txBody>
                  <a:tcPr marL="5275" marR="5275" marT="5275" marB="0" anchor="b"/>
                </a:tc>
                <a:tc>
                  <a:txBody>
                    <a:bodyPr/>
                    <a:lstStyle/>
                    <a:p>
                      <a:pPr algn="l" fontAlgn="b"/>
                      <a:r>
                        <a:rPr lang="en-US" sz="1000" u="none" strike="noStrike">
                          <a:effectLst/>
                        </a:rPr>
                        <a:t> </a:t>
                      </a:r>
                      <a:endParaRPr lang="en-US" sz="1000" b="0" i="0" u="none" strike="noStrike">
                        <a:solidFill>
                          <a:srgbClr val="000000"/>
                        </a:solidFill>
                        <a:effectLst/>
                        <a:latin typeface="Calibri" charset="0"/>
                      </a:endParaRPr>
                    </a:p>
                  </a:txBody>
                  <a:tcPr marL="5275" marR="5275" marT="5275" marB="0" anchor="b"/>
                </a:tc>
                <a:tc>
                  <a:txBody>
                    <a:bodyPr/>
                    <a:lstStyle/>
                    <a:p>
                      <a:pPr algn="l" fontAlgn="b"/>
                      <a:r>
                        <a:rPr lang="en-US" sz="1000" u="none" strike="noStrike">
                          <a:effectLst/>
                        </a:rPr>
                        <a:t> </a:t>
                      </a:r>
                      <a:endParaRPr lang="en-US" sz="1000" b="0" i="0" u="none" strike="noStrike">
                        <a:solidFill>
                          <a:srgbClr val="000000"/>
                        </a:solidFill>
                        <a:effectLst/>
                        <a:latin typeface="Calibri" charset="0"/>
                      </a:endParaRPr>
                    </a:p>
                  </a:txBody>
                  <a:tcPr marL="5275" marR="5275" marT="5275" marB="0" anchor="b"/>
                </a:tc>
                <a:tc>
                  <a:txBody>
                    <a:bodyPr/>
                    <a:lstStyle/>
                    <a:p>
                      <a:pPr algn="l" fontAlgn="b"/>
                      <a:r>
                        <a:rPr lang="en-US" sz="1000" u="none" strike="noStrike">
                          <a:effectLst/>
                        </a:rPr>
                        <a:t> </a:t>
                      </a:r>
                      <a:endParaRPr lang="en-US" sz="1000" b="0" i="0" u="none" strike="noStrike">
                        <a:solidFill>
                          <a:srgbClr val="000000"/>
                        </a:solidFill>
                        <a:effectLst/>
                        <a:latin typeface="Calibri" charset="0"/>
                      </a:endParaRPr>
                    </a:p>
                  </a:txBody>
                  <a:tcPr marL="5275" marR="5275" marT="5275" marB="0" anchor="b"/>
                </a:tc>
                <a:tc>
                  <a:txBody>
                    <a:bodyPr/>
                    <a:lstStyle/>
                    <a:p>
                      <a:pPr algn="l" fontAlgn="b"/>
                      <a:r>
                        <a:rPr lang="en-US" sz="1000" u="none" strike="noStrike">
                          <a:effectLst/>
                        </a:rPr>
                        <a:t> </a:t>
                      </a:r>
                      <a:endParaRPr lang="en-US" sz="1000" b="0" i="0" u="none" strike="noStrike">
                        <a:solidFill>
                          <a:srgbClr val="000000"/>
                        </a:solidFill>
                        <a:effectLst/>
                        <a:latin typeface="Calibri" charset="0"/>
                      </a:endParaRPr>
                    </a:p>
                  </a:txBody>
                  <a:tcPr marL="5275" marR="5275" marT="5275" marB="0" anchor="b"/>
                </a:tc>
                <a:tc>
                  <a:txBody>
                    <a:bodyPr/>
                    <a:lstStyle/>
                    <a:p>
                      <a:pPr algn="l" fontAlgn="b"/>
                      <a:r>
                        <a:rPr lang="en-US" sz="1000" u="none" strike="noStrike">
                          <a:effectLst/>
                        </a:rPr>
                        <a:t> </a:t>
                      </a:r>
                      <a:endParaRPr lang="en-US" sz="1000" b="0" i="0" u="none" strike="noStrike">
                        <a:solidFill>
                          <a:srgbClr val="000000"/>
                        </a:solidFill>
                        <a:effectLst/>
                        <a:latin typeface="Calibri" charset="0"/>
                      </a:endParaRPr>
                    </a:p>
                  </a:txBody>
                  <a:tcPr marL="5275" marR="5275" marT="5275" marB="0" anchor="b"/>
                </a:tc>
                <a:tc>
                  <a:txBody>
                    <a:bodyPr/>
                    <a:lstStyle/>
                    <a:p>
                      <a:pPr algn="l" fontAlgn="b"/>
                      <a:r>
                        <a:rPr lang="en-US" sz="1000" u="none" strike="noStrike">
                          <a:effectLst/>
                        </a:rPr>
                        <a:t> </a:t>
                      </a:r>
                      <a:endParaRPr lang="en-US" sz="1000" b="0" i="0" u="none" strike="noStrike">
                        <a:solidFill>
                          <a:srgbClr val="000000"/>
                        </a:solidFill>
                        <a:effectLst/>
                        <a:latin typeface="Calibri" charset="0"/>
                      </a:endParaRPr>
                    </a:p>
                  </a:txBody>
                  <a:tcPr marL="5275" marR="5275" marT="5275" marB="0" anchor="b"/>
                </a:tc>
              </a:tr>
              <a:tr h="168812">
                <a:tc>
                  <a:txBody>
                    <a:bodyPr/>
                    <a:lstStyle/>
                    <a:p>
                      <a:pPr algn="l" fontAlgn="b"/>
                      <a:r>
                        <a:rPr lang="en-US" sz="1000" u="none" strike="noStrike">
                          <a:effectLst/>
                        </a:rPr>
                        <a:t>…</a:t>
                      </a:r>
                      <a:endParaRPr lang="en-US" sz="1000" b="0" i="0" u="none" strike="noStrike">
                        <a:solidFill>
                          <a:srgbClr val="000000"/>
                        </a:solidFill>
                        <a:effectLst/>
                        <a:latin typeface="Calibri" charset="0"/>
                      </a:endParaRPr>
                    </a:p>
                  </a:txBody>
                  <a:tcPr marL="5275" marR="5275" marT="5275" marB="0" anchor="b"/>
                </a:tc>
                <a:tc>
                  <a:txBody>
                    <a:bodyPr/>
                    <a:lstStyle/>
                    <a:p>
                      <a:pPr algn="l" fontAlgn="b"/>
                      <a:r>
                        <a:rPr lang="en-US" sz="1000" u="none" strike="noStrike">
                          <a:effectLst/>
                        </a:rPr>
                        <a:t> </a:t>
                      </a:r>
                      <a:endParaRPr lang="en-US" sz="1000" b="0" i="0" u="none" strike="noStrike">
                        <a:solidFill>
                          <a:srgbClr val="000000"/>
                        </a:solidFill>
                        <a:effectLst/>
                        <a:latin typeface="Calibri" charset="0"/>
                      </a:endParaRPr>
                    </a:p>
                  </a:txBody>
                  <a:tcPr marL="5275" marR="5275" marT="5275" marB="0" anchor="b"/>
                </a:tc>
                <a:tc>
                  <a:txBody>
                    <a:bodyPr/>
                    <a:lstStyle/>
                    <a:p>
                      <a:pPr algn="l" fontAlgn="b"/>
                      <a:r>
                        <a:rPr lang="en-US" sz="1000" u="none" strike="noStrike">
                          <a:effectLst/>
                        </a:rPr>
                        <a:t> </a:t>
                      </a:r>
                      <a:endParaRPr lang="en-US" sz="1000" b="0" i="0" u="none" strike="noStrike">
                        <a:solidFill>
                          <a:srgbClr val="000000"/>
                        </a:solidFill>
                        <a:effectLst/>
                        <a:latin typeface="Calibri" charset="0"/>
                      </a:endParaRPr>
                    </a:p>
                  </a:txBody>
                  <a:tcPr marL="5275" marR="5275" marT="5275" marB="0" anchor="b"/>
                </a:tc>
                <a:tc>
                  <a:txBody>
                    <a:bodyPr/>
                    <a:lstStyle/>
                    <a:p>
                      <a:pPr algn="l" fontAlgn="b"/>
                      <a:r>
                        <a:rPr lang="en-US" sz="1000" u="none" strike="noStrike">
                          <a:effectLst/>
                        </a:rPr>
                        <a:t> </a:t>
                      </a:r>
                      <a:endParaRPr lang="en-US" sz="1000" b="0" i="0" u="none" strike="noStrike">
                        <a:solidFill>
                          <a:srgbClr val="000000"/>
                        </a:solidFill>
                        <a:effectLst/>
                        <a:latin typeface="Calibri" charset="0"/>
                      </a:endParaRPr>
                    </a:p>
                  </a:txBody>
                  <a:tcPr marL="5275" marR="5275" marT="5275" marB="0" anchor="b"/>
                </a:tc>
                <a:tc>
                  <a:txBody>
                    <a:bodyPr/>
                    <a:lstStyle/>
                    <a:p>
                      <a:pPr algn="l" fontAlgn="b"/>
                      <a:r>
                        <a:rPr lang="en-US" sz="1000" u="none" strike="noStrike">
                          <a:effectLst/>
                        </a:rPr>
                        <a:t> </a:t>
                      </a:r>
                      <a:endParaRPr lang="en-US" sz="1000" b="0" i="0" u="none" strike="noStrike">
                        <a:solidFill>
                          <a:srgbClr val="000000"/>
                        </a:solidFill>
                        <a:effectLst/>
                        <a:latin typeface="Calibri" charset="0"/>
                      </a:endParaRPr>
                    </a:p>
                  </a:txBody>
                  <a:tcPr marL="5275" marR="5275" marT="5275" marB="0" anchor="b"/>
                </a:tc>
                <a:tc>
                  <a:txBody>
                    <a:bodyPr/>
                    <a:lstStyle/>
                    <a:p>
                      <a:pPr algn="l" fontAlgn="b"/>
                      <a:r>
                        <a:rPr lang="en-US" sz="1000" u="none" strike="noStrike">
                          <a:effectLst/>
                        </a:rPr>
                        <a:t> </a:t>
                      </a:r>
                      <a:endParaRPr lang="en-US" sz="1000" b="0" i="0" u="none" strike="noStrike">
                        <a:solidFill>
                          <a:srgbClr val="000000"/>
                        </a:solidFill>
                        <a:effectLst/>
                        <a:latin typeface="Calibri" charset="0"/>
                      </a:endParaRPr>
                    </a:p>
                  </a:txBody>
                  <a:tcPr marL="5275" marR="5275" marT="5275" marB="0" anchor="b"/>
                </a:tc>
                <a:tc>
                  <a:txBody>
                    <a:bodyPr/>
                    <a:lstStyle/>
                    <a:p>
                      <a:pPr algn="l" fontAlgn="b"/>
                      <a:r>
                        <a:rPr lang="en-US" sz="1000" u="none" strike="noStrike">
                          <a:effectLst/>
                        </a:rPr>
                        <a:t> </a:t>
                      </a:r>
                      <a:endParaRPr lang="en-US" sz="1000" b="0" i="0" u="none" strike="noStrike">
                        <a:solidFill>
                          <a:srgbClr val="000000"/>
                        </a:solidFill>
                        <a:effectLst/>
                        <a:latin typeface="Calibri" charset="0"/>
                      </a:endParaRPr>
                    </a:p>
                  </a:txBody>
                  <a:tcPr marL="5275" marR="5275" marT="5275" marB="0" anchor="b"/>
                </a:tc>
                <a:tc>
                  <a:txBody>
                    <a:bodyPr/>
                    <a:lstStyle/>
                    <a:p>
                      <a:pPr algn="l" fontAlgn="b"/>
                      <a:r>
                        <a:rPr lang="en-US" sz="1000" u="none" strike="noStrike">
                          <a:effectLst/>
                        </a:rPr>
                        <a:t> </a:t>
                      </a:r>
                      <a:endParaRPr lang="en-US" sz="1000" b="0" i="0" u="none" strike="noStrike">
                        <a:solidFill>
                          <a:srgbClr val="000000"/>
                        </a:solidFill>
                        <a:effectLst/>
                        <a:latin typeface="Calibri" charset="0"/>
                      </a:endParaRPr>
                    </a:p>
                  </a:txBody>
                  <a:tcPr marL="5275" marR="5275" marT="5275" marB="0" anchor="b"/>
                </a:tc>
                <a:tc>
                  <a:txBody>
                    <a:bodyPr/>
                    <a:lstStyle/>
                    <a:p>
                      <a:pPr algn="l" fontAlgn="b"/>
                      <a:r>
                        <a:rPr lang="en-US" sz="1000" u="none" strike="noStrike">
                          <a:effectLst/>
                        </a:rPr>
                        <a:t> </a:t>
                      </a:r>
                      <a:endParaRPr lang="en-US" sz="1000" b="0" i="0" u="none" strike="noStrike">
                        <a:solidFill>
                          <a:srgbClr val="000000"/>
                        </a:solidFill>
                        <a:effectLst/>
                        <a:latin typeface="Calibri" charset="0"/>
                      </a:endParaRPr>
                    </a:p>
                  </a:txBody>
                  <a:tcPr marL="5275" marR="5275" marT="5275" marB="0" anchor="b"/>
                </a:tc>
                <a:tc>
                  <a:txBody>
                    <a:bodyPr/>
                    <a:lstStyle/>
                    <a:p>
                      <a:pPr algn="l" fontAlgn="b"/>
                      <a:r>
                        <a:rPr lang="en-US" sz="1000" u="none" strike="noStrike">
                          <a:effectLst/>
                        </a:rPr>
                        <a:t> </a:t>
                      </a:r>
                      <a:endParaRPr lang="en-US" sz="1000" b="0" i="0" u="none" strike="noStrike">
                        <a:solidFill>
                          <a:srgbClr val="000000"/>
                        </a:solidFill>
                        <a:effectLst/>
                        <a:latin typeface="Calibri" charset="0"/>
                      </a:endParaRPr>
                    </a:p>
                  </a:txBody>
                  <a:tcPr marL="5275" marR="5275" marT="5275" marB="0" anchor="b"/>
                </a:tc>
                <a:tc>
                  <a:txBody>
                    <a:bodyPr/>
                    <a:lstStyle/>
                    <a:p>
                      <a:pPr algn="l" fontAlgn="b"/>
                      <a:r>
                        <a:rPr lang="en-US" sz="1000" u="none" strike="noStrike">
                          <a:effectLst/>
                        </a:rPr>
                        <a:t> </a:t>
                      </a:r>
                      <a:endParaRPr lang="en-US" sz="1000" b="0" i="0" u="none" strike="noStrike">
                        <a:solidFill>
                          <a:srgbClr val="000000"/>
                        </a:solidFill>
                        <a:effectLst/>
                        <a:latin typeface="Calibri" charset="0"/>
                      </a:endParaRPr>
                    </a:p>
                  </a:txBody>
                  <a:tcPr marL="5275" marR="5275" marT="5275" marB="0" anchor="b"/>
                </a:tc>
                <a:tc>
                  <a:txBody>
                    <a:bodyPr/>
                    <a:lstStyle/>
                    <a:p>
                      <a:pPr algn="l" fontAlgn="b"/>
                      <a:r>
                        <a:rPr lang="en-US" sz="1000" u="none" strike="noStrike" dirty="0">
                          <a:effectLst/>
                        </a:rPr>
                        <a:t> </a:t>
                      </a:r>
                      <a:endParaRPr lang="en-US" sz="1000" b="0" i="0" u="none" strike="noStrike" dirty="0">
                        <a:solidFill>
                          <a:srgbClr val="000000"/>
                        </a:solidFill>
                        <a:effectLst/>
                        <a:latin typeface="Calibri" charset="0"/>
                      </a:endParaRPr>
                    </a:p>
                  </a:txBody>
                  <a:tcPr marL="5275" marR="5275" marT="5275" marB="0" anchor="b"/>
                </a:tc>
              </a:tr>
            </a:tbl>
          </a:graphicData>
        </a:graphic>
      </p:graphicFrame>
    </p:spTree>
    <p:extLst>
      <p:ext uri="{BB962C8B-B14F-4D97-AF65-F5344CB8AC3E}">
        <p14:creationId xmlns:p14="http://schemas.microsoft.com/office/powerpoint/2010/main" val="1703840405"/>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EOSCPilot</a:t>
            </a:r>
            <a:r>
              <a:rPr lang="en-US" dirty="0" smtClean="0"/>
              <a:t>: </a:t>
            </a:r>
            <a:r>
              <a:rPr lang="en-US" dirty="0" err="1" smtClean="0"/>
              <a:t>generale</a:t>
            </a:r>
            <a:endParaRPr lang="en-US" dirty="0"/>
          </a:p>
        </p:txBody>
      </p:sp>
      <p:sp>
        <p:nvSpPr>
          <p:cNvPr id="3" name="Content Placeholder 2"/>
          <p:cNvSpPr>
            <a:spLocks noGrp="1"/>
          </p:cNvSpPr>
          <p:nvPr>
            <p:ph idx="1"/>
          </p:nvPr>
        </p:nvSpPr>
        <p:spPr>
          <a:xfrm>
            <a:off x="457200" y="1524000"/>
            <a:ext cx="8229600" cy="4876800"/>
          </a:xfrm>
        </p:spPr>
        <p:txBody>
          <a:bodyPr>
            <a:normAutofit fontScale="92500" lnSpcReduction="20000"/>
          </a:bodyPr>
          <a:lstStyle/>
          <a:p>
            <a:pPr marL="0" indent="0">
              <a:buNone/>
            </a:pPr>
            <a:r>
              <a:rPr lang="en-US" dirty="0"/>
              <a:t>The </a:t>
            </a:r>
            <a:r>
              <a:rPr lang="en-US" dirty="0" err="1"/>
              <a:t>EOSCpilot</a:t>
            </a:r>
            <a:r>
              <a:rPr lang="en-US" dirty="0"/>
              <a:t> project will </a:t>
            </a:r>
            <a:r>
              <a:rPr lang="en-US" b="1" dirty="0"/>
              <a:t>support the first phase in the development of the European Open Science Cloud (EOSC</a:t>
            </a:r>
            <a:r>
              <a:rPr lang="en-US" b="1" dirty="0" smtClean="0"/>
              <a:t>)</a:t>
            </a:r>
          </a:p>
          <a:p>
            <a:r>
              <a:rPr lang="en-US" dirty="0" smtClean="0"/>
              <a:t>It </a:t>
            </a:r>
            <a:r>
              <a:rPr lang="en-US" dirty="0"/>
              <a:t>will establish the governance framework for the EOSC and contribute to the development of European open science policy and best practice;</a:t>
            </a:r>
          </a:p>
          <a:p>
            <a:r>
              <a:rPr lang="en-US" dirty="0" smtClean="0"/>
              <a:t>It </a:t>
            </a:r>
            <a:r>
              <a:rPr lang="en-US" dirty="0"/>
              <a:t>will develop a number of pilots that integrate services and infrastructures to demonstrate interoperability in a number of scientific domains; and</a:t>
            </a:r>
          </a:p>
          <a:p>
            <a:r>
              <a:rPr lang="en-US" dirty="0" smtClean="0"/>
              <a:t>It </a:t>
            </a:r>
            <a:r>
              <a:rPr lang="en-US" dirty="0"/>
              <a:t>will engage with a broad range of stakeholders, crossing borders and communities, to build the trust and skills required for adoption of an open approach to scientific </a:t>
            </a:r>
            <a:r>
              <a:rPr lang="en-US" dirty="0" smtClean="0"/>
              <a:t>research.</a:t>
            </a:r>
            <a:endParaRPr lang="en-US" dirty="0"/>
          </a:p>
        </p:txBody>
      </p:sp>
      <p:sp>
        <p:nvSpPr>
          <p:cNvPr id="4" name="Footer Placeholder 3"/>
          <p:cNvSpPr>
            <a:spLocks noGrp="1"/>
          </p:cNvSpPr>
          <p:nvPr>
            <p:ph type="ftr" sz="quarter" idx="10"/>
          </p:nvPr>
        </p:nvSpPr>
        <p:spPr/>
        <p:txBody>
          <a:bodyPr/>
          <a:lstStyle/>
          <a:p>
            <a:pPr>
              <a:defRPr/>
            </a:pPr>
            <a:r>
              <a:rPr lang="en-US" smtClean="0"/>
              <a:t>D. Salomoni - Progetti Europei</a:t>
            </a:r>
            <a:endParaRPr lang="it-IT" dirty="0"/>
          </a:p>
        </p:txBody>
      </p:sp>
      <p:sp>
        <p:nvSpPr>
          <p:cNvPr id="5" name="Slide Number Placeholder 4"/>
          <p:cNvSpPr>
            <a:spLocks noGrp="1"/>
          </p:cNvSpPr>
          <p:nvPr>
            <p:ph type="sldNum" sz="quarter" idx="11"/>
          </p:nvPr>
        </p:nvSpPr>
        <p:spPr/>
        <p:txBody>
          <a:bodyPr/>
          <a:lstStyle/>
          <a:p>
            <a:fld id="{7161AF3A-419D-714F-931E-4795C051864B}" type="slidenum">
              <a:rPr lang="en-US" altLang="x-none" smtClean="0"/>
              <a:pPr/>
              <a:t>7</a:t>
            </a:fld>
            <a:endParaRPr lang="en-US" altLang="x-none" dirty="0"/>
          </a:p>
        </p:txBody>
      </p:sp>
      <p:sp>
        <p:nvSpPr>
          <p:cNvPr id="6" name="Date Placeholder 5"/>
          <p:cNvSpPr>
            <a:spLocks noGrp="1"/>
          </p:cNvSpPr>
          <p:nvPr>
            <p:ph type="dt" sz="half" idx="12"/>
          </p:nvPr>
        </p:nvSpPr>
        <p:spPr/>
        <p:txBody>
          <a:bodyPr/>
          <a:lstStyle/>
          <a:p>
            <a:pPr>
              <a:defRPr/>
            </a:pPr>
            <a:r>
              <a:rPr lang="it-IT" smtClean="0"/>
              <a:t>Workshop SDDS 18/1/18</a:t>
            </a:r>
            <a:endParaRPr lang="it-IT"/>
          </a:p>
        </p:txBody>
      </p:sp>
    </p:spTree>
    <p:extLst>
      <p:ext uri="{BB962C8B-B14F-4D97-AF65-F5344CB8AC3E}">
        <p14:creationId xmlns:p14="http://schemas.microsoft.com/office/powerpoint/2010/main" val="22506933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EOSCPilot</a:t>
            </a:r>
            <a:r>
              <a:rPr lang="en-US" dirty="0" smtClean="0"/>
              <a:t>: budget, PM</a:t>
            </a:r>
            <a:endParaRPr lang="en-US" dirty="0"/>
          </a:p>
        </p:txBody>
      </p:sp>
      <p:sp>
        <p:nvSpPr>
          <p:cNvPr id="3" name="Content Placeholder 2"/>
          <p:cNvSpPr>
            <a:spLocks noGrp="1"/>
          </p:cNvSpPr>
          <p:nvPr>
            <p:ph idx="1"/>
          </p:nvPr>
        </p:nvSpPr>
        <p:spPr/>
        <p:txBody>
          <a:bodyPr>
            <a:normAutofit/>
          </a:bodyPr>
          <a:lstStyle/>
          <a:p>
            <a:r>
              <a:rPr lang="en-US" dirty="0" smtClean="0"/>
              <a:t>Da </a:t>
            </a:r>
            <a:r>
              <a:rPr lang="en-US" dirty="0"/>
              <a:t>1/1/2017 </a:t>
            </a:r>
            <a:r>
              <a:rPr lang="en-US" dirty="0" smtClean="0"/>
              <a:t>a 31/12/2018</a:t>
            </a:r>
          </a:p>
          <a:p>
            <a:r>
              <a:rPr lang="en-US" dirty="0" err="1" smtClean="0"/>
              <a:t>Responsabile</a:t>
            </a:r>
            <a:r>
              <a:rPr lang="en-US" dirty="0" smtClean="0"/>
              <a:t> locale: Cristina Duma</a:t>
            </a:r>
          </a:p>
          <a:p>
            <a:r>
              <a:rPr lang="en-US" dirty="0" err="1" smtClean="0"/>
              <a:t>Fondi</a:t>
            </a:r>
            <a:r>
              <a:rPr lang="en-US" dirty="0" smtClean="0"/>
              <a:t> </a:t>
            </a:r>
            <a:r>
              <a:rPr lang="en-US" dirty="0" err="1" smtClean="0"/>
              <a:t>rendicontabili</a:t>
            </a:r>
            <a:r>
              <a:rPr lang="en-US" dirty="0" smtClean="0"/>
              <a:t> CNAF: 140.000 euro </a:t>
            </a:r>
            <a:r>
              <a:rPr lang="en-US" dirty="0" err="1" smtClean="0"/>
              <a:t>su</a:t>
            </a:r>
            <a:r>
              <a:rPr lang="en-US" dirty="0" smtClean="0"/>
              <a:t> circa 203.000 </a:t>
            </a:r>
            <a:r>
              <a:rPr lang="en-US" dirty="0" err="1" smtClean="0"/>
              <a:t>all’INFN</a:t>
            </a:r>
            <a:r>
              <a:rPr lang="en-US" dirty="0" smtClean="0"/>
              <a:t> (di </a:t>
            </a:r>
            <a:r>
              <a:rPr lang="en-US" dirty="0" err="1" smtClean="0"/>
              <a:t>questi</a:t>
            </a:r>
            <a:r>
              <a:rPr lang="en-US" dirty="0" smtClean="0"/>
              <a:t>, circa 50K </a:t>
            </a:r>
            <a:r>
              <a:rPr lang="en-US" dirty="0" err="1" smtClean="0"/>
              <a:t>destinati</a:t>
            </a:r>
            <a:r>
              <a:rPr lang="en-US" dirty="0" smtClean="0"/>
              <a:t> ad </a:t>
            </a:r>
            <a:r>
              <a:rPr lang="en-US" dirty="0" err="1" smtClean="0"/>
              <a:t>aiuto</a:t>
            </a:r>
            <a:r>
              <a:rPr lang="en-US" dirty="0" smtClean="0"/>
              <a:t> </a:t>
            </a:r>
            <a:r>
              <a:rPr lang="en-US" dirty="0" err="1" smtClean="0"/>
              <a:t>amministrativo</a:t>
            </a:r>
            <a:r>
              <a:rPr lang="en-US" dirty="0" smtClean="0"/>
              <a:t>)</a:t>
            </a:r>
          </a:p>
          <a:p>
            <a:r>
              <a:rPr lang="en-US" dirty="0" smtClean="0"/>
              <a:t>PM CNAF: circa 29 (€5000/PM)</a:t>
            </a:r>
          </a:p>
        </p:txBody>
      </p:sp>
      <p:sp>
        <p:nvSpPr>
          <p:cNvPr id="4" name="Footer Placeholder 3"/>
          <p:cNvSpPr>
            <a:spLocks noGrp="1"/>
          </p:cNvSpPr>
          <p:nvPr>
            <p:ph type="ftr" sz="quarter" idx="10"/>
          </p:nvPr>
        </p:nvSpPr>
        <p:spPr/>
        <p:txBody>
          <a:bodyPr/>
          <a:lstStyle/>
          <a:p>
            <a:pPr>
              <a:defRPr/>
            </a:pPr>
            <a:r>
              <a:rPr lang="en-US" smtClean="0"/>
              <a:t>D. Salomoni - Progetti Europei</a:t>
            </a:r>
            <a:endParaRPr lang="it-IT" dirty="0"/>
          </a:p>
        </p:txBody>
      </p:sp>
      <p:sp>
        <p:nvSpPr>
          <p:cNvPr id="5" name="Slide Number Placeholder 4"/>
          <p:cNvSpPr>
            <a:spLocks noGrp="1"/>
          </p:cNvSpPr>
          <p:nvPr>
            <p:ph type="sldNum" sz="quarter" idx="11"/>
          </p:nvPr>
        </p:nvSpPr>
        <p:spPr/>
        <p:txBody>
          <a:bodyPr/>
          <a:lstStyle/>
          <a:p>
            <a:fld id="{7161AF3A-419D-714F-931E-4795C051864B}" type="slidenum">
              <a:rPr lang="en-US" altLang="x-none" smtClean="0"/>
              <a:pPr/>
              <a:t>8</a:t>
            </a:fld>
            <a:endParaRPr lang="en-US" altLang="x-none" dirty="0"/>
          </a:p>
        </p:txBody>
      </p:sp>
      <p:sp>
        <p:nvSpPr>
          <p:cNvPr id="6" name="Date Placeholder 5"/>
          <p:cNvSpPr>
            <a:spLocks noGrp="1"/>
          </p:cNvSpPr>
          <p:nvPr>
            <p:ph type="dt" sz="half" idx="12"/>
          </p:nvPr>
        </p:nvSpPr>
        <p:spPr/>
        <p:txBody>
          <a:bodyPr/>
          <a:lstStyle/>
          <a:p>
            <a:pPr>
              <a:defRPr/>
            </a:pPr>
            <a:r>
              <a:rPr lang="it-IT" smtClean="0"/>
              <a:t>Workshop SDDS 18/1/18</a:t>
            </a:r>
            <a:endParaRPr lang="it-IT"/>
          </a:p>
        </p:txBody>
      </p:sp>
    </p:spTree>
    <p:extLst>
      <p:ext uri="{BB962C8B-B14F-4D97-AF65-F5344CB8AC3E}">
        <p14:creationId xmlns:p14="http://schemas.microsoft.com/office/powerpoint/2010/main" val="871697670"/>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EOSCPilot</a:t>
            </a:r>
            <a:r>
              <a:rPr lang="en-US" dirty="0" smtClean="0"/>
              <a:t>: </a:t>
            </a:r>
            <a:r>
              <a:rPr lang="en-US" dirty="0" err="1" smtClean="0"/>
              <a:t>attività</a:t>
            </a:r>
            <a:r>
              <a:rPr lang="en-US" dirty="0" smtClean="0"/>
              <a:t> CNAF</a:t>
            </a:r>
            <a:endParaRPr lang="en-US" dirty="0"/>
          </a:p>
        </p:txBody>
      </p:sp>
      <p:sp>
        <p:nvSpPr>
          <p:cNvPr id="3" name="Content Placeholder 2"/>
          <p:cNvSpPr>
            <a:spLocks noGrp="1"/>
          </p:cNvSpPr>
          <p:nvPr>
            <p:ph idx="1"/>
          </p:nvPr>
        </p:nvSpPr>
        <p:spPr/>
        <p:txBody>
          <a:bodyPr>
            <a:normAutofit fontScale="92500" lnSpcReduction="10000"/>
          </a:bodyPr>
          <a:lstStyle/>
          <a:p>
            <a:r>
              <a:rPr lang="en-US" dirty="0"/>
              <a:t>2 </a:t>
            </a:r>
            <a:r>
              <a:rPr lang="en-US" dirty="0" err="1"/>
              <a:t>attività</a:t>
            </a:r>
            <a:r>
              <a:rPr lang="en-US" dirty="0"/>
              <a:t> </a:t>
            </a:r>
            <a:r>
              <a:rPr lang="en-US" dirty="0" err="1"/>
              <a:t>principali</a:t>
            </a:r>
            <a:r>
              <a:rPr lang="en-US" dirty="0"/>
              <a:t> al CNAF:</a:t>
            </a:r>
          </a:p>
          <a:p>
            <a:pPr lvl="1"/>
            <a:r>
              <a:rPr lang="en-US" b="1" dirty="0" smtClean="0"/>
              <a:t>T6.1: e-infrastructure </a:t>
            </a:r>
            <a:r>
              <a:rPr lang="en-US" b="1" dirty="0"/>
              <a:t>gap analysis &amp; interoperability </a:t>
            </a:r>
            <a:r>
              <a:rPr lang="en-US" b="1" dirty="0" smtClean="0"/>
              <a:t>architecture</a:t>
            </a:r>
            <a:endParaRPr lang="en-US" dirty="0"/>
          </a:p>
          <a:p>
            <a:pPr lvl="2"/>
            <a:r>
              <a:rPr lang="en-US" dirty="0" smtClean="0"/>
              <a:t>Perform </a:t>
            </a:r>
            <a:r>
              <a:rPr lang="en-US" dirty="0"/>
              <a:t>a gap analysis of the current motivations preventing exploitation and usage of existing e- infrastructures and distributed resources</a:t>
            </a:r>
            <a:r>
              <a:rPr lang="en-US" dirty="0" smtClean="0"/>
              <a:t>.</a:t>
            </a:r>
          </a:p>
          <a:p>
            <a:pPr lvl="1"/>
            <a:r>
              <a:rPr lang="en-US" b="1" dirty="0" smtClean="0"/>
              <a:t>T6.3: Interoperability pilots (service implementation, integration, validation, provisioning for Science Demonstrators)</a:t>
            </a:r>
            <a:endParaRPr lang="en-US" dirty="0"/>
          </a:p>
          <a:p>
            <a:pPr lvl="2"/>
            <a:r>
              <a:rPr lang="en-US" dirty="0"/>
              <a:t>S</a:t>
            </a:r>
            <a:r>
              <a:rPr lang="en-US" dirty="0" smtClean="0"/>
              <a:t>et </a:t>
            </a:r>
            <a:r>
              <a:rPr lang="en-US" dirty="0"/>
              <a:t>up demonstrators to show interoperability among infrastructures and to foster the adoption of the solutions according to the FAIR principles, in close collaboration with the Services and Science Demonstrator WPs</a:t>
            </a:r>
            <a:r>
              <a:rPr lang="en-US" dirty="0" smtClean="0"/>
              <a:t>.</a:t>
            </a:r>
          </a:p>
          <a:p>
            <a:r>
              <a:rPr lang="en-US" dirty="0" smtClean="0">
                <a:sym typeface="Wingdings"/>
              </a:rPr>
              <a:t> Duma, </a:t>
            </a:r>
            <a:r>
              <a:rPr lang="en-US" dirty="0" err="1" smtClean="0">
                <a:sym typeface="Wingdings"/>
              </a:rPr>
              <a:t>Salomoni</a:t>
            </a:r>
            <a:r>
              <a:rPr lang="en-US" dirty="0" smtClean="0">
                <a:sym typeface="Wingdings"/>
              </a:rPr>
              <a:t>, </a:t>
            </a:r>
            <a:r>
              <a:rPr lang="en-US" dirty="0" err="1" smtClean="0">
                <a:sym typeface="Wingdings"/>
              </a:rPr>
              <a:t>Ceccanti</a:t>
            </a:r>
            <a:r>
              <a:rPr lang="en-US" dirty="0" smtClean="0">
                <a:sym typeface="Wingdings"/>
              </a:rPr>
              <a:t>, </a:t>
            </a:r>
            <a:r>
              <a:rPr lang="en-US" dirty="0" err="1" smtClean="0">
                <a:sym typeface="Wingdings"/>
              </a:rPr>
              <a:t>Panella</a:t>
            </a:r>
            <a:r>
              <a:rPr lang="en-US" dirty="0" smtClean="0">
                <a:sym typeface="Wingdings"/>
              </a:rPr>
              <a:t>, </a:t>
            </a:r>
            <a:r>
              <a:rPr lang="en-US" dirty="0" err="1" smtClean="0">
                <a:sym typeface="Wingdings"/>
              </a:rPr>
              <a:t>Costantini</a:t>
            </a:r>
            <a:endParaRPr lang="en-US" dirty="0" smtClean="0"/>
          </a:p>
        </p:txBody>
      </p:sp>
      <p:sp>
        <p:nvSpPr>
          <p:cNvPr id="4" name="Footer Placeholder 3"/>
          <p:cNvSpPr>
            <a:spLocks noGrp="1"/>
          </p:cNvSpPr>
          <p:nvPr>
            <p:ph type="ftr" sz="quarter" idx="10"/>
          </p:nvPr>
        </p:nvSpPr>
        <p:spPr/>
        <p:txBody>
          <a:bodyPr/>
          <a:lstStyle/>
          <a:p>
            <a:pPr>
              <a:defRPr/>
            </a:pPr>
            <a:r>
              <a:rPr lang="en-US" smtClean="0"/>
              <a:t>D. Salomoni - Progetti Europei</a:t>
            </a:r>
            <a:endParaRPr lang="it-IT" dirty="0"/>
          </a:p>
        </p:txBody>
      </p:sp>
      <p:sp>
        <p:nvSpPr>
          <p:cNvPr id="5" name="Slide Number Placeholder 4"/>
          <p:cNvSpPr>
            <a:spLocks noGrp="1"/>
          </p:cNvSpPr>
          <p:nvPr>
            <p:ph type="sldNum" sz="quarter" idx="11"/>
          </p:nvPr>
        </p:nvSpPr>
        <p:spPr/>
        <p:txBody>
          <a:bodyPr/>
          <a:lstStyle/>
          <a:p>
            <a:fld id="{7161AF3A-419D-714F-931E-4795C051864B}" type="slidenum">
              <a:rPr lang="en-US" altLang="x-none" smtClean="0"/>
              <a:pPr/>
              <a:t>9</a:t>
            </a:fld>
            <a:endParaRPr lang="en-US" altLang="x-none" dirty="0"/>
          </a:p>
        </p:txBody>
      </p:sp>
      <p:sp>
        <p:nvSpPr>
          <p:cNvPr id="6" name="Date Placeholder 5"/>
          <p:cNvSpPr>
            <a:spLocks noGrp="1"/>
          </p:cNvSpPr>
          <p:nvPr>
            <p:ph type="dt" sz="half" idx="12"/>
          </p:nvPr>
        </p:nvSpPr>
        <p:spPr/>
        <p:txBody>
          <a:bodyPr/>
          <a:lstStyle/>
          <a:p>
            <a:pPr>
              <a:defRPr/>
            </a:pPr>
            <a:r>
              <a:rPr lang="it-IT" smtClean="0"/>
              <a:t>Workshop SDDS 18/1/18</a:t>
            </a:r>
            <a:endParaRPr lang="it-IT"/>
          </a:p>
        </p:txBody>
      </p:sp>
    </p:spTree>
    <p:extLst>
      <p:ext uri="{BB962C8B-B14F-4D97-AF65-F5344CB8AC3E}">
        <p14:creationId xmlns:p14="http://schemas.microsoft.com/office/powerpoint/2010/main" val="1879377450"/>
      </p:ext>
    </p:extLst>
  </p:cSld>
  <p:clrMapOvr>
    <a:masterClrMapping/>
  </p:clrMapOvr>
  <p:transition/>
</p:sld>
</file>

<file path=ppt/theme/theme1.xml><?xml version="1.0" encoding="utf-8"?>
<a:theme xmlns:a="http://schemas.openxmlformats.org/drawingml/2006/main" name="1_Pixel">
  <a:themeElements>
    <a:clrScheme name="1_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1_Pixe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chemeClr val="tx1"/>
          </a:solidFill>
          <a:prstDash val="dash"/>
          <a:round/>
          <a:headEnd type="none" w="med" len="med"/>
          <a:tailEnd type="none" w="med" len="med"/>
        </a:ln>
        <a:effectLst>
          <a:outerShdw dist="38100" dir="5400000" rotWithShape="0">
            <a:srgbClr val="808080">
              <a:alpha val="43137"/>
            </a:srgbClr>
          </a:outerShdw>
        </a:effectLst>
      </a:spPr>
      <a:bodyPr vert="horz" wrap="square" lIns="90000" tIns="46800" rIns="90000" bIns="4680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noFill/>
        <a:ln w="12700" cap="flat" cmpd="sng" algn="ctr">
          <a:solidFill>
            <a:schemeClr val="tx1"/>
          </a:solidFill>
          <a:prstDash val="dash"/>
          <a:round/>
          <a:headEnd type="none" w="med" len="med"/>
          <a:tailEnd type="none" w="med" len="med"/>
        </a:ln>
        <a:effectLst>
          <a:outerShdw dist="38100" dir="5400000" rotWithShape="0">
            <a:srgbClr val="808080">
              <a:alpha val="43137"/>
            </a:srgbClr>
          </a:outerShdw>
        </a:effectLst>
      </a:spPr>
      <a:bodyPr vert="horz" wrap="square" lIns="90000" tIns="46800" rIns="90000" bIns="4680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1_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1_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1_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1_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1_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1_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1_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1_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1_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1_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1_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1_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29029</TotalTime>
  <Words>2812</Words>
  <Application>Microsoft Macintosh PowerPoint</Application>
  <PresentationFormat>On-screen Show (4:3)</PresentationFormat>
  <Paragraphs>319</Paragraphs>
  <Slides>26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 Black</vt:lpstr>
      <vt:lpstr>Calibri</vt:lpstr>
      <vt:lpstr>ＭＳ Ｐゴシック</vt:lpstr>
      <vt:lpstr>Wingdings</vt:lpstr>
      <vt:lpstr>Arial</vt:lpstr>
      <vt:lpstr>1_Pixel</vt:lpstr>
      <vt:lpstr>Attività CNAF nei progetti [europei]</vt:lpstr>
      <vt:lpstr>I progetti europei in corso</vt:lpstr>
      <vt:lpstr>Inquadramento generale</vt:lpstr>
      <vt:lpstr>Sul budget dei progetti europei</vt:lpstr>
      <vt:lpstr>Che cosa vogliamo fare con il budget dei progetti</vt:lpstr>
      <vt:lpstr>Che cosa vogliamo ottenere in uscita da questa riunione per quanto riguarda i progetti</vt:lpstr>
      <vt:lpstr>EOSCPilot: generale</vt:lpstr>
      <vt:lpstr>EOSCPilot: budget, PM</vt:lpstr>
      <vt:lpstr>EOSCPilot: attività CNAF</vt:lpstr>
      <vt:lpstr>XDC: generale</vt:lpstr>
      <vt:lpstr>XDC: budget, PM</vt:lpstr>
      <vt:lpstr>XDC: attività CNAF</vt:lpstr>
      <vt:lpstr>XDC: dettagli</vt:lpstr>
      <vt:lpstr>DEEP: generale</vt:lpstr>
      <vt:lpstr>DEEP: budget, PM</vt:lpstr>
      <vt:lpstr>DEEP: attività CNAF</vt:lpstr>
      <vt:lpstr>DEEP: dettagli (1)</vt:lpstr>
      <vt:lpstr>DEEP: dettagli (2)</vt:lpstr>
      <vt:lpstr>EOSC-hub: generale</vt:lpstr>
      <vt:lpstr>EOSC-hub: budget, PM</vt:lpstr>
      <vt:lpstr>EOSC-hub: attività CNAF (1)</vt:lpstr>
      <vt:lpstr>EOSC-hub: attività CNAF (2)</vt:lpstr>
      <vt:lpstr>EOSC-hub: dettagli (1)</vt:lpstr>
      <vt:lpstr>EOSC-hub: dettagli (2)</vt:lpstr>
      <vt:lpstr>Maggiori informazioni</vt:lpstr>
      <vt:lpstr>Altri progetti</vt:lpstr>
    </vt:vector>
  </TitlesOfParts>
  <Manager/>
  <Company>infn-cnaf</Company>
  <LinksUpToDate>false</LinksUpToDate>
  <SharedDoc>false</SharedDoc>
  <HyperlinkBase/>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subject/>
  <dc:creator>cnaf</dc:creator>
  <cp:keywords/>
  <dc:description/>
  <cp:lastModifiedBy>Davide Salomoni</cp:lastModifiedBy>
  <cp:revision>1083</cp:revision>
  <cp:lastPrinted>2017-10-31T08:34:40Z</cp:lastPrinted>
  <dcterms:created xsi:type="dcterms:W3CDTF">2014-05-07T04:43:10Z</dcterms:created>
  <dcterms:modified xsi:type="dcterms:W3CDTF">2018-01-18T01:15:41Z</dcterms:modified>
  <cp:category/>
</cp:coreProperties>
</file>