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31"/>
  </p:notesMasterIdLst>
  <p:sldIdLst>
    <p:sldId id="279" r:id="rId2"/>
    <p:sldId id="473" r:id="rId3"/>
    <p:sldId id="457" r:id="rId4"/>
    <p:sldId id="458" r:id="rId5"/>
    <p:sldId id="454" r:id="rId6"/>
    <p:sldId id="453" r:id="rId7"/>
    <p:sldId id="459" r:id="rId8"/>
    <p:sldId id="441" r:id="rId9"/>
    <p:sldId id="442" r:id="rId10"/>
    <p:sldId id="445" r:id="rId11"/>
    <p:sldId id="472" r:id="rId12"/>
    <p:sldId id="468" r:id="rId13"/>
    <p:sldId id="461" r:id="rId14"/>
    <p:sldId id="462" r:id="rId15"/>
    <p:sldId id="469" r:id="rId16"/>
    <p:sldId id="466" r:id="rId17"/>
    <p:sldId id="476" r:id="rId18"/>
    <p:sldId id="474" r:id="rId19"/>
    <p:sldId id="455" r:id="rId20"/>
    <p:sldId id="477" r:id="rId21"/>
    <p:sldId id="422" r:id="rId22"/>
    <p:sldId id="475" r:id="rId23"/>
    <p:sldId id="456" r:id="rId24"/>
    <p:sldId id="460" r:id="rId25"/>
    <p:sldId id="446" r:id="rId26"/>
    <p:sldId id="447" r:id="rId27"/>
    <p:sldId id="450" r:id="rId28"/>
    <p:sldId id="451" r:id="rId29"/>
    <p:sldId id="452" r:id="rId3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0000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>
      <p:cViewPr varScale="1">
        <p:scale>
          <a:sx n="74" d="100"/>
          <a:sy n="74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3BAB5C-3B01-49C5-8A00-4DDF5DFE71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33CA-E92A-4F24-9EE3-7363089C335B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3A69-882A-40C4-96BB-09CCC1A3F2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DEF3-BFE4-48C4-9542-6A49E052AA1E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C1AB-F46A-4282-8CAF-F4E217D72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5FE7-56AF-46AE-A1C4-D0AA59F26F17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E787-B5B5-44FE-A48B-9614F32D97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8B66-FD6E-4720-9CA0-147441C3B571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D0C0-0E5E-4153-9099-C10DC8EB92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DF5A-DCF7-4A7A-98C7-3207865D137E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B6A3-96D5-49D9-9F3F-194031B523B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77CB-58BB-4884-A1E7-8FD6CF6D926D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5ADB-529C-4FD4-8569-5E94DB4193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253B-B554-4DFA-B0AF-3E5EDA538989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C8AD-8729-432C-97CB-8B713CFA95B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0A85-0093-485A-BB9F-6FB019121997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6FD4-DF7D-41E5-B816-1DE3163D6C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FCC4-1F24-4BF0-B926-456D8B957426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0F30-7EC5-4861-9975-98EAA3BE72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D5BA-CAC8-4DB2-AA74-BF0FBCF20526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37D0-B28B-4451-8CDC-6CDA13D78AB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EE7E-E1D8-4B97-825A-4CED29BE82E2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6DA9-797B-4DD0-BC72-475398D2E8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B5FB88-B9AC-4CC1-BD0B-641FF7BC7A98}" type="datetime1">
              <a:rPr lang="it-IT"/>
              <a:pPr>
                <a:defRPr/>
              </a:pPr>
              <a:t>24/06/2014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F. Boscherini - Thessaloniki 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0E9CB7-6CB3-49A7-8C9A-7335321130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 rot="-5400000">
            <a:off x="3543300" y="2781300"/>
            <a:ext cx="533400" cy="7620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8610600" y="0"/>
            <a:ext cx="533400" cy="5334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2057" name="Picture 7" descr="LOGO-CUTTED-RE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53300" y="50673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60325" y="5541963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b="1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ico.boscherini@unibo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13977"/>
            <a:ext cx="7500938" cy="328612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fs -time resolved x-ray spectroscopy</a:t>
            </a:r>
            <a:b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it-IT" sz="32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088340"/>
            <a:ext cx="85010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en-US" sz="2800" i="1" kern="0" dirty="0">
                <a:solidFill>
                  <a:schemeClr val="tx1"/>
                </a:solidFill>
                <a:latin typeface="Calibri" panose="020F0502020204030204" pitchFamily="34" charset="0"/>
              </a:rPr>
              <a:t>Federico </a:t>
            </a:r>
            <a:r>
              <a:rPr lang="en-US" sz="2800" i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Boscherini</a:t>
            </a:r>
          </a:p>
          <a:p>
            <a:pPr marL="342900" indent="-342900" algn="ctr">
              <a:defRPr/>
            </a:pPr>
            <a:r>
              <a:rPr lang="en-GB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Department </a:t>
            </a:r>
            <a:r>
              <a:rPr lang="en-GB" sz="2800" kern="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GB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Physics and Astronomy</a:t>
            </a:r>
          </a:p>
          <a:p>
            <a:pPr marL="342900" indent="-342900" algn="ctr">
              <a:defRPr/>
            </a:pPr>
            <a:r>
              <a:rPr lang="en-GB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University </a:t>
            </a:r>
            <a:r>
              <a:rPr lang="en-GB" sz="2800" kern="0" dirty="0">
                <a:solidFill>
                  <a:schemeClr val="tx1"/>
                </a:solidFill>
                <a:latin typeface="Calibri" panose="020F0502020204030204" pitchFamily="34" charset="0"/>
              </a:rPr>
              <a:t>of Bologna, </a:t>
            </a:r>
            <a:r>
              <a:rPr lang="en-GB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Italy</a:t>
            </a:r>
          </a:p>
          <a:p>
            <a:pPr marL="342900" indent="-342900" algn="ctr">
              <a:defRPr/>
            </a:pPr>
            <a:endParaRPr lang="en-GB" sz="28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ctr">
              <a:defRPr/>
            </a:pPr>
            <a:r>
              <a:rPr lang="en-GB" sz="2800" kern="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federico.boscherini@unibo.it</a:t>
            </a:r>
            <a:r>
              <a:rPr lang="en-GB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8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Real-Time Observation of Surface Bond Breaking with an X-ray Laser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23657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M. </a:t>
            </a:r>
            <a:r>
              <a:rPr lang="en-US" dirty="0" err="1" smtClean="0">
                <a:latin typeface="Calibri" pitchFamily="34" charset="0"/>
              </a:rPr>
              <a:t>Dell’Angela</a:t>
            </a:r>
            <a:r>
              <a:rPr lang="en-US" dirty="0" smtClean="0">
                <a:latin typeface="Calibri" pitchFamily="34" charset="0"/>
              </a:rPr>
              <a:t> et al (Nilsson group),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SCIENCE 339, 1302 (2013)</a:t>
            </a:r>
          </a:p>
          <a:p>
            <a:r>
              <a:rPr lang="en-US" dirty="0" smtClean="0">
                <a:latin typeface="Calibri" pitchFamily="34" charset="0"/>
              </a:rPr>
              <a:t>Desorption of CO from Ru(0001)</a:t>
            </a:r>
          </a:p>
          <a:p>
            <a:r>
              <a:rPr lang="en-US" dirty="0" smtClean="0">
                <a:latin typeface="Calibri" pitchFamily="34" charset="0"/>
              </a:rPr>
              <a:t>LCLS, XAS and XES at the O K edge</a:t>
            </a:r>
          </a:p>
          <a:p>
            <a:r>
              <a:rPr lang="en-US" dirty="0" smtClean="0">
                <a:latin typeface="Calibri" pitchFamily="34" charset="0"/>
              </a:rPr>
              <a:t>Evidence for a transient </a:t>
            </a:r>
            <a:r>
              <a:rPr lang="en-US" dirty="0" err="1" smtClean="0">
                <a:latin typeface="Calibri" pitchFamily="34" charset="0"/>
              </a:rPr>
              <a:t>precusor</a:t>
            </a:r>
            <a:r>
              <a:rPr lang="en-US" dirty="0" smtClean="0">
                <a:latin typeface="Calibri" pitchFamily="34" charset="0"/>
              </a:rPr>
              <a:t> state</a:t>
            </a: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71972"/>
            <a:ext cx="549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1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80928"/>
            <a:ext cx="8579296" cy="201622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Photo </a:t>
            </a:r>
            <a:r>
              <a:rPr lang="it-IT" sz="4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catalysis</a:t>
            </a:r>
            <a:r>
              <a:rPr lang="it-IT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in TiO</a:t>
            </a:r>
            <a:r>
              <a:rPr lang="it-IT" sz="40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it-IT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4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nanostructures</a:t>
            </a:r>
            <a:r>
              <a:rPr lang="it-IT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it-IT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it-IT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it-IT" sz="4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it-IT" sz="4000" dirty="0" smtClean="0">
                <a:latin typeface="Calibri" panose="020F0502020204030204" pitchFamily="34" charset="0"/>
              </a:rPr>
              <a:t>L. Pasquini, L. Amidani, F. Boscherini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639763"/>
          </a:xfrm>
        </p:spPr>
        <p:txBody>
          <a:bodyPr/>
          <a:lstStyle/>
          <a:p>
            <a:pPr eaLnBrk="1" hangingPunct="1"/>
            <a:r>
              <a:rPr lang="it-IT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Photo-</a:t>
            </a:r>
            <a:r>
              <a:rPr lang="it-IT" alt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Electrochemical</a:t>
            </a:r>
            <a:r>
              <a:rPr lang="it-IT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Cell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95536" y="5562600"/>
            <a:ext cx="640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dirty="0" err="1"/>
              <a:t>Fujishima</a:t>
            </a:r>
            <a:r>
              <a:rPr lang="it-IT" altLang="en-US" dirty="0"/>
              <a:t> &amp; Honda, NATURE (1972) </a:t>
            </a:r>
          </a:p>
          <a:p>
            <a:r>
              <a:rPr lang="it-IT" altLang="en-US" dirty="0" err="1"/>
              <a:t>Bak</a:t>
            </a:r>
            <a:r>
              <a:rPr lang="it-IT" altLang="en-US" dirty="0"/>
              <a:t>, </a:t>
            </a:r>
            <a:r>
              <a:rPr lang="it-IT" altLang="en-US" dirty="0" err="1"/>
              <a:t>Nowotny</a:t>
            </a:r>
            <a:r>
              <a:rPr lang="it-IT" altLang="en-US" dirty="0"/>
              <a:t>, </a:t>
            </a:r>
            <a:r>
              <a:rPr lang="it-IT" altLang="en-US" dirty="0" err="1"/>
              <a:t>Rekas</a:t>
            </a:r>
            <a:r>
              <a:rPr lang="it-IT" altLang="en-US" dirty="0"/>
              <a:t>, </a:t>
            </a:r>
            <a:r>
              <a:rPr lang="it-IT" altLang="en-US" dirty="0" err="1"/>
              <a:t>Sorrell</a:t>
            </a:r>
            <a:r>
              <a:rPr lang="it-IT" altLang="en-US" dirty="0"/>
              <a:t>, </a:t>
            </a:r>
            <a:r>
              <a:rPr lang="it-IT" altLang="en-US" dirty="0" err="1"/>
              <a:t>Int</a:t>
            </a:r>
            <a:r>
              <a:rPr lang="it-IT" altLang="en-US" dirty="0"/>
              <a:t>. J. </a:t>
            </a:r>
            <a:r>
              <a:rPr lang="it-IT" altLang="en-US" dirty="0" err="1"/>
              <a:t>Hydrogen</a:t>
            </a:r>
            <a:r>
              <a:rPr lang="it-IT" altLang="en-US" dirty="0"/>
              <a:t> Energy (2002)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588"/>
            <a:ext cx="4191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hotocatalytic scheme of the production of hydrogen or environmental remediation using TiO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7283" r="2462" b="4870"/>
          <a:stretch/>
        </p:blipFill>
        <p:spPr bwMode="auto">
          <a:xfrm>
            <a:off x="2123728" y="2996952"/>
            <a:ext cx="6403375" cy="22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24128" y="3304043"/>
            <a:ext cx="16946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2H</a:t>
            </a:r>
            <a:r>
              <a:rPr lang="it-IT" sz="20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+ 2e</a:t>
            </a:r>
            <a:r>
              <a:rPr lang="it-IT" sz="2000" baseline="3000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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 H</a:t>
            </a:r>
            <a:r>
              <a:rPr lang="it-IT" sz="2000" baseline="-2500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24128" y="3704153"/>
            <a:ext cx="360040" cy="300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5724128" y="4908855"/>
            <a:ext cx="360040" cy="300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4525449"/>
            <a:ext cx="28029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2H</a:t>
            </a:r>
            <a:r>
              <a:rPr lang="it-IT" sz="20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 +4h</a:t>
            </a:r>
            <a:r>
              <a:rPr lang="it-IT" sz="2000" baseline="30000" dirty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+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2H</a:t>
            </a:r>
            <a:r>
              <a:rPr lang="it-IT" sz="2000" baseline="3000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+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 + O</a:t>
            </a:r>
            <a:r>
              <a:rPr lang="it-IT" sz="2000" baseline="-2500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15963"/>
          </a:xfrm>
        </p:spPr>
        <p:txBody>
          <a:bodyPr/>
          <a:lstStyle/>
          <a:p>
            <a:pPr eaLnBrk="1" hangingPunct="1"/>
            <a:r>
              <a:rPr lang="it-IT" altLang="en-US" sz="3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Nanoparticle</a:t>
            </a:r>
            <a:r>
              <a:rPr lang="it-IT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en-US" sz="3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synthesis</a:t>
            </a:r>
            <a:r>
              <a:rPr lang="it-IT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by IGC in Bologna</a:t>
            </a: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1447800" y="1905000"/>
            <a:ext cx="4046538" cy="381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AutoShape 7"/>
          <p:cNvSpPr>
            <a:spLocks noChangeArrowheads="1"/>
          </p:cNvSpPr>
          <p:nvPr/>
        </p:nvSpPr>
        <p:spPr bwMode="auto">
          <a:xfrm rot="5400000">
            <a:off x="1661318" y="4155282"/>
            <a:ext cx="392113" cy="361950"/>
          </a:xfrm>
          <a:custGeom>
            <a:avLst/>
            <a:gdLst>
              <a:gd name="T0" fmla="*/ 332860 w 21600"/>
              <a:gd name="T1" fmla="*/ 180975 h 21600"/>
              <a:gd name="T2" fmla="*/ 196057 w 21600"/>
              <a:gd name="T3" fmla="*/ 361950 h 21600"/>
              <a:gd name="T4" fmla="*/ 59253 w 21600"/>
              <a:gd name="T5" fmla="*/ 180975 h 21600"/>
              <a:gd name="T6" fmla="*/ 19605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64 w 21600"/>
              <a:gd name="T13" fmla="*/ 5064 h 21600"/>
              <a:gd name="T14" fmla="*/ 16536 w 21600"/>
              <a:gd name="T15" fmla="*/ 165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527" y="21600"/>
                </a:lnTo>
                <a:lnTo>
                  <a:pt x="1507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2076450" y="4570413"/>
            <a:ext cx="800100" cy="104775"/>
          </a:xfrm>
          <a:custGeom>
            <a:avLst/>
            <a:gdLst>
              <a:gd name="T0" fmla="*/ 700088 w 21600"/>
              <a:gd name="T1" fmla="*/ 52388 h 21600"/>
              <a:gd name="T2" fmla="*/ 400050 w 21600"/>
              <a:gd name="T3" fmla="*/ 104775 h 21600"/>
              <a:gd name="T4" fmla="*/ 100013 w 21600"/>
              <a:gd name="T5" fmla="*/ 52388 h 21600"/>
              <a:gd name="T6" fmla="*/ 4000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4724400" y="2679700"/>
            <a:ext cx="200025" cy="2519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AutoShape 10"/>
          <p:cNvSpPr>
            <a:spLocks noChangeArrowheads="1"/>
          </p:cNvSpPr>
          <p:nvPr/>
        </p:nvSpPr>
        <p:spPr bwMode="auto">
          <a:xfrm>
            <a:off x="2425700" y="4464050"/>
            <a:ext cx="100013" cy="106363"/>
          </a:xfrm>
          <a:prstGeom prst="cube">
            <a:avLst>
              <a:gd name="adj" fmla="val 25000"/>
            </a:avLst>
          </a:prstGeom>
          <a:solidFill>
            <a:srgbClr val="E1E1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AutoShape 11"/>
          <p:cNvSpPr>
            <a:spLocks noChangeArrowheads="1"/>
          </p:cNvSpPr>
          <p:nvPr/>
        </p:nvSpPr>
        <p:spPr bwMode="auto">
          <a:xfrm>
            <a:off x="2825750" y="4779963"/>
            <a:ext cx="800100" cy="104775"/>
          </a:xfrm>
          <a:custGeom>
            <a:avLst/>
            <a:gdLst>
              <a:gd name="T0" fmla="*/ 700088 w 21600"/>
              <a:gd name="T1" fmla="*/ 52388 h 21600"/>
              <a:gd name="T2" fmla="*/ 400050 w 21600"/>
              <a:gd name="T3" fmla="*/ 104775 h 21600"/>
              <a:gd name="T4" fmla="*/ 100013 w 21600"/>
              <a:gd name="T5" fmla="*/ 52388 h 21600"/>
              <a:gd name="T6" fmla="*/ 4000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4324350" y="3046413"/>
            <a:ext cx="200025" cy="5254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AutoShape 13"/>
          <p:cNvSpPr>
            <a:spLocks noChangeArrowheads="1"/>
          </p:cNvSpPr>
          <p:nvPr/>
        </p:nvSpPr>
        <p:spPr bwMode="auto">
          <a:xfrm>
            <a:off x="4375150" y="1387475"/>
            <a:ext cx="100013" cy="1765300"/>
          </a:xfrm>
          <a:prstGeom prst="can">
            <a:avLst>
              <a:gd name="adj" fmla="val 441268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4675188" y="4202113"/>
            <a:ext cx="49212" cy="420687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4665663" y="3760788"/>
            <a:ext cx="49212" cy="420687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2" name="AutoShape 16"/>
          <p:cNvSpPr>
            <a:spLocks noChangeArrowheads="1"/>
          </p:cNvSpPr>
          <p:nvPr/>
        </p:nvSpPr>
        <p:spPr bwMode="auto">
          <a:xfrm>
            <a:off x="277813" y="4276725"/>
            <a:ext cx="300037" cy="103188"/>
          </a:xfrm>
          <a:prstGeom prst="rightArrow">
            <a:avLst>
              <a:gd name="adj1" fmla="val 50000"/>
              <a:gd name="adj2" fmla="val 7269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628650" y="4254500"/>
            <a:ext cx="1047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877888" y="3678238"/>
            <a:ext cx="398462" cy="73501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5" name="AutoShape 19"/>
          <p:cNvSpPr>
            <a:spLocks noChangeArrowheads="1"/>
          </p:cNvSpPr>
          <p:nvPr/>
        </p:nvSpPr>
        <p:spPr bwMode="auto">
          <a:xfrm>
            <a:off x="4773613" y="1419225"/>
            <a:ext cx="101600" cy="1450975"/>
          </a:xfrm>
          <a:prstGeom prst="can">
            <a:avLst>
              <a:gd name="adj" fmla="val 357031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228600" y="394017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/>
              <a:t>He</a:t>
            </a: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638175" y="4425950"/>
            <a:ext cx="920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en-US"/>
              <a:t>Mass </a:t>
            </a:r>
          </a:p>
          <a:p>
            <a:pPr algn="ctr"/>
            <a:r>
              <a:rPr lang="it-IT" altLang="en-US"/>
              <a:t>Flow</a:t>
            </a:r>
          </a:p>
          <a:p>
            <a:pPr algn="ctr"/>
            <a:r>
              <a:rPr lang="it-IT" altLang="en-US"/>
              <a:t>Control</a:t>
            </a:r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1981200" y="46751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en-US"/>
              <a:t>Ti </a:t>
            </a:r>
          </a:p>
          <a:p>
            <a:pPr algn="ctr"/>
            <a:r>
              <a:rPr lang="it-IT" altLang="en-US"/>
              <a:t>crucible</a:t>
            </a:r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 flipV="1">
            <a:off x="4324350" y="4306888"/>
            <a:ext cx="250825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3775075" y="477996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/>
              <a:t>substrates</a:t>
            </a:r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>
            <a:off x="3733800" y="28956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/>
              <a:t>FTM</a:t>
            </a:r>
          </a:p>
        </p:txBody>
      </p:sp>
      <p:sp>
        <p:nvSpPr>
          <p:cNvPr id="20502" name="Line 26"/>
          <p:cNvSpPr>
            <a:spLocks noChangeShapeType="1"/>
          </p:cNvSpPr>
          <p:nvPr/>
        </p:nvSpPr>
        <p:spPr bwMode="auto">
          <a:xfrm flipH="1">
            <a:off x="4924425" y="3729038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Text Box 27"/>
          <p:cNvSpPr txBox="1">
            <a:spLocks noChangeArrowheads="1"/>
          </p:cNvSpPr>
          <p:nvPr/>
        </p:nvSpPr>
        <p:spPr bwMode="auto">
          <a:xfrm>
            <a:off x="4972049" y="3505200"/>
            <a:ext cx="143351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en-US" sz="2000" dirty="0" err="1">
                <a:latin typeface="Calibri" panose="020F0502020204030204" pitchFamily="34" charset="0"/>
              </a:rPr>
              <a:t>substrate</a:t>
            </a:r>
            <a:r>
              <a:rPr lang="it-IT" altLang="en-US" sz="2000" dirty="0">
                <a:latin typeface="Calibri" panose="020F0502020204030204" pitchFamily="34" charset="0"/>
              </a:rPr>
              <a:t> </a:t>
            </a:r>
            <a:r>
              <a:rPr lang="it-IT" altLang="en-US" sz="2000" dirty="0" err="1">
                <a:latin typeface="Calibri" panose="020F0502020204030204" pitchFamily="34" charset="0"/>
              </a:rPr>
              <a:t>holder</a:t>
            </a:r>
            <a:endParaRPr lang="it-IT" altLang="en-US" sz="2000" dirty="0">
              <a:latin typeface="Calibri" panose="020F0502020204030204" pitchFamily="34" charset="0"/>
            </a:endParaRPr>
          </a:p>
        </p:txBody>
      </p:sp>
      <p:sp>
        <p:nvSpPr>
          <p:cNvPr id="20504" name="Line 28"/>
          <p:cNvSpPr>
            <a:spLocks noChangeShapeType="1"/>
          </p:cNvSpPr>
          <p:nvPr/>
        </p:nvSpPr>
        <p:spPr bwMode="auto">
          <a:xfrm>
            <a:off x="4424363" y="1262063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Text Box 29"/>
          <p:cNvSpPr txBox="1">
            <a:spLocks noChangeArrowheads="1"/>
          </p:cNvSpPr>
          <p:nvPr/>
        </p:nvSpPr>
        <p:spPr bwMode="auto">
          <a:xfrm>
            <a:off x="3886200" y="838200"/>
            <a:ext cx="90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en-US"/>
              <a:t>water</a:t>
            </a:r>
          </a:p>
          <a:p>
            <a:pPr algn="ctr"/>
            <a:r>
              <a:rPr lang="it-IT" altLang="en-US"/>
              <a:t>cooling</a:t>
            </a:r>
          </a:p>
        </p:txBody>
      </p:sp>
      <p:sp>
        <p:nvSpPr>
          <p:cNvPr id="20506" name="Text Box 30"/>
          <p:cNvSpPr txBox="1">
            <a:spLocks noChangeArrowheads="1"/>
          </p:cNvSpPr>
          <p:nvPr/>
        </p:nvSpPr>
        <p:spPr bwMode="auto">
          <a:xfrm>
            <a:off x="2819400" y="4876800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en-US"/>
              <a:t>2°  </a:t>
            </a:r>
          </a:p>
          <a:p>
            <a:pPr algn="ctr"/>
            <a:r>
              <a:rPr lang="it-IT" altLang="en-US"/>
              <a:t>crucible</a:t>
            </a:r>
          </a:p>
        </p:txBody>
      </p:sp>
      <p:sp>
        <p:nvSpPr>
          <p:cNvPr id="20507" name="Line 31"/>
          <p:cNvSpPr>
            <a:spLocks noChangeShapeType="1"/>
          </p:cNvSpPr>
          <p:nvPr/>
        </p:nvSpPr>
        <p:spPr bwMode="auto">
          <a:xfrm>
            <a:off x="4824413" y="1314450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Text Box 32"/>
          <p:cNvSpPr txBox="1">
            <a:spLocks noChangeArrowheads="1"/>
          </p:cNvSpPr>
          <p:nvPr/>
        </p:nvSpPr>
        <p:spPr bwMode="auto">
          <a:xfrm>
            <a:off x="4624388" y="993775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/>
              <a:t>LN2</a:t>
            </a:r>
          </a:p>
        </p:txBody>
      </p:sp>
      <p:sp>
        <p:nvSpPr>
          <p:cNvPr id="20509" name="Text Box 33"/>
          <p:cNvSpPr txBox="1">
            <a:spLocks noChangeArrowheads="1"/>
          </p:cNvSpPr>
          <p:nvPr/>
        </p:nvSpPr>
        <p:spPr bwMode="auto">
          <a:xfrm>
            <a:off x="1763713" y="2327275"/>
            <a:ext cx="1719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/>
              <a:t>p(He) ≈ 1 mbar</a:t>
            </a:r>
            <a:endParaRPr lang="it-IT" altLang="en-US">
              <a:cs typeface="Times New Roman" pitchFamily="18" charset="0"/>
            </a:endParaRPr>
          </a:p>
        </p:txBody>
      </p:sp>
      <p:sp>
        <p:nvSpPr>
          <p:cNvPr id="20510" name="Rectangle 34"/>
          <p:cNvSpPr>
            <a:spLocks noChangeArrowheads="1"/>
          </p:cNvSpPr>
          <p:nvPr/>
        </p:nvSpPr>
        <p:spPr bwMode="auto">
          <a:xfrm>
            <a:off x="5424488" y="4413250"/>
            <a:ext cx="400050" cy="209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1" name="Line 35"/>
          <p:cNvSpPr>
            <a:spLocks noChangeShapeType="1"/>
          </p:cNvSpPr>
          <p:nvPr/>
        </p:nvSpPr>
        <p:spPr bwMode="auto">
          <a:xfrm>
            <a:off x="5524500" y="4413250"/>
            <a:ext cx="2492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6"/>
          <p:cNvSpPr>
            <a:spLocks noChangeShapeType="1"/>
          </p:cNvSpPr>
          <p:nvPr/>
        </p:nvSpPr>
        <p:spPr bwMode="auto">
          <a:xfrm>
            <a:off x="5524500" y="4622800"/>
            <a:ext cx="2492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AutoShape 37"/>
          <p:cNvSpPr>
            <a:spLocks noChangeArrowheads="1"/>
          </p:cNvSpPr>
          <p:nvPr/>
        </p:nvSpPr>
        <p:spPr bwMode="auto">
          <a:xfrm>
            <a:off x="5724525" y="4464050"/>
            <a:ext cx="200025" cy="106363"/>
          </a:xfrm>
          <a:prstGeom prst="rightArrow">
            <a:avLst>
              <a:gd name="adj1" fmla="val 50000"/>
              <a:gd name="adj2" fmla="val 470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4" name="Text Box 38"/>
          <p:cNvSpPr txBox="1">
            <a:spLocks noChangeArrowheads="1"/>
          </p:cNvSpPr>
          <p:nvPr/>
        </p:nvSpPr>
        <p:spPr bwMode="auto">
          <a:xfrm>
            <a:off x="5548313" y="4637088"/>
            <a:ext cx="85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en-US"/>
              <a:t>Rotary</a:t>
            </a:r>
          </a:p>
          <a:p>
            <a:pPr algn="ctr"/>
            <a:r>
              <a:rPr lang="it-IT" altLang="en-US"/>
              <a:t>pump</a:t>
            </a:r>
          </a:p>
        </p:txBody>
      </p:sp>
      <p:pic>
        <p:nvPicPr>
          <p:cNvPr id="20515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948113"/>
            <a:ext cx="12684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6" name="Text Box 40"/>
          <p:cNvSpPr txBox="1">
            <a:spLocks noChangeArrowheads="1"/>
          </p:cNvSpPr>
          <p:nvPr/>
        </p:nvSpPr>
        <p:spPr bwMode="auto">
          <a:xfrm>
            <a:off x="2227263" y="41497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/>
              <a:t>Vapor</a:t>
            </a:r>
          </a:p>
        </p:txBody>
      </p:sp>
      <p:sp>
        <p:nvSpPr>
          <p:cNvPr id="20517" name="Line 41"/>
          <p:cNvSpPr>
            <a:spLocks noChangeShapeType="1"/>
          </p:cNvSpPr>
          <p:nvPr/>
        </p:nvSpPr>
        <p:spPr bwMode="auto">
          <a:xfrm>
            <a:off x="4125913" y="4254500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8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292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9" name="CasellaDiTesto 1"/>
          <p:cNvSpPr txBox="1">
            <a:spLocks noChangeArrowheads="1"/>
          </p:cNvSpPr>
          <p:nvPr/>
        </p:nvSpPr>
        <p:spPr bwMode="auto">
          <a:xfrm>
            <a:off x="2136775" y="5733256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dirty="0"/>
              <a:t>TiO</a:t>
            </a:r>
            <a:r>
              <a:rPr lang="it-IT" altLang="en-US" baseline="-25000" dirty="0"/>
              <a:t>2</a:t>
            </a:r>
            <a:r>
              <a:rPr lang="it-IT" altLang="en-US" dirty="0"/>
              <a:t> NP, </a:t>
            </a:r>
            <a:r>
              <a:rPr lang="it-IT" altLang="en-US" dirty="0">
                <a:sym typeface="Symbol" pitchFamily="18" charset="2"/>
              </a:rPr>
              <a:t> 10 – 20 nm </a:t>
            </a:r>
            <a:r>
              <a:rPr lang="it-IT" altLang="en-US" dirty="0" err="1">
                <a:sym typeface="Symbol" pitchFamily="18" charset="2"/>
              </a:rPr>
              <a:t>diameter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0841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pPr eaLnBrk="1" hangingPunct="1"/>
            <a:r>
              <a:rPr lang="it-IT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TiO</a:t>
            </a:r>
            <a:r>
              <a:rPr lang="it-IT" altLang="en-US" sz="36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it-IT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en-US" sz="3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NPs</a:t>
            </a:r>
            <a:r>
              <a:rPr lang="it-IT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en-US" sz="3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synthesis</a:t>
            </a:r>
            <a:r>
              <a:rPr lang="it-IT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by IGC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318000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4343400" y="3505200"/>
            <a:ext cx="4800600" cy="3143250"/>
            <a:chOff x="2928" y="2400"/>
            <a:chExt cx="2832" cy="1788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00"/>
              <a:ext cx="2832" cy="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792" y="2736"/>
              <a:ext cx="1255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990000"/>
                  </a:solidFill>
                </a:rPr>
                <a:t>pristine amorphous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696" y="3648"/>
              <a:ext cx="144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000066"/>
                  </a:solidFill>
                </a:rPr>
                <a:t>annealed in air 600 °C</a:t>
              </a:r>
            </a:p>
          </p:txBody>
        </p:sp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254625" y="4938713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400"/>
              <a:t>A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486400" y="46482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400"/>
              <a:t>R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375400" y="49530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400"/>
              <a:t>R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934200" y="50292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400"/>
              <a:t>R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305800" y="49530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40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056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Time </a:t>
            </a:r>
            <a:r>
              <a:rPr lang="it-IT" altLang="en-US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scales</a:t>
            </a:r>
            <a:endParaRPr lang="it-IT" altLang="en-US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828800" y="1776413"/>
            <a:ext cx="4876800" cy="449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2727325" y="2362200"/>
            <a:ext cx="29876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667000" y="5638800"/>
            <a:ext cx="3200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3551238" y="2362200"/>
            <a:ext cx="0" cy="3124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CasellaDiTesto 8"/>
          <p:cNvSpPr txBox="1">
            <a:spLocks noChangeArrowheads="1"/>
          </p:cNvSpPr>
          <p:nvPr/>
        </p:nvSpPr>
        <p:spPr bwMode="auto">
          <a:xfrm>
            <a:off x="2824163" y="4419600"/>
            <a:ext cx="68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>
                <a:sym typeface="Symbol" pitchFamily="18" charset="2"/>
              </a:rPr>
              <a:t></a:t>
            </a:r>
            <a:r>
              <a:rPr lang="it-IT" altLang="en-US"/>
              <a:t>1 fs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4724400" y="2767013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3886200" y="2362200"/>
            <a:ext cx="0" cy="3124200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CasellaDiTesto 12"/>
          <p:cNvSpPr txBox="1">
            <a:spLocks noChangeArrowheads="1"/>
          </p:cNvSpPr>
          <p:nvPr/>
        </p:nvSpPr>
        <p:spPr bwMode="auto">
          <a:xfrm>
            <a:off x="3886200" y="3810000"/>
            <a:ext cx="120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>
                <a:sym typeface="Symbol" pitchFamily="18" charset="2"/>
              </a:rPr>
              <a:t></a:t>
            </a:r>
            <a:r>
              <a:rPr lang="it-IT" altLang="en-US"/>
              <a:t> 1 -10 ns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2438400" y="3352800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3200400" y="2438400"/>
            <a:ext cx="0" cy="833438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CasellaDiTesto 16"/>
          <p:cNvSpPr txBox="1">
            <a:spLocks noChangeArrowheads="1"/>
          </p:cNvSpPr>
          <p:nvPr/>
        </p:nvSpPr>
        <p:spPr bwMode="auto">
          <a:xfrm>
            <a:off x="2289175" y="2844800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>
                <a:sym typeface="Symbol" pitchFamily="18" charset="2"/>
              </a:rPr>
              <a:t></a:t>
            </a:r>
            <a:r>
              <a:rPr lang="it-IT" altLang="en-US"/>
              <a:t>10 ns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4562475" y="2409825"/>
            <a:ext cx="476250" cy="347663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e 47"/>
          <p:cNvSpPr/>
          <p:nvPr/>
        </p:nvSpPr>
        <p:spPr>
          <a:xfrm>
            <a:off x="1472867" y="1468271"/>
            <a:ext cx="1194133" cy="113018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49" name="Connettore 2 48"/>
          <p:cNvCxnSpPr/>
          <p:nvPr/>
        </p:nvCxnSpPr>
        <p:spPr>
          <a:xfrm flipH="1" flipV="1">
            <a:off x="2070100" y="1746250"/>
            <a:ext cx="1968500" cy="46355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6" name="CasellaDiTesto 51"/>
          <p:cNvSpPr txBox="1">
            <a:spLocks noChangeArrowheads="1"/>
          </p:cNvSpPr>
          <p:nvPr/>
        </p:nvSpPr>
        <p:spPr bwMode="auto">
          <a:xfrm>
            <a:off x="2730500" y="1471613"/>
            <a:ext cx="93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>
                <a:sym typeface="Symbol" pitchFamily="18" charset="2"/>
              </a:rPr>
              <a:t></a:t>
            </a:r>
            <a:r>
              <a:rPr lang="it-IT" altLang="en-US"/>
              <a:t>100 fs</a:t>
            </a:r>
          </a:p>
        </p:txBody>
      </p:sp>
      <p:sp>
        <p:nvSpPr>
          <p:cNvPr id="19" name="Ovale 18"/>
          <p:cNvSpPr/>
          <p:nvPr/>
        </p:nvSpPr>
        <p:spPr>
          <a:xfrm>
            <a:off x="5835650" y="1592263"/>
            <a:ext cx="1193800" cy="1130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4972050" y="1776413"/>
            <a:ext cx="1352550" cy="433387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9" name="CasellaDiTesto 25"/>
          <p:cNvSpPr txBox="1">
            <a:spLocks noChangeArrowheads="1"/>
          </p:cNvSpPr>
          <p:nvPr/>
        </p:nvSpPr>
        <p:spPr bwMode="auto">
          <a:xfrm>
            <a:off x="4800600" y="1295400"/>
            <a:ext cx="150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>
                <a:sym typeface="Symbol" pitchFamily="18" charset="2"/>
              </a:rPr>
              <a:t></a:t>
            </a:r>
            <a:r>
              <a:rPr lang="it-IT" altLang="en-US"/>
              <a:t>10 fs – 1 ps</a:t>
            </a:r>
          </a:p>
        </p:txBody>
      </p:sp>
      <p:sp>
        <p:nvSpPr>
          <p:cNvPr id="17430" name="CasellaDiTesto 21"/>
          <p:cNvSpPr txBox="1">
            <a:spLocks noChangeArrowheads="1"/>
          </p:cNvSpPr>
          <p:nvPr/>
        </p:nvSpPr>
        <p:spPr bwMode="auto">
          <a:xfrm>
            <a:off x="76200" y="2039938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u="sng"/>
              <a:t>scavenger</a:t>
            </a:r>
          </a:p>
        </p:txBody>
      </p:sp>
      <p:sp>
        <p:nvSpPr>
          <p:cNvPr id="17431" name="CasellaDiTesto 22"/>
          <p:cNvSpPr txBox="1">
            <a:spLocks noChangeArrowheads="1"/>
          </p:cNvSpPr>
          <p:nvPr/>
        </p:nvSpPr>
        <p:spPr bwMode="auto">
          <a:xfrm>
            <a:off x="6696075" y="2643188"/>
            <a:ext cx="241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u="sng"/>
              <a:t>Dye molecule</a:t>
            </a:r>
          </a:p>
        </p:txBody>
      </p:sp>
      <p:sp>
        <p:nvSpPr>
          <p:cNvPr id="17432" name="CasellaDiTesto 29"/>
          <p:cNvSpPr txBox="1">
            <a:spLocks noChangeArrowheads="1"/>
          </p:cNvSpPr>
          <p:nvPr/>
        </p:nvSpPr>
        <p:spPr bwMode="auto">
          <a:xfrm>
            <a:off x="4957763" y="2352675"/>
            <a:ext cx="1824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>
                <a:sym typeface="Symbol" pitchFamily="18" charset="2"/>
              </a:rPr>
              <a:t></a:t>
            </a:r>
            <a:r>
              <a:rPr lang="it-IT" altLang="en-US"/>
              <a:t>100 ps – 10 ns</a:t>
            </a:r>
          </a:p>
        </p:txBody>
      </p:sp>
      <p:sp>
        <p:nvSpPr>
          <p:cNvPr id="17433" name="CasellaDiTesto 3"/>
          <p:cNvSpPr txBox="1">
            <a:spLocks noChangeArrowheads="1"/>
          </p:cNvSpPr>
          <p:nvPr/>
        </p:nvSpPr>
        <p:spPr bwMode="auto">
          <a:xfrm>
            <a:off x="6704013" y="4873625"/>
            <a:ext cx="1857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/>
              <a:t>+ slow interface </a:t>
            </a:r>
            <a:br>
              <a:rPr lang="it-IT" altLang="en-US"/>
            </a:br>
            <a:r>
              <a:rPr lang="it-IT" altLang="en-US"/>
              <a:t>charge transfers</a:t>
            </a:r>
            <a:br>
              <a:rPr lang="it-IT" altLang="en-US"/>
            </a:br>
            <a:r>
              <a:rPr lang="it-IT" altLang="en-US"/>
              <a:t>(</a:t>
            </a:r>
            <a:r>
              <a:rPr lang="it-IT" altLang="en-US">
                <a:latin typeface="Symbol" pitchFamily="18" charset="2"/>
              </a:rPr>
              <a:t>m</a:t>
            </a:r>
            <a:r>
              <a:rPr lang="it-IT" altLang="en-US"/>
              <a:t>s – ms)</a:t>
            </a:r>
          </a:p>
        </p:txBody>
      </p:sp>
      <p:sp>
        <p:nvSpPr>
          <p:cNvPr id="17434" name="CasellaDiTesto 26"/>
          <p:cNvSpPr txBox="1">
            <a:spLocks noChangeArrowheads="1"/>
          </p:cNvSpPr>
          <p:nvPr/>
        </p:nvSpPr>
        <p:spPr bwMode="auto">
          <a:xfrm>
            <a:off x="1930400" y="3448050"/>
            <a:ext cx="119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u="sng"/>
              <a:t>Deep trap</a:t>
            </a:r>
          </a:p>
        </p:txBody>
      </p:sp>
      <p:sp>
        <p:nvSpPr>
          <p:cNvPr id="17435" name="CasellaDiTesto 27"/>
          <p:cNvSpPr txBox="1">
            <a:spLocks noChangeArrowheads="1"/>
          </p:cNvSpPr>
          <p:nvPr/>
        </p:nvSpPr>
        <p:spPr bwMode="auto">
          <a:xfrm>
            <a:off x="4724400" y="28575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u="sng"/>
              <a:t>Shallow trap</a:t>
            </a:r>
          </a:p>
        </p:txBody>
      </p:sp>
    </p:spTree>
    <p:extLst>
      <p:ext uri="{BB962C8B-B14F-4D97-AF65-F5344CB8AC3E}">
        <p14:creationId xmlns:p14="http://schemas.microsoft.com/office/powerpoint/2010/main" val="39199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15963"/>
          </a:xfrm>
        </p:spPr>
        <p:txBody>
          <a:bodyPr/>
          <a:lstStyle/>
          <a:p>
            <a:pPr eaLnBrk="1" hangingPunct="1"/>
            <a:r>
              <a:rPr lang="it-IT" alt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Transient</a:t>
            </a:r>
            <a:r>
              <a:rPr lang="it-IT" alt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Ti K </a:t>
            </a:r>
            <a:r>
              <a:rPr lang="it-IT" alt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edge</a:t>
            </a:r>
            <a:r>
              <a:rPr lang="it-IT" alt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XAFS </a:t>
            </a:r>
            <a:r>
              <a:rPr lang="it-IT" alt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at</a:t>
            </a:r>
            <a:r>
              <a:rPr lang="it-IT" alt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SLS</a:t>
            </a:r>
            <a:endParaRPr lang="it-IT" altLang="en-US" sz="3200" b="1" baseline="-25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304800" y="762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dirty="0"/>
              <a:t>M. H. </a:t>
            </a:r>
            <a:r>
              <a:rPr lang="it-IT" altLang="en-US" dirty="0" err="1"/>
              <a:t>Rittmann</a:t>
            </a:r>
            <a:r>
              <a:rPr lang="it-IT" altLang="en-US" dirty="0"/>
              <a:t>-Frank et al</a:t>
            </a:r>
            <a:r>
              <a:rPr lang="it-IT" altLang="en-US" dirty="0" smtClean="0"/>
              <a:t>., </a:t>
            </a:r>
            <a:r>
              <a:rPr lang="it-IT" altLang="en-US" dirty="0" err="1" smtClean="0"/>
              <a:t>Angew</a:t>
            </a:r>
            <a:r>
              <a:rPr lang="it-IT" altLang="en-US" dirty="0" smtClean="0"/>
              <a:t>. </a:t>
            </a:r>
            <a:r>
              <a:rPr lang="it-IT" altLang="en-US" dirty="0" err="1" smtClean="0"/>
              <a:t>Chem</a:t>
            </a:r>
            <a:r>
              <a:rPr lang="it-IT" altLang="en-US" dirty="0" smtClean="0"/>
              <a:t>. </a:t>
            </a:r>
            <a:r>
              <a:rPr lang="it-IT" altLang="en-US" dirty="0" err="1" smtClean="0"/>
              <a:t>Int</a:t>
            </a:r>
            <a:r>
              <a:rPr lang="it-IT" altLang="en-US" dirty="0" smtClean="0"/>
              <a:t>. Ed. (2014) </a:t>
            </a:r>
            <a:endParaRPr lang="it-IT" alt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430236" y="2132856"/>
            <a:ext cx="40301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tx1"/>
                </a:solidFill>
                <a:latin typeface="Arial" charset="0"/>
                <a:cs typeface="Arial" charset="0"/>
              </a:rPr>
              <a:t>Edge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cs typeface="Arial" charset="0"/>
              </a:rPr>
              <a:t>shift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(Ti </a:t>
            </a:r>
            <a:r>
              <a:rPr lang="it-IT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4+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 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Ti </a:t>
            </a:r>
            <a:r>
              <a:rPr lang="it-IT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3+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) </a:t>
            </a:r>
            <a:r>
              <a:rPr lang="it-IT" dirty="0" err="1">
                <a:solidFill>
                  <a:schemeClr val="tx1"/>
                </a:solidFill>
                <a:latin typeface="Arial" charset="0"/>
                <a:cs typeface="Arial" charset="0"/>
              </a:rPr>
              <a:t>occurs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cs typeface="Arial" charset="0"/>
              </a:rPr>
              <a:t>after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100 </a:t>
            </a:r>
            <a:r>
              <a:rPr lang="it-IT" dirty="0" err="1">
                <a:solidFill>
                  <a:schemeClr val="tx1"/>
                </a:solidFill>
                <a:latin typeface="Arial" charset="0"/>
                <a:cs typeface="Arial" charset="0"/>
              </a:rPr>
              <a:t>ps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Due 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to </a:t>
            </a:r>
            <a:r>
              <a:rPr lang="it-IT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filling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of electron </a:t>
            </a:r>
            <a:r>
              <a:rPr lang="it-IT" dirty="0" err="1">
                <a:solidFill>
                  <a:schemeClr val="tx1"/>
                </a:solidFill>
                <a:latin typeface="Arial" charset="0"/>
                <a:cs typeface="Arial" charset="0"/>
              </a:rPr>
              <a:t>trap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cs typeface="Arial" charset="0"/>
              </a:rPr>
              <a:t>localized</a:t>
            </a:r>
            <a:r>
              <a:rPr lang="it-IT" dirty="0">
                <a:solidFill>
                  <a:schemeClr val="tx1"/>
                </a:solidFill>
                <a:latin typeface="Arial" charset="0"/>
                <a:cs typeface="Arial" charset="0"/>
              </a:rPr>
              <a:t> in 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Ti (Ti</a:t>
            </a:r>
            <a:r>
              <a:rPr lang="it-IT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4+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Arial" charset="0"/>
                <a:sym typeface="Symbol"/>
              </a:rPr>
              <a:t>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Ti</a:t>
            </a:r>
            <a:r>
              <a:rPr lang="it-IT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3+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it-IT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9144"/>
            <a:ext cx="3589391" cy="499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1143000"/>
          </a:xfrm>
        </p:spPr>
        <p:txBody>
          <a:bodyPr/>
          <a:lstStyle/>
          <a:p>
            <a:r>
              <a:rPr lang="it-IT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High </a:t>
            </a:r>
            <a:r>
              <a:rPr lang="it-IT" sz="3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resolution</a:t>
            </a:r>
            <a:r>
              <a:rPr lang="it-IT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XAS on </a:t>
            </a:r>
            <a:r>
              <a:rPr lang="it-IT" sz="3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Au</a:t>
            </a:r>
            <a:r>
              <a:rPr lang="it-IT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doped</a:t>
            </a:r>
            <a:r>
              <a:rPr lang="it-IT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TiO</a:t>
            </a:r>
            <a:r>
              <a:rPr lang="it-IT" sz="36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it-IT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NP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09098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" y="954707"/>
            <a:ext cx="4657725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Segnaposto contenuto 2"/>
          <p:cNvSpPr txBox="1">
            <a:spLocks/>
          </p:cNvSpPr>
          <p:nvPr/>
        </p:nvSpPr>
        <p:spPr>
          <a:xfrm>
            <a:off x="179512" y="4653136"/>
            <a:ext cx="8229600" cy="16127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Au NP increases visible light absorption (surface </a:t>
            </a:r>
            <a:r>
              <a:rPr lang="en-US" dirty="0" err="1" smtClean="0">
                <a:latin typeface="Calibri" pitchFamily="34" charset="0"/>
              </a:rPr>
              <a:t>plasmon</a:t>
            </a:r>
            <a:r>
              <a:rPr lang="en-US" dirty="0" smtClean="0">
                <a:latin typeface="Calibri" pitchFamily="34" charset="0"/>
              </a:rPr>
              <a:t> resonance)</a:t>
            </a:r>
          </a:p>
          <a:p>
            <a:r>
              <a:rPr lang="it-IT" dirty="0" err="1" smtClean="0">
                <a:latin typeface="Calibri" pitchFamily="34" charset="0"/>
              </a:rPr>
              <a:t>Differential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</a:rPr>
              <a:t>spectra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</a:rPr>
              <a:t>capture</a:t>
            </a:r>
            <a:r>
              <a:rPr lang="it-IT" dirty="0" smtClean="0">
                <a:latin typeface="Calibri" pitchFamily="34" charset="0"/>
              </a:rPr>
              <a:t> the </a:t>
            </a:r>
            <a:r>
              <a:rPr lang="it-IT" dirty="0" err="1" smtClean="0">
                <a:latin typeface="Calibri" pitchFamily="34" charset="0"/>
              </a:rPr>
              <a:t>transient</a:t>
            </a:r>
            <a:r>
              <a:rPr lang="it-IT" dirty="0" smtClean="0">
                <a:latin typeface="Calibri" pitchFamily="34" charset="0"/>
              </a:rPr>
              <a:t> state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104399" y="4309065"/>
            <a:ext cx="449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it-IT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collaboration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with </a:t>
            </a:r>
            <a:r>
              <a:rPr lang="it-IT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Naldoni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&amp; Del Santo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fs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XES with LWFA x-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rays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3"/>
            <a:ext cx="8229600" cy="2376264"/>
          </a:xfrm>
        </p:spPr>
        <p:txBody>
          <a:bodyPr/>
          <a:lstStyle/>
          <a:p>
            <a:r>
              <a:rPr lang="it-IT" dirty="0" smtClean="0">
                <a:latin typeface="Calibri" panose="020F0502020204030204" pitchFamily="34" charset="0"/>
              </a:rPr>
              <a:t>The </a:t>
            </a:r>
            <a:r>
              <a:rPr lang="it-IT" dirty="0" err="1" smtClean="0">
                <a:latin typeface="Calibri" panose="020F0502020204030204" pitchFamily="34" charset="0"/>
              </a:rPr>
              <a:t>peculiar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characteristics</a:t>
            </a:r>
            <a:r>
              <a:rPr lang="it-IT" dirty="0" smtClean="0">
                <a:latin typeface="Calibri" panose="020F0502020204030204" pitchFamily="34" charset="0"/>
              </a:rPr>
              <a:t> of a LWFA Compton x-</a:t>
            </a:r>
            <a:r>
              <a:rPr lang="it-IT" dirty="0" err="1" smtClean="0">
                <a:latin typeface="Calibri" panose="020F0502020204030204" pitchFamily="34" charset="0"/>
              </a:rPr>
              <a:t>ray</a:t>
            </a:r>
            <a:r>
              <a:rPr lang="it-IT" dirty="0" smtClean="0">
                <a:latin typeface="Calibri" panose="020F0502020204030204" pitchFamily="34" charset="0"/>
              </a:rPr>
              <a:t> source </a:t>
            </a:r>
            <a:r>
              <a:rPr lang="it-IT" dirty="0" err="1" smtClean="0">
                <a:latin typeface="Calibri" panose="020F0502020204030204" pitchFamily="34" charset="0"/>
              </a:rPr>
              <a:t>may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allow</a:t>
            </a:r>
            <a:r>
              <a:rPr lang="it-IT" dirty="0" smtClean="0">
                <a:latin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</a:rPr>
              <a:t>realization</a:t>
            </a:r>
            <a:r>
              <a:rPr lang="it-IT" dirty="0" smtClean="0">
                <a:latin typeface="Calibri" panose="020F0502020204030204" pitchFamily="34" charset="0"/>
              </a:rPr>
              <a:t> of </a:t>
            </a:r>
            <a:r>
              <a:rPr lang="it-IT" dirty="0" err="1" smtClean="0">
                <a:latin typeface="Calibri" panose="020F0502020204030204" pitchFamily="34" charset="0"/>
              </a:rPr>
              <a:t>fs</a:t>
            </a:r>
            <a:r>
              <a:rPr lang="it-IT" dirty="0" smtClean="0">
                <a:latin typeface="Calibri" panose="020F0502020204030204" pitchFamily="34" charset="0"/>
              </a:rPr>
              <a:t> XES on a </a:t>
            </a:r>
            <a:r>
              <a:rPr lang="it-IT" dirty="0" err="1" smtClean="0">
                <a:latin typeface="Calibri" panose="020F0502020204030204" pitchFamily="34" charset="0"/>
              </a:rPr>
              <a:t>laboratory</a:t>
            </a:r>
            <a:r>
              <a:rPr lang="it-IT" dirty="0" smtClean="0">
                <a:latin typeface="Calibri" panose="020F0502020204030204" pitchFamily="34" charset="0"/>
              </a:rPr>
              <a:t> scale</a:t>
            </a:r>
          </a:p>
          <a:p>
            <a:r>
              <a:rPr lang="it-IT" dirty="0" err="1">
                <a:latin typeface="Calibri" panose="020F0502020204030204" pitchFamily="34" charset="0"/>
              </a:rPr>
              <a:t>Photon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energy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range</a:t>
            </a:r>
            <a:r>
              <a:rPr lang="it-IT" dirty="0">
                <a:latin typeface="Calibri" panose="020F0502020204030204" pitchFamily="34" charset="0"/>
              </a:rPr>
              <a:t> of </a:t>
            </a:r>
            <a:r>
              <a:rPr lang="it-IT" dirty="0" err="1">
                <a:latin typeface="Calibri" panose="020F0502020204030204" pitchFamily="34" charset="0"/>
              </a:rPr>
              <a:t>interest</a:t>
            </a:r>
            <a:r>
              <a:rPr lang="it-IT" dirty="0">
                <a:latin typeface="Calibri" panose="020F0502020204030204" pitchFamily="34" charset="0"/>
              </a:rPr>
              <a:t>: 5 – </a:t>
            </a:r>
            <a:r>
              <a:rPr lang="it-IT" dirty="0" smtClean="0">
                <a:latin typeface="Calibri" panose="020F0502020204030204" pitchFamily="34" charset="0"/>
              </a:rPr>
              <a:t>50 </a:t>
            </a:r>
            <a:r>
              <a:rPr lang="it-IT" dirty="0" err="1">
                <a:latin typeface="Calibri" panose="020F0502020204030204" pitchFamily="34" charset="0"/>
              </a:rPr>
              <a:t>keV</a:t>
            </a:r>
            <a:endParaRPr lang="it-IT" dirty="0">
              <a:latin typeface="Calibri" panose="020F0502020204030204" pitchFamily="34" charset="0"/>
            </a:endParaRPr>
          </a:p>
          <a:p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fs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XES with LWFA x-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rays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251520" y="1412776"/>
            <a:ext cx="4104456" cy="4752528"/>
          </a:xfrm>
        </p:spPr>
        <p:txBody>
          <a:bodyPr/>
          <a:lstStyle/>
          <a:p>
            <a:r>
              <a:rPr lang="it-IT" sz="2800" dirty="0" err="1" smtClean="0">
                <a:latin typeface="Calibri" panose="020F0502020204030204" pitchFamily="34" charset="0"/>
              </a:rPr>
              <a:t>Advantages</a:t>
            </a:r>
            <a:endParaRPr lang="it-IT" sz="2800" dirty="0" smtClean="0">
              <a:latin typeface="Calibri" panose="020F0502020204030204" pitchFamily="34" charset="0"/>
            </a:endParaRPr>
          </a:p>
          <a:p>
            <a:pPr lvl="1"/>
            <a:r>
              <a:rPr lang="it-IT" sz="2400" dirty="0" smtClean="0">
                <a:latin typeface="Calibri" panose="020F0502020204030204" pitchFamily="34" charset="0"/>
              </a:rPr>
              <a:t>10 – 100 </a:t>
            </a:r>
            <a:r>
              <a:rPr lang="it-IT" sz="2400" dirty="0" err="1" smtClean="0">
                <a:latin typeface="Calibri" panose="020F0502020204030204" pitchFamily="34" charset="0"/>
              </a:rPr>
              <a:t>fs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pulse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duration</a:t>
            </a:r>
            <a:endParaRPr lang="it-IT" sz="2400" dirty="0">
              <a:latin typeface="Calibri" panose="020F0502020204030204" pitchFamily="34" charset="0"/>
            </a:endParaRPr>
          </a:p>
          <a:p>
            <a:pPr lvl="1"/>
            <a:r>
              <a:rPr lang="it-IT" sz="2400" dirty="0">
                <a:latin typeface="Calibri" panose="020F0502020204030204" pitchFamily="34" charset="0"/>
              </a:rPr>
              <a:t>No time </a:t>
            </a:r>
            <a:r>
              <a:rPr lang="it-IT" sz="2400" dirty="0" err="1">
                <a:latin typeface="Calibri" panose="020F0502020204030204" pitchFamily="34" charset="0"/>
              </a:rPr>
              <a:t>jitter</a:t>
            </a:r>
            <a:r>
              <a:rPr lang="it-IT" sz="2400" dirty="0">
                <a:latin typeface="Calibri" panose="020F0502020204030204" pitchFamily="34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</a:rPr>
              <a:t>stability</a:t>
            </a:r>
            <a:r>
              <a:rPr lang="it-IT" sz="2400" dirty="0">
                <a:latin typeface="Calibri" panose="020F0502020204030204" pitchFamily="34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</a:rPr>
              <a:t>pump</a:t>
            </a:r>
            <a:r>
              <a:rPr lang="it-IT" sz="2400" dirty="0">
                <a:latin typeface="Calibri" panose="020F0502020204030204" pitchFamily="34" charset="0"/>
              </a:rPr>
              <a:t> &amp; probe</a:t>
            </a:r>
          </a:p>
          <a:p>
            <a:pPr lvl="1"/>
            <a:r>
              <a:rPr lang="it-IT" sz="2400" dirty="0" err="1" smtClean="0">
                <a:latin typeface="Calibri" panose="020F0502020204030204" pitchFamily="34" charset="0"/>
              </a:rPr>
              <a:t>X-ray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monochromaticity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not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important</a:t>
            </a:r>
            <a:endParaRPr lang="it-IT" sz="2400" dirty="0" smtClean="0">
              <a:latin typeface="Calibri" panose="020F0502020204030204" pitchFamily="34" charset="0"/>
            </a:endParaRPr>
          </a:p>
          <a:p>
            <a:pPr lvl="1"/>
            <a:r>
              <a:rPr lang="it-IT" sz="2400" dirty="0" smtClean="0">
                <a:latin typeface="Calibri" panose="020F0502020204030204" pitchFamily="34" charset="0"/>
              </a:rPr>
              <a:t>No </a:t>
            </a:r>
            <a:r>
              <a:rPr lang="it-IT" sz="2400" dirty="0" err="1" smtClean="0">
                <a:latin typeface="Calibri" panose="020F0502020204030204" pitchFamily="34" charset="0"/>
              </a:rPr>
              <a:t>X-ray</a:t>
            </a:r>
            <a:r>
              <a:rPr lang="it-IT" sz="2400" dirty="0" smtClean="0">
                <a:latin typeface="Calibri" panose="020F0502020204030204" pitchFamily="34" charset="0"/>
              </a:rPr>
              <a:t> sample </a:t>
            </a:r>
            <a:r>
              <a:rPr lang="it-IT" sz="2400" dirty="0" err="1" smtClean="0">
                <a:latin typeface="Calibri" panose="020F0502020204030204" pitchFamily="34" charset="0"/>
              </a:rPr>
              <a:t>damage</a:t>
            </a:r>
            <a:endParaRPr lang="it-IT" sz="2400" dirty="0" smtClean="0">
              <a:latin typeface="Calibri" panose="020F0502020204030204" pitchFamily="34" charset="0"/>
            </a:endParaRPr>
          </a:p>
          <a:p>
            <a:pPr lvl="1"/>
            <a:r>
              <a:rPr lang="it-IT" sz="2400" dirty="0" err="1">
                <a:latin typeface="Calibri" panose="020F0502020204030204" pitchFamily="34" charset="0"/>
              </a:rPr>
              <a:t>Repetition</a:t>
            </a:r>
            <a:r>
              <a:rPr lang="it-IT" sz="2400" dirty="0">
                <a:latin typeface="Calibri" panose="020F0502020204030204" pitchFamily="34" charset="0"/>
              </a:rPr>
              <a:t> rate: 10 Hz OK, </a:t>
            </a:r>
            <a:r>
              <a:rPr lang="it-IT" sz="2400" dirty="0" err="1">
                <a:latin typeface="Calibri" panose="020F0502020204030204" pitchFamily="34" charset="0"/>
              </a:rPr>
              <a:t>consider</a:t>
            </a:r>
            <a:r>
              <a:rPr lang="it-IT" sz="2400" dirty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increase</a:t>
            </a:r>
            <a:endParaRPr lang="it-IT" sz="2400" dirty="0" smtClean="0"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427984" y="1340768"/>
            <a:ext cx="4185791" cy="3951288"/>
          </a:xfrm>
        </p:spPr>
        <p:txBody>
          <a:bodyPr/>
          <a:lstStyle/>
          <a:p>
            <a:r>
              <a:rPr lang="it-IT" sz="2800" dirty="0" smtClean="0">
                <a:latin typeface="Calibri" panose="020F0502020204030204" pitchFamily="34" charset="0"/>
              </a:rPr>
              <a:t>Critical </a:t>
            </a:r>
            <a:r>
              <a:rPr lang="it-IT" sz="2800" dirty="0" err="1" smtClean="0">
                <a:latin typeface="Calibri" panose="020F0502020204030204" pitchFamily="34" charset="0"/>
              </a:rPr>
              <a:t>issues</a:t>
            </a:r>
            <a:endParaRPr lang="it-IT" sz="2800" dirty="0" smtClean="0">
              <a:latin typeface="Calibri" panose="020F0502020204030204" pitchFamily="34" charset="0"/>
            </a:endParaRPr>
          </a:p>
          <a:p>
            <a:pPr lvl="1"/>
            <a:r>
              <a:rPr lang="it-IT" sz="2400" dirty="0" err="1" smtClean="0">
                <a:latin typeface="Calibri" panose="020F0502020204030204" pitchFamily="34" charset="0"/>
              </a:rPr>
              <a:t>Photons</a:t>
            </a:r>
            <a:r>
              <a:rPr lang="it-IT" sz="2400" dirty="0" smtClean="0">
                <a:latin typeface="Calibri" panose="020F0502020204030204" pitchFamily="34" charset="0"/>
              </a:rPr>
              <a:t>/</a:t>
            </a:r>
            <a:r>
              <a:rPr lang="it-IT" sz="2400" dirty="0" err="1" smtClean="0">
                <a:latin typeface="Calibri" panose="020F0502020204030204" pitchFamily="34" charset="0"/>
              </a:rPr>
              <a:t>pulse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it-IT" sz="2400" dirty="0" err="1" smtClean="0">
                <a:latin typeface="Calibri" panose="020F0502020204030204" pitchFamily="34" charset="0"/>
              </a:rPr>
              <a:t>Optimized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analyzer</a:t>
            </a:r>
            <a:r>
              <a:rPr lang="it-IT" sz="2400" dirty="0" smtClean="0">
                <a:latin typeface="Calibri" panose="020F0502020204030204" pitchFamily="34" charset="0"/>
              </a:rPr>
              <a:t>/detector </a:t>
            </a:r>
            <a:r>
              <a:rPr lang="it-IT" sz="2400" dirty="0" err="1" smtClean="0">
                <a:latin typeface="Calibri" panose="020F0502020204030204" pitchFamily="34" charset="0"/>
              </a:rPr>
              <a:t>geometry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X-ray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methods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in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condensed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matter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studies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Calibri" panose="020F0502020204030204" pitchFamily="34" charset="0"/>
              </a:rPr>
              <a:t>X-ray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methods</a:t>
            </a:r>
            <a:r>
              <a:rPr lang="it-IT" dirty="0" smtClean="0">
                <a:latin typeface="Calibri" panose="020F0502020204030204" pitchFamily="34" charset="0"/>
              </a:rPr>
              <a:t> are </a:t>
            </a:r>
            <a:r>
              <a:rPr lang="it-IT" dirty="0" err="1" smtClean="0">
                <a:latin typeface="Calibri" panose="020F0502020204030204" pitchFamily="34" charset="0"/>
              </a:rPr>
              <a:t>widely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used</a:t>
            </a:r>
            <a:r>
              <a:rPr lang="it-IT" dirty="0" smtClean="0">
                <a:latin typeface="Calibri" panose="020F0502020204030204" pitchFamily="34" charset="0"/>
              </a:rPr>
              <a:t> to </a:t>
            </a:r>
            <a:r>
              <a:rPr lang="it-IT" dirty="0" err="1" smtClean="0">
                <a:latin typeface="Calibri" panose="020F0502020204030204" pitchFamily="34" charset="0"/>
              </a:rPr>
              <a:t>determine</a:t>
            </a:r>
            <a:r>
              <a:rPr lang="it-IT" dirty="0" smtClean="0">
                <a:latin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</a:rPr>
              <a:t>structure</a:t>
            </a:r>
            <a:r>
              <a:rPr lang="it-IT" dirty="0" smtClean="0">
                <a:latin typeface="Calibri" panose="020F0502020204030204" pitchFamily="34" charset="0"/>
              </a:rPr>
              <a:t> of </a:t>
            </a:r>
            <a:r>
              <a:rPr lang="it-IT" dirty="0" err="1" smtClean="0">
                <a:latin typeface="Calibri" panose="020F0502020204030204" pitchFamily="34" charset="0"/>
              </a:rPr>
              <a:t>condensed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matter</a:t>
            </a:r>
            <a:endParaRPr lang="it-IT" dirty="0" smtClean="0">
              <a:latin typeface="Calibri" panose="020F0502020204030204" pitchFamily="34" charset="0"/>
            </a:endParaRP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Crystals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molecules</a:t>
            </a:r>
            <a:endParaRPr lang="it-IT" dirty="0" smtClean="0">
              <a:latin typeface="Calibri" panose="020F0502020204030204" pitchFamily="34" charset="0"/>
            </a:endParaRP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Physics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chemistry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biology</a:t>
            </a:r>
            <a:endParaRPr lang="it-IT" dirty="0" smtClean="0">
              <a:latin typeface="Calibri" panose="020F0502020204030204" pitchFamily="34" charset="0"/>
            </a:endParaRPr>
          </a:p>
          <a:p>
            <a:r>
              <a:rPr lang="it-IT" dirty="0" err="1" smtClean="0">
                <a:latin typeface="Calibri" panose="020F0502020204030204" pitchFamily="34" charset="0"/>
              </a:rPr>
              <a:t>Most</a:t>
            </a:r>
            <a:r>
              <a:rPr lang="it-IT" dirty="0" smtClean="0">
                <a:latin typeface="Calibri" panose="020F0502020204030204" pitchFamily="34" charset="0"/>
              </a:rPr>
              <a:t> common </a:t>
            </a:r>
            <a:r>
              <a:rPr lang="it-IT" dirty="0" err="1" smtClean="0">
                <a:latin typeface="Calibri" panose="020F0502020204030204" pitchFamily="34" charset="0"/>
              </a:rPr>
              <a:t>x-ray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sources</a:t>
            </a:r>
            <a:endParaRPr lang="it-IT" dirty="0" smtClean="0">
              <a:latin typeface="Calibri" panose="020F0502020204030204" pitchFamily="34" charset="0"/>
            </a:endParaRPr>
          </a:p>
          <a:p>
            <a:pPr lvl="1"/>
            <a:r>
              <a:rPr lang="it-IT" dirty="0" smtClean="0">
                <a:latin typeface="Calibri" panose="020F0502020204030204" pitchFamily="34" charset="0"/>
              </a:rPr>
              <a:t>«</a:t>
            </a:r>
            <a:r>
              <a:rPr lang="it-IT" dirty="0" err="1" smtClean="0">
                <a:latin typeface="Calibri" panose="020F0502020204030204" pitchFamily="34" charset="0"/>
              </a:rPr>
              <a:t>X-ray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tubes</a:t>
            </a:r>
            <a:r>
              <a:rPr lang="it-IT" dirty="0" smtClean="0">
                <a:latin typeface="Calibri" panose="020F0502020204030204" pitchFamily="34" charset="0"/>
              </a:rPr>
              <a:t>»</a:t>
            </a: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Synchrotron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radiation</a:t>
            </a: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695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Highly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efficient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XES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instrument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95536" y="3717032"/>
            <a:ext cx="4186808" cy="432047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err="1" smtClean="0">
                <a:latin typeface="Calibri" panose="020F0502020204030204" pitchFamily="34" charset="0"/>
              </a:rPr>
              <a:t>Anklamm</a:t>
            </a:r>
            <a:r>
              <a:rPr lang="it-IT" sz="2000" dirty="0" smtClean="0">
                <a:latin typeface="Calibri" panose="020F0502020204030204" pitchFamily="34" charset="0"/>
              </a:rPr>
              <a:t> et al., RSI 85, 053110 (2014)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8519"/>
            <a:ext cx="3960440" cy="23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23528" y="4005064"/>
            <a:ext cx="8229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latin typeface="Calibri" panose="020F0502020204030204" pitchFamily="34" charset="0"/>
              </a:rPr>
              <a:t>HAPG </a:t>
            </a:r>
            <a:r>
              <a:rPr lang="it-IT" dirty="0" err="1" smtClean="0">
                <a:latin typeface="Calibri" panose="020F0502020204030204" pitchFamily="34" charset="0"/>
              </a:rPr>
              <a:t>crystal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analyzer</a:t>
            </a:r>
            <a:r>
              <a:rPr lang="it-IT" dirty="0" smtClean="0">
                <a:latin typeface="Calibri" panose="020F0502020204030204" pitchFamily="34" charset="0"/>
              </a:rPr>
              <a:t>, CCD detector</a:t>
            </a:r>
          </a:p>
          <a:p>
            <a:r>
              <a:rPr lang="it-IT" dirty="0" smtClean="0">
                <a:latin typeface="Calibri" panose="020F0502020204030204" pitchFamily="34" charset="0"/>
              </a:rPr>
              <a:t>100 W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>
                <a:latin typeface="Calibri" panose="020F0502020204030204" pitchFamily="34" charset="0"/>
              </a:rPr>
              <a:t>-focus X-</a:t>
            </a:r>
            <a:r>
              <a:rPr lang="it-IT" dirty="0" err="1" smtClean="0">
                <a:latin typeface="Calibri" panose="020F0502020204030204" pitchFamily="34" charset="0"/>
              </a:rPr>
              <a:t>ray</a:t>
            </a:r>
            <a:r>
              <a:rPr lang="it-IT" dirty="0" smtClean="0">
                <a:latin typeface="Calibri" panose="020F0502020204030204" pitchFamily="34" charset="0"/>
              </a:rPr>
              <a:t> tube, W </a:t>
            </a:r>
            <a:r>
              <a:rPr lang="it-IT" dirty="0" err="1" smtClean="0">
                <a:latin typeface="Calibri" panose="020F0502020204030204" pitchFamily="34" charset="0"/>
              </a:rPr>
              <a:t>anode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polycapillary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optics</a:t>
            </a:r>
            <a:endParaRPr lang="it-IT" dirty="0" smtClean="0">
              <a:latin typeface="Calibri" panose="020F0502020204030204" pitchFamily="34" charset="0"/>
            </a:endParaRPr>
          </a:p>
          <a:p>
            <a:r>
              <a:rPr lang="it-IT" dirty="0" smtClean="0">
                <a:latin typeface="Calibri" panose="020F0502020204030204" pitchFamily="34" charset="0"/>
              </a:rPr>
              <a:t>Ti K</a:t>
            </a:r>
            <a:r>
              <a:rPr lang="it-IT" i="1" dirty="0" smtClean="0">
                <a:latin typeface="Symbol" panose="05050102010706020507" pitchFamily="18" charset="2"/>
              </a:rPr>
              <a:t>b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spectra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recorded</a:t>
            </a:r>
            <a:r>
              <a:rPr lang="it-IT" dirty="0" smtClean="0">
                <a:latin typeface="Calibri" panose="020F0502020204030204" pitchFamily="34" charset="0"/>
              </a:rPr>
              <a:t> in 20 </a:t>
            </a:r>
            <a:r>
              <a:rPr lang="it-IT" dirty="0" err="1" smtClean="0">
                <a:latin typeface="Calibri" panose="020F0502020204030204" pitchFamily="34" charset="0"/>
              </a:rPr>
              <a:t>min</a:t>
            </a: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2188"/>
            <a:ext cx="3286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29699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it-IT" dirty="0" err="1" smtClean="0">
                <a:latin typeface="Calibri" panose="020F0502020204030204" pitchFamily="34" charset="0"/>
              </a:rPr>
              <a:t>fs</a:t>
            </a:r>
            <a:r>
              <a:rPr lang="it-IT" dirty="0" smtClean="0">
                <a:latin typeface="Calibri" panose="020F0502020204030204" pitchFamily="34" charset="0"/>
              </a:rPr>
              <a:t> time </a:t>
            </a:r>
            <a:r>
              <a:rPr lang="it-IT" dirty="0" err="1" smtClean="0">
                <a:latin typeface="Calibri" panose="020F0502020204030204" pitchFamily="34" charset="0"/>
              </a:rPr>
              <a:t>resolved</a:t>
            </a:r>
            <a:r>
              <a:rPr lang="it-IT" dirty="0" smtClean="0">
                <a:latin typeface="Calibri" panose="020F0502020204030204" pitchFamily="34" charset="0"/>
              </a:rPr>
              <a:t> XES with LWFA x-</a:t>
            </a:r>
            <a:r>
              <a:rPr lang="it-IT" dirty="0" err="1" smtClean="0">
                <a:latin typeface="Calibri" panose="020F0502020204030204" pitchFamily="34" charset="0"/>
              </a:rPr>
              <a:t>rays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could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provide</a:t>
            </a:r>
            <a:r>
              <a:rPr lang="it-IT" dirty="0" smtClean="0">
                <a:latin typeface="Calibri" panose="020F0502020204030204" pitchFamily="34" charset="0"/>
              </a:rPr>
              <a:t> lab scale probe of </a:t>
            </a:r>
            <a:r>
              <a:rPr lang="it-IT" dirty="0" err="1" smtClean="0">
                <a:latin typeface="Calibri" panose="020F0502020204030204" pitchFamily="34" charset="0"/>
              </a:rPr>
              <a:t>transient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states</a:t>
            </a:r>
            <a:r>
              <a:rPr lang="it-IT" dirty="0" smtClean="0">
                <a:latin typeface="Calibri" panose="020F0502020204030204" pitchFamily="34" charset="0"/>
              </a:rPr>
              <a:t> in </a:t>
            </a:r>
            <a:r>
              <a:rPr lang="it-IT" dirty="0" err="1" smtClean="0">
                <a:latin typeface="Calibri" panose="020F0502020204030204" pitchFamily="34" charset="0"/>
              </a:rPr>
              <a:t>condensed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matter</a:t>
            </a:r>
            <a:r>
              <a:rPr lang="it-IT" dirty="0" smtClean="0">
                <a:latin typeface="Calibri" panose="020F0502020204030204" pitchFamily="34" charset="0"/>
              </a:rPr>
              <a:t> with </a:t>
            </a:r>
            <a:r>
              <a:rPr lang="it-IT" dirty="0" err="1" smtClean="0">
                <a:latin typeface="Calibri" panose="020F0502020204030204" pitchFamily="34" charset="0"/>
              </a:rPr>
              <a:t>important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applications</a:t>
            </a:r>
            <a:r>
              <a:rPr lang="it-IT" dirty="0" smtClean="0">
                <a:latin typeface="Calibri" panose="020F0502020204030204" pitchFamily="34" charset="0"/>
              </a:rPr>
              <a:t> in</a:t>
            </a: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Condensed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matter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physics</a:t>
            </a:r>
            <a:endParaRPr lang="it-IT" dirty="0" smtClean="0">
              <a:latin typeface="Calibri" panose="020F0502020204030204" pitchFamily="34" charset="0"/>
            </a:endParaRP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Chemistry</a:t>
            </a:r>
            <a:endParaRPr lang="it-IT" dirty="0" smtClean="0">
              <a:latin typeface="Calibri" panose="020F0502020204030204" pitchFamily="34" charset="0"/>
            </a:endParaRP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Biology</a:t>
            </a:r>
            <a:endParaRPr lang="it-IT" dirty="0" smtClean="0">
              <a:latin typeface="Calibri" panose="020F0502020204030204" pitchFamily="34" charset="0"/>
            </a:endParaRPr>
          </a:p>
          <a:p>
            <a:r>
              <a:rPr lang="it-IT" dirty="0" smtClean="0">
                <a:latin typeface="Calibri" panose="020F0502020204030204" pitchFamily="34" charset="0"/>
              </a:rPr>
              <a:t>Lower </a:t>
            </a:r>
            <a:r>
              <a:rPr lang="it-IT" dirty="0" err="1" smtClean="0">
                <a:latin typeface="Calibri" panose="020F0502020204030204" pitchFamily="34" charset="0"/>
              </a:rPr>
              <a:t>cost</a:t>
            </a:r>
            <a:r>
              <a:rPr lang="it-IT" dirty="0" smtClean="0">
                <a:latin typeface="Calibri" panose="020F0502020204030204" pitchFamily="34" charset="0"/>
              </a:rPr>
              <a:t> alternative to large scale </a:t>
            </a:r>
            <a:r>
              <a:rPr lang="it-IT" dirty="0" err="1" smtClean="0">
                <a:latin typeface="Calibri" panose="020F0502020204030204" pitchFamily="34" charset="0"/>
              </a:rPr>
              <a:t>facilites</a:t>
            </a:r>
            <a:endParaRPr lang="it-IT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X-ray methods</a:t>
            </a:r>
          </a:p>
        </p:txBody>
      </p:sp>
      <p:grpSp>
        <p:nvGrpSpPr>
          <p:cNvPr id="10243" name="Gruppo 5"/>
          <p:cNvGrpSpPr>
            <a:grpSpLocks/>
          </p:cNvGrpSpPr>
          <p:nvPr/>
        </p:nvGrpSpPr>
        <p:grpSpPr bwMode="auto">
          <a:xfrm>
            <a:off x="131763" y="1244600"/>
            <a:ext cx="6654800" cy="2160588"/>
            <a:chOff x="1203325" y="282892"/>
            <a:chExt cx="6654800" cy="2160271"/>
          </a:xfrm>
        </p:grpSpPr>
        <p:sp>
          <p:nvSpPr>
            <p:cNvPr id="10377" name="Rectangle 155"/>
            <p:cNvSpPr>
              <a:spLocks noChangeArrowheads="1"/>
            </p:cNvSpPr>
            <p:nvPr/>
          </p:nvSpPr>
          <p:spPr bwMode="auto">
            <a:xfrm>
              <a:off x="1203325" y="352425"/>
              <a:ext cx="6654800" cy="20494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8" name="AutoShape 7"/>
            <p:cNvSpPr>
              <a:spLocks noChangeArrowheads="1"/>
            </p:cNvSpPr>
            <p:nvPr/>
          </p:nvSpPr>
          <p:spPr bwMode="auto">
            <a:xfrm>
              <a:off x="3116263" y="1528763"/>
              <a:ext cx="74612" cy="403225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9" name="AutoShape 8"/>
            <p:cNvSpPr>
              <a:spLocks noChangeArrowheads="1"/>
            </p:cNvSpPr>
            <p:nvPr/>
          </p:nvSpPr>
          <p:spPr bwMode="auto">
            <a:xfrm flipH="1" flipV="1">
              <a:off x="3140075" y="642938"/>
              <a:ext cx="74613" cy="403225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0" name="AutoShape 10"/>
            <p:cNvSpPr>
              <a:spLocks noChangeArrowheads="1"/>
            </p:cNvSpPr>
            <p:nvPr/>
          </p:nvSpPr>
          <p:spPr bwMode="auto">
            <a:xfrm rot="3050985">
              <a:off x="2780507" y="1320006"/>
              <a:ext cx="74612" cy="4032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1" name="AutoShape 11"/>
            <p:cNvSpPr>
              <a:spLocks noChangeArrowheads="1"/>
            </p:cNvSpPr>
            <p:nvPr/>
          </p:nvSpPr>
          <p:spPr bwMode="auto">
            <a:xfrm rot="2405976">
              <a:off x="2860675" y="1403350"/>
              <a:ext cx="74613" cy="403225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2" name="AutoShape 12"/>
            <p:cNvSpPr>
              <a:spLocks noChangeArrowheads="1"/>
            </p:cNvSpPr>
            <p:nvPr/>
          </p:nvSpPr>
          <p:spPr bwMode="auto">
            <a:xfrm rot="1165661">
              <a:off x="2984500" y="1497013"/>
              <a:ext cx="74613" cy="403225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3" name="AutoShape 16"/>
            <p:cNvSpPr>
              <a:spLocks noChangeArrowheads="1"/>
            </p:cNvSpPr>
            <p:nvPr/>
          </p:nvSpPr>
          <p:spPr bwMode="auto">
            <a:xfrm rot="4683198" flipH="1">
              <a:off x="2723356" y="1204119"/>
              <a:ext cx="74613" cy="4032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4" name="AutoShape 17"/>
            <p:cNvSpPr>
              <a:spLocks noChangeArrowheads="1"/>
            </p:cNvSpPr>
            <p:nvPr/>
          </p:nvSpPr>
          <p:spPr bwMode="auto">
            <a:xfrm rot="18549015" flipV="1">
              <a:off x="2772570" y="821531"/>
              <a:ext cx="74612" cy="4032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5" name="AutoShape 18"/>
            <p:cNvSpPr>
              <a:spLocks noChangeArrowheads="1"/>
            </p:cNvSpPr>
            <p:nvPr/>
          </p:nvSpPr>
          <p:spPr bwMode="auto">
            <a:xfrm rot="19194024" flipV="1">
              <a:off x="2867025" y="723900"/>
              <a:ext cx="74613" cy="403225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6" name="AutoShape 19"/>
            <p:cNvSpPr>
              <a:spLocks noChangeArrowheads="1"/>
            </p:cNvSpPr>
            <p:nvPr/>
          </p:nvSpPr>
          <p:spPr bwMode="auto">
            <a:xfrm rot="20434339" flipV="1">
              <a:off x="3005138" y="658813"/>
              <a:ext cx="74612" cy="403225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7" name="AutoShape 21"/>
            <p:cNvSpPr>
              <a:spLocks noChangeArrowheads="1"/>
            </p:cNvSpPr>
            <p:nvPr/>
          </p:nvSpPr>
          <p:spPr bwMode="auto">
            <a:xfrm rot="-4683198" flipH="1" flipV="1">
              <a:off x="2702720" y="951706"/>
              <a:ext cx="74612" cy="4032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8" name="AutoShape 24"/>
            <p:cNvSpPr>
              <a:spLocks noChangeArrowheads="1"/>
            </p:cNvSpPr>
            <p:nvPr/>
          </p:nvSpPr>
          <p:spPr bwMode="auto">
            <a:xfrm rot="18549015" flipH="1">
              <a:off x="3477419" y="1372394"/>
              <a:ext cx="74613" cy="4032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9" name="AutoShape 25"/>
            <p:cNvSpPr>
              <a:spLocks noChangeArrowheads="1"/>
            </p:cNvSpPr>
            <p:nvPr/>
          </p:nvSpPr>
          <p:spPr bwMode="auto">
            <a:xfrm rot="19194024" flipH="1">
              <a:off x="3382963" y="1468438"/>
              <a:ext cx="74612" cy="403225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0" name="AutoShape 26"/>
            <p:cNvSpPr>
              <a:spLocks noChangeArrowheads="1"/>
            </p:cNvSpPr>
            <p:nvPr/>
          </p:nvSpPr>
          <p:spPr bwMode="auto">
            <a:xfrm rot="20434339" flipH="1">
              <a:off x="3243263" y="1519238"/>
              <a:ext cx="74612" cy="403225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1" name="AutoShape 27"/>
            <p:cNvSpPr>
              <a:spLocks noChangeArrowheads="1"/>
            </p:cNvSpPr>
            <p:nvPr/>
          </p:nvSpPr>
          <p:spPr bwMode="auto">
            <a:xfrm rot="-4683198">
              <a:off x="3555206" y="1242219"/>
              <a:ext cx="74613" cy="403225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2" name="AutoShape 29"/>
            <p:cNvSpPr>
              <a:spLocks noChangeArrowheads="1"/>
            </p:cNvSpPr>
            <p:nvPr/>
          </p:nvSpPr>
          <p:spPr bwMode="auto">
            <a:xfrm rot="3050985" flipH="1" flipV="1">
              <a:off x="3485357" y="843756"/>
              <a:ext cx="74612" cy="403225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3" name="AutoShape 30"/>
            <p:cNvSpPr>
              <a:spLocks noChangeArrowheads="1"/>
            </p:cNvSpPr>
            <p:nvPr/>
          </p:nvSpPr>
          <p:spPr bwMode="auto">
            <a:xfrm rot="2405976" flipH="1" flipV="1">
              <a:off x="3405188" y="760413"/>
              <a:ext cx="74612" cy="4032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4" name="AutoShape 31"/>
            <p:cNvSpPr>
              <a:spLocks noChangeArrowheads="1"/>
            </p:cNvSpPr>
            <p:nvPr/>
          </p:nvSpPr>
          <p:spPr bwMode="auto">
            <a:xfrm rot="1165661" flipH="1" flipV="1">
              <a:off x="3295650" y="681038"/>
              <a:ext cx="74613" cy="4032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5" name="AutoShape 32"/>
            <p:cNvSpPr>
              <a:spLocks noChangeArrowheads="1"/>
            </p:cNvSpPr>
            <p:nvPr/>
          </p:nvSpPr>
          <p:spPr bwMode="auto">
            <a:xfrm rot="4683198" flipV="1">
              <a:off x="3561556" y="975519"/>
              <a:ext cx="74613" cy="403225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6" name="Line 2"/>
            <p:cNvSpPr>
              <a:spLocks noChangeShapeType="1"/>
            </p:cNvSpPr>
            <p:nvPr/>
          </p:nvSpPr>
          <p:spPr bwMode="auto">
            <a:xfrm>
              <a:off x="1455738" y="1298575"/>
              <a:ext cx="836612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7" name="Line 4"/>
            <p:cNvSpPr>
              <a:spLocks noChangeShapeType="1"/>
            </p:cNvSpPr>
            <p:nvPr/>
          </p:nvSpPr>
          <p:spPr bwMode="auto">
            <a:xfrm>
              <a:off x="2190750" y="1293813"/>
              <a:ext cx="765175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8" name="Oval 5"/>
            <p:cNvSpPr>
              <a:spLocks noChangeArrowheads="1"/>
            </p:cNvSpPr>
            <p:nvPr/>
          </p:nvSpPr>
          <p:spPr bwMode="auto">
            <a:xfrm>
              <a:off x="2955925" y="1081088"/>
              <a:ext cx="433388" cy="4333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9" name="Line 33"/>
            <p:cNvSpPr>
              <a:spLocks noChangeShapeType="1"/>
            </p:cNvSpPr>
            <p:nvPr/>
          </p:nvSpPr>
          <p:spPr bwMode="auto">
            <a:xfrm>
              <a:off x="3409950" y="1293813"/>
              <a:ext cx="765175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0" name="Line 34"/>
            <p:cNvSpPr>
              <a:spLocks noChangeShapeType="1"/>
            </p:cNvSpPr>
            <p:nvPr/>
          </p:nvSpPr>
          <p:spPr bwMode="auto">
            <a:xfrm>
              <a:off x="3744913" y="1292225"/>
              <a:ext cx="836612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1" name="AutoShape 35"/>
            <p:cNvSpPr>
              <a:spLocks noChangeArrowheads="1"/>
            </p:cNvSpPr>
            <p:nvPr/>
          </p:nvSpPr>
          <p:spPr bwMode="auto">
            <a:xfrm rot="20648577" flipV="1">
              <a:off x="2392363" y="833438"/>
              <a:ext cx="1731962" cy="13573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 w 21600"/>
                <a:gd name="T13" fmla="*/ 0 h 21600"/>
                <a:gd name="T14" fmla="*/ 21564 w 21600"/>
                <a:gd name="T15" fmla="*/ 114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055" y="9309"/>
                  </a:moveTo>
                  <a:cubicBezTo>
                    <a:pt x="3769" y="5596"/>
                    <a:pt x="7019" y="2912"/>
                    <a:pt x="10800" y="2913"/>
                  </a:cubicBezTo>
                  <a:cubicBezTo>
                    <a:pt x="14580" y="2913"/>
                    <a:pt x="17830" y="5596"/>
                    <a:pt x="18544" y="9309"/>
                  </a:cubicBezTo>
                  <a:lnTo>
                    <a:pt x="21405" y="8758"/>
                  </a:lnTo>
                  <a:cubicBezTo>
                    <a:pt x="20426" y="3674"/>
                    <a:pt x="15977" y="-1"/>
                    <a:pt x="10799" y="0"/>
                  </a:cubicBezTo>
                  <a:cubicBezTo>
                    <a:pt x="5622" y="0"/>
                    <a:pt x="1173" y="3674"/>
                    <a:pt x="194" y="875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2" name="Text Box 78"/>
            <p:cNvSpPr txBox="1">
              <a:spLocks noChangeArrowheads="1"/>
            </p:cNvSpPr>
            <p:nvPr/>
          </p:nvSpPr>
          <p:spPr bwMode="auto">
            <a:xfrm>
              <a:off x="1412875" y="1355725"/>
              <a:ext cx="806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n-US"/>
                <a:t>X-rays</a:t>
              </a:r>
            </a:p>
          </p:txBody>
        </p:sp>
        <p:sp>
          <p:nvSpPr>
            <p:cNvPr id="10403" name="Text Box 79"/>
            <p:cNvSpPr txBox="1">
              <a:spLocks noChangeArrowheads="1"/>
            </p:cNvSpPr>
            <p:nvPr/>
          </p:nvSpPr>
          <p:spPr bwMode="auto">
            <a:xfrm>
              <a:off x="3548063" y="2076450"/>
              <a:ext cx="971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n-US"/>
                <a:t>Detector</a:t>
              </a:r>
            </a:p>
          </p:txBody>
        </p:sp>
        <p:sp>
          <p:nvSpPr>
            <p:cNvPr id="10404" name="Text Box 159"/>
            <p:cNvSpPr txBox="1">
              <a:spLocks noChangeArrowheads="1"/>
            </p:cNvSpPr>
            <p:nvPr/>
          </p:nvSpPr>
          <p:spPr bwMode="auto">
            <a:xfrm>
              <a:off x="5202238" y="757238"/>
              <a:ext cx="2603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n-US"/>
                <a:t>I</a:t>
              </a:r>
            </a:p>
          </p:txBody>
        </p:sp>
        <p:sp>
          <p:nvSpPr>
            <p:cNvPr id="10405" name="Text Box 161"/>
            <p:cNvSpPr txBox="1">
              <a:spLocks noChangeArrowheads="1"/>
            </p:cNvSpPr>
            <p:nvPr/>
          </p:nvSpPr>
          <p:spPr bwMode="auto">
            <a:xfrm>
              <a:off x="6753225" y="1905000"/>
              <a:ext cx="679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n-US"/>
                <a:t>angle</a:t>
              </a:r>
            </a:p>
          </p:txBody>
        </p:sp>
        <p:sp>
          <p:nvSpPr>
            <p:cNvPr id="10406" name="Freeform 164"/>
            <p:cNvSpPr>
              <a:spLocks noChangeAspect="1"/>
            </p:cNvSpPr>
            <p:nvPr/>
          </p:nvSpPr>
          <p:spPr bwMode="auto">
            <a:xfrm>
              <a:off x="5589588" y="1138238"/>
              <a:ext cx="292100" cy="777875"/>
            </a:xfrm>
            <a:custGeom>
              <a:avLst/>
              <a:gdLst>
                <a:gd name="T0" fmla="*/ 0 w 376"/>
                <a:gd name="T1" fmla="*/ 2147483647 h 873"/>
                <a:gd name="T2" fmla="*/ 2147483647 w 376"/>
                <a:gd name="T3" fmla="*/ 2147483647 h 873"/>
                <a:gd name="T4" fmla="*/ 2147483647 w 376"/>
                <a:gd name="T5" fmla="*/ 2147483647 h 873"/>
                <a:gd name="T6" fmla="*/ 2147483647 w 376"/>
                <a:gd name="T7" fmla="*/ 2147483647 h 873"/>
                <a:gd name="T8" fmla="*/ 2147483647 w 376"/>
                <a:gd name="T9" fmla="*/ 2147483647 h 873"/>
                <a:gd name="T10" fmla="*/ 2147483647 w 376"/>
                <a:gd name="T11" fmla="*/ 2147483647 h 873"/>
                <a:gd name="T12" fmla="*/ 2147483647 w 376"/>
                <a:gd name="T13" fmla="*/ 2147483647 h 873"/>
                <a:gd name="T14" fmla="*/ 2147483647 w 376"/>
                <a:gd name="T15" fmla="*/ 2147483647 h 873"/>
                <a:gd name="T16" fmla="*/ 2147483647 w 376"/>
                <a:gd name="T17" fmla="*/ 2147483647 h 873"/>
                <a:gd name="T18" fmla="*/ 2147483647 w 376"/>
                <a:gd name="T19" fmla="*/ 0 h 873"/>
                <a:gd name="T20" fmla="*/ 2147483647 w 376"/>
                <a:gd name="T21" fmla="*/ 2147483647 h 873"/>
                <a:gd name="T22" fmla="*/ 2147483647 w 376"/>
                <a:gd name="T23" fmla="*/ 2147483647 h 873"/>
                <a:gd name="T24" fmla="*/ 2147483647 w 376"/>
                <a:gd name="T25" fmla="*/ 2147483647 h 873"/>
                <a:gd name="T26" fmla="*/ 2147483647 w 376"/>
                <a:gd name="T27" fmla="*/ 2147483647 h 873"/>
                <a:gd name="T28" fmla="*/ 2147483647 w 376"/>
                <a:gd name="T29" fmla="*/ 2147483647 h 873"/>
                <a:gd name="T30" fmla="*/ 2147483647 w 376"/>
                <a:gd name="T31" fmla="*/ 2147483647 h 873"/>
                <a:gd name="T32" fmla="*/ 2147483647 w 376"/>
                <a:gd name="T33" fmla="*/ 2147483647 h 8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6"/>
                <a:gd name="T52" fmla="*/ 0 h 873"/>
                <a:gd name="T53" fmla="*/ 376 w 376"/>
                <a:gd name="T54" fmla="*/ 873 h 8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6" h="873">
                  <a:moveTo>
                    <a:pt x="0" y="873"/>
                  </a:moveTo>
                  <a:lnTo>
                    <a:pt x="39" y="870"/>
                  </a:lnTo>
                  <a:lnTo>
                    <a:pt x="75" y="860"/>
                  </a:lnTo>
                  <a:lnTo>
                    <a:pt x="105" y="839"/>
                  </a:lnTo>
                  <a:lnTo>
                    <a:pt x="119" y="813"/>
                  </a:lnTo>
                  <a:lnTo>
                    <a:pt x="123" y="783"/>
                  </a:lnTo>
                  <a:lnTo>
                    <a:pt x="129" y="714"/>
                  </a:lnTo>
                  <a:lnTo>
                    <a:pt x="139" y="560"/>
                  </a:lnTo>
                  <a:lnTo>
                    <a:pt x="166" y="14"/>
                  </a:lnTo>
                  <a:lnTo>
                    <a:pt x="174" y="0"/>
                  </a:lnTo>
                  <a:lnTo>
                    <a:pt x="185" y="14"/>
                  </a:lnTo>
                  <a:lnTo>
                    <a:pt x="211" y="687"/>
                  </a:lnTo>
                  <a:lnTo>
                    <a:pt x="216" y="776"/>
                  </a:lnTo>
                  <a:lnTo>
                    <a:pt x="230" y="824"/>
                  </a:lnTo>
                  <a:lnTo>
                    <a:pt x="264" y="860"/>
                  </a:lnTo>
                  <a:lnTo>
                    <a:pt x="300" y="865"/>
                  </a:lnTo>
                  <a:lnTo>
                    <a:pt x="376" y="86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7" name="Freeform 165"/>
            <p:cNvSpPr>
              <a:spLocks noChangeAspect="1"/>
            </p:cNvSpPr>
            <p:nvPr/>
          </p:nvSpPr>
          <p:spPr bwMode="auto">
            <a:xfrm>
              <a:off x="5815013" y="1627188"/>
              <a:ext cx="341312" cy="287337"/>
            </a:xfrm>
            <a:custGeom>
              <a:avLst/>
              <a:gdLst>
                <a:gd name="T0" fmla="*/ 0 w 384"/>
                <a:gd name="T1" fmla="*/ 2147483647 h 872"/>
                <a:gd name="T2" fmla="*/ 2147483647 w 384"/>
                <a:gd name="T3" fmla="*/ 2147483647 h 872"/>
                <a:gd name="T4" fmla="*/ 2147483647 w 384"/>
                <a:gd name="T5" fmla="*/ 2147483647 h 872"/>
                <a:gd name="T6" fmla="*/ 2147483647 w 384"/>
                <a:gd name="T7" fmla="*/ 2147483647 h 872"/>
                <a:gd name="T8" fmla="*/ 2147483647 w 384"/>
                <a:gd name="T9" fmla="*/ 2147483647 h 872"/>
                <a:gd name="T10" fmla="*/ 2147483647 w 384"/>
                <a:gd name="T11" fmla="*/ 2147483647 h 872"/>
                <a:gd name="T12" fmla="*/ 2147483647 w 384"/>
                <a:gd name="T13" fmla="*/ 2147483647 h 872"/>
                <a:gd name="T14" fmla="*/ 2147483647 w 384"/>
                <a:gd name="T15" fmla="*/ 2147483647 h 872"/>
                <a:gd name="T16" fmla="*/ 2147483647 w 384"/>
                <a:gd name="T17" fmla="*/ 500879820 h 872"/>
                <a:gd name="T18" fmla="*/ 2147483647 w 384"/>
                <a:gd name="T19" fmla="*/ 0 h 872"/>
                <a:gd name="T20" fmla="*/ 2147483647 w 384"/>
                <a:gd name="T21" fmla="*/ 500879820 h 872"/>
                <a:gd name="T22" fmla="*/ 2147483647 w 384"/>
                <a:gd name="T23" fmla="*/ 2147483647 h 872"/>
                <a:gd name="T24" fmla="*/ 2147483647 w 384"/>
                <a:gd name="T25" fmla="*/ 2147483647 h 872"/>
                <a:gd name="T26" fmla="*/ 2147483647 w 384"/>
                <a:gd name="T27" fmla="*/ 2147483647 h 872"/>
                <a:gd name="T28" fmla="*/ 2147483647 w 384"/>
                <a:gd name="T29" fmla="*/ 2147483647 h 872"/>
                <a:gd name="T30" fmla="*/ 2147483647 w 384"/>
                <a:gd name="T31" fmla="*/ 2147483647 h 872"/>
                <a:gd name="T32" fmla="*/ 2147483647 w 384"/>
                <a:gd name="T33" fmla="*/ 2147483647 h 8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4"/>
                <a:gd name="T52" fmla="*/ 0 h 872"/>
                <a:gd name="T53" fmla="*/ 384 w 384"/>
                <a:gd name="T54" fmla="*/ 872 h 8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4" h="872">
                  <a:moveTo>
                    <a:pt x="0" y="872"/>
                  </a:moveTo>
                  <a:lnTo>
                    <a:pt x="45" y="870"/>
                  </a:lnTo>
                  <a:lnTo>
                    <a:pt x="81" y="860"/>
                  </a:lnTo>
                  <a:lnTo>
                    <a:pt x="111" y="839"/>
                  </a:lnTo>
                  <a:lnTo>
                    <a:pt x="125" y="813"/>
                  </a:lnTo>
                  <a:lnTo>
                    <a:pt x="129" y="783"/>
                  </a:lnTo>
                  <a:lnTo>
                    <a:pt x="135" y="714"/>
                  </a:lnTo>
                  <a:lnTo>
                    <a:pt x="145" y="560"/>
                  </a:lnTo>
                  <a:lnTo>
                    <a:pt x="172" y="14"/>
                  </a:lnTo>
                  <a:lnTo>
                    <a:pt x="180" y="0"/>
                  </a:lnTo>
                  <a:lnTo>
                    <a:pt x="191" y="14"/>
                  </a:lnTo>
                  <a:lnTo>
                    <a:pt x="217" y="687"/>
                  </a:lnTo>
                  <a:lnTo>
                    <a:pt x="222" y="776"/>
                  </a:lnTo>
                  <a:lnTo>
                    <a:pt x="236" y="824"/>
                  </a:lnTo>
                  <a:lnTo>
                    <a:pt x="270" y="860"/>
                  </a:lnTo>
                  <a:lnTo>
                    <a:pt x="328" y="868"/>
                  </a:lnTo>
                  <a:lnTo>
                    <a:pt x="384" y="86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8" name="Freeform 166"/>
            <p:cNvSpPr>
              <a:spLocks noChangeAspect="1"/>
            </p:cNvSpPr>
            <p:nvPr/>
          </p:nvSpPr>
          <p:spPr bwMode="auto">
            <a:xfrm>
              <a:off x="6059488" y="1389063"/>
              <a:ext cx="234950" cy="523875"/>
            </a:xfrm>
            <a:custGeom>
              <a:avLst/>
              <a:gdLst>
                <a:gd name="T0" fmla="*/ 0 w 378"/>
                <a:gd name="T1" fmla="*/ 2147483647 h 878"/>
                <a:gd name="T2" fmla="*/ 2147483647 w 378"/>
                <a:gd name="T3" fmla="*/ 2147483647 h 878"/>
                <a:gd name="T4" fmla="*/ 2147483647 w 378"/>
                <a:gd name="T5" fmla="*/ 2147483647 h 878"/>
                <a:gd name="T6" fmla="*/ 2147483647 w 378"/>
                <a:gd name="T7" fmla="*/ 2147483647 h 878"/>
                <a:gd name="T8" fmla="*/ 2147483647 w 378"/>
                <a:gd name="T9" fmla="*/ 2147483647 h 878"/>
                <a:gd name="T10" fmla="*/ 2147483647 w 378"/>
                <a:gd name="T11" fmla="*/ 2147483647 h 878"/>
                <a:gd name="T12" fmla="*/ 2147483647 w 378"/>
                <a:gd name="T13" fmla="*/ 2147483647 h 878"/>
                <a:gd name="T14" fmla="*/ 2147483647 w 378"/>
                <a:gd name="T15" fmla="*/ 2147483647 h 878"/>
                <a:gd name="T16" fmla="*/ 2147483647 w 378"/>
                <a:gd name="T17" fmla="*/ 2147483647 h 878"/>
                <a:gd name="T18" fmla="*/ 2147483647 w 378"/>
                <a:gd name="T19" fmla="*/ 0 h 878"/>
                <a:gd name="T20" fmla="*/ 2147483647 w 378"/>
                <a:gd name="T21" fmla="*/ 2147483647 h 878"/>
                <a:gd name="T22" fmla="*/ 2147483647 w 378"/>
                <a:gd name="T23" fmla="*/ 2147483647 h 878"/>
                <a:gd name="T24" fmla="*/ 2147483647 w 378"/>
                <a:gd name="T25" fmla="*/ 2147483647 h 878"/>
                <a:gd name="T26" fmla="*/ 2147483647 w 378"/>
                <a:gd name="T27" fmla="*/ 2147483647 h 878"/>
                <a:gd name="T28" fmla="*/ 2147483647 w 378"/>
                <a:gd name="T29" fmla="*/ 2147483647 h 878"/>
                <a:gd name="T30" fmla="*/ 2147483647 w 378"/>
                <a:gd name="T31" fmla="*/ 2147483647 h 878"/>
                <a:gd name="T32" fmla="*/ 2147483647 w 378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8"/>
                <a:gd name="T52" fmla="*/ 0 h 878"/>
                <a:gd name="T53" fmla="*/ 378 w 378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1" y="872"/>
                  </a:lnTo>
                  <a:lnTo>
                    <a:pt x="378" y="87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9" name="Freeform 167"/>
            <p:cNvSpPr>
              <a:spLocks noChangeAspect="1"/>
            </p:cNvSpPr>
            <p:nvPr/>
          </p:nvSpPr>
          <p:spPr bwMode="auto">
            <a:xfrm>
              <a:off x="6245225" y="1809750"/>
              <a:ext cx="238125" cy="103188"/>
            </a:xfrm>
            <a:custGeom>
              <a:avLst/>
              <a:gdLst>
                <a:gd name="T0" fmla="*/ 0 w 378"/>
                <a:gd name="T1" fmla="*/ 1425274099 h 878"/>
                <a:gd name="T2" fmla="*/ 2147483647 w 378"/>
                <a:gd name="T3" fmla="*/ 1412290749 h 878"/>
                <a:gd name="T4" fmla="*/ 2147483647 w 378"/>
                <a:gd name="T5" fmla="*/ 1396060856 h 878"/>
                <a:gd name="T6" fmla="*/ 2147483647 w 378"/>
                <a:gd name="T7" fmla="*/ 1361958524 h 878"/>
                <a:gd name="T8" fmla="*/ 2147483647 w 378"/>
                <a:gd name="T9" fmla="*/ 1319760990 h 878"/>
                <a:gd name="T10" fmla="*/ 2147483647 w 378"/>
                <a:gd name="T11" fmla="*/ 1271059088 h 878"/>
                <a:gd name="T12" fmla="*/ 2147483647 w 378"/>
                <a:gd name="T13" fmla="*/ 1159053834 h 878"/>
                <a:gd name="T14" fmla="*/ 2147483647 w 378"/>
                <a:gd name="T15" fmla="*/ 909063697 h 878"/>
                <a:gd name="T16" fmla="*/ 2147483647 w 378"/>
                <a:gd name="T17" fmla="*/ 22721458 h 878"/>
                <a:gd name="T18" fmla="*/ 2147483647 w 378"/>
                <a:gd name="T19" fmla="*/ 0 h 878"/>
                <a:gd name="T20" fmla="*/ 2147483647 w 378"/>
                <a:gd name="T21" fmla="*/ 22721458 h 878"/>
                <a:gd name="T22" fmla="*/ 2147483647 w 378"/>
                <a:gd name="T23" fmla="*/ 1115227858 h 878"/>
                <a:gd name="T24" fmla="*/ 2147483647 w 378"/>
                <a:gd name="T25" fmla="*/ 1259691018 h 878"/>
                <a:gd name="T26" fmla="*/ 2147483647 w 378"/>
                <a:gd name="T27" fmla="*/ 1337621206 h 878"/>
                <a:gd name="T28" fmla="*/ 2147483647 w 378"/>
                <a:gd name="T29" fmla="*/ 1396060856 h 878"/>
                <a:gd name="T30" fmla="*/ 2147483647 w 378"/>
                <a:gd name="T31" fmla="*/ 1412290749 h 878"/>
                <a:gd name="T32" fmla="*/ 2147483647 w 378"/>
                <a:gd name="T33" fmla="*/ 1420398174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8"/>
                <a:gd name="T52" fmla="*/ 0 h 878"/>
                <a:gd name="T53" fmla="*/ 378 w 378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4" y="870"/>
                  </a:lnTo>
                  <a:lnTo>
                    <a:pt x="378" y="87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0" name="Freeform 168"/>
            <p:cNvSpPr>
              <a:spLocks noChangeAspect="1"/>
            </p:cNvSpPr>
            <p:nvPr/>
          </p:nvSpPr>
          <p:spPr bwMode="auto">
            <a:xfrm>
              <a:off x="6413500" y="977900"/>
              <a:ext cx="257175" cy="928688"/>
            </a:xfrm>
            <a:custGeom>
              <a:avLst/>
              <a:gdLst>
                <a:gd name="T0" fmla="*/ 0 w 378"/>
                <a:gd name="T1" fmla="*/ 2147483647 h 878"/>
                <a:gd name="T2" fmla="*/ 2147483647 w 378"/>
                <a:gd name="T3" fmla="*/ 2147483647 h 878"/>
                <a:gd name="T4" fmla="*/ 2147483647 w 378"/>
                <a:gd name="T5" fmla="*/ 2147483647 h 878"/>
                <a:gd name="T6" fmla="*/ 2147483647 w 378"/>
                <a:gd name="T7" fmla="*/ 2147483647 h 878"/>
                <a:gd name="T8" fmla="*/ 2147483647 w 378"/>
                <a:gd name="T9" fmla="*/ 2147483647 h 878"/>
                <a:gd name="T10" fmla="*/ 2147483647 w 378"/>
                <a:gd name="T11" fmla="*/ 2147483647 h 878"/>
                <a:gd name="T12" fmla="*/ 2147483647 w 378"/>
                <a:gd name="T13" fmla="*/ 2147483647 h 878"/>
                <a:gd name="T14" fmla="*/ 2147483647 w 378"/>
                <a:gd name="T15" fmla="*/ 2147483647 h 878"/>
                <a:gd name="T16" fmla="*/ 2147483647 w 378"/>
                <a:gd name="T17" fmla="*/ 2147483647 h 878"/>
                <a:gd name="T18" fmla="*/ 2147483647 w 378"/>
                <a:gd name="T19" fmla="*/ 0 h 878"/>
                <a:gd name="T20" fmla="*/ 2147483647 w 378"/>
                <a:gd name="T21" fmla="*/ 2147483647 h 878"/>
                <a:gd name="T22" fmla="*/ 2147483647 w 378"/>
                <a:gd name="T23" fmla="*/ 2147483647 h 878"/>
                <a:gd name="T24" fmla="*/ 2147483647 w 378"/>
                <a:gd name="T25" fmla="*/ 2147483647 h 878"/>
                <a:gd name="T26" fmla="*/ 2147483647 w 378"/>
                <a:gd name="T27" fmla="*/ 2147483647 h 878"/>
                <a:gd name="T28" fmla="*/ 2147483647 w 378"/>
                <a:gd name="T29" fmla="*/ 2147483647 h 878"/>
                <a:gd name="T30" fmla="*/ 2147483647 w 378"/>
                <a:gd name="T31" fmla="*/ 2147483647 h 878"/>
                <a:gd name="T32" fmla="*/ 2147483647 w 378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8"/>
                <a:gd name="T52" fmla="*/ 0 h 878"/>
                <a:gd name="T53" fmla="*/ 378 w 378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1" y="872"/>
                  </a:lnTo>
                  <a:lnTo>
                    <a:pt x="378" y="87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1" name="Freeform 169"/>
            <p:cNvSpPr>
              <a:spLocks noChangeAspect="1"/>
            </p:cNvSpPr>
            <p:nvPr/>
          </p:nvSpPr>
          <p:spPr bwMode="auto">
            <a:xfrm>
              <a:off x="6600825" y="1803400"/>
              <a:ext cx="238125" cy="103188"/>
            </a:xfrm>
            <a:custGeom>
              <a:avLst/>
              <a:gdLst>
                <a:gd name="T0" fmla="*/ 0 w 378"/>
                <a:gd name="T1" fmla="*/ 1425274099 h 878"/>
                <a:gd name="T2" fmla="*/ 2147483647 w 378"/>
                <a:gd name="T3" fmla="*/ 1412290749 h 878"/>
                <a:gd name="T4" fmla="*/ 2147483647 w 378"/>
                <a:gd name="T5" fmla="*/ 1396060856 h 878"/>
                <a:gd name="T6" fmla="*/ 2147483647 w 378"/>
                <a:gd name="T7" fmla="*/ 1361958524 h 878"/>
                <a:gd name="T8" fmla="*/ 2147483647 w 378"/>
                <a:gd name="T9" fmla="*/ 1319760990 h 878"/>
                <a:gd name="T10" fmla="*/ 2147483647 w 378"/>
                <a:gd name="T11" fmla="*/ 1271059088 h 878"/>
                <a:gd name="T12" fmla="*/ 2147483647 w 378"/>
                <a:gd name="T13" fmla="*/ 1159053834 h 878"/>
                <a:gd name="T14" fmla="*/ 2147483647 w 378"/>
                <a:gd name="T15" fmla="*/ 909063697 h 878"/>
                <a:gd name="T16" fmla="*/ 2147483647 w 378"/>
                <a:gd name="T17" fmla="*/ 22721458 h 878"/>
                <a:gd name="T18" fmla="*/ 2147483647 w 378"/>
                <a:gd name="T19" fmla="*/ 0 h 878"/>
                <a:gd name="T20" fmla="*/ 2147483647 w 378"/>
                <a:gd name="T21" fmla="*/ 22721458 h 878"/>
                <a:gd name="T22" fmla="*/ 2147483647 w 378"/>
                <a:gd name="T23" fmla="*/ 1115227858 h 878"/>
                <a:gd name="T24" fmla="*/ 2147483647 w 378"/>
                <a:gd name="T25" fmla="*/ 1259691018 h 878"/>
                <a:gd name="T26" fmla="*/ 2147483647 w 378"/>
                <a:gd name="T27" fmla="*/ 1337621206 h 878"/>
                <a:gd name="T28" fmla="*/ 2147483647 w 378"/>
                <a:gd name="T29" fmla="*/ 1396060856 h 878"/>
                <a:gd name="T30" fmla="*/ 2147483647 w 378"/>
                <a:gd name="T31" fmla="*/ 1412290749 h 878"/>
                <a:gd name="T32" fmla="*/ 2147483647 w 378"/>
                <a:gd name="T33" fmla="*/ 1420398174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8"/>
                <a:gd name="T52" fmla="*/ 0 h 878"/>
                <a:gd name="T53" fmla="*/ 378 w 378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4" y="870"/>
                  </a:lnTo>
                  <a:lnTo>
                    <a:pt x="378" y="87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2" name="Freeform 170"/>
            <p:cNvSpPr>
              <a:spLocks noChangeAspect="1"/>
            </p:cNvSpPr>
            <p:nvPr/>
          </p:nvSpPr>
          <p:spPr bwMode="auto">
            <a:xfrm>
              <a:off x="6775450" y="1570038"/>
              <a:ext cx="150813" cy="336550"/>
            </a:xfrm>
            <a:custGeom>
              <a:avLst/>
              <a:gdLst>
                <a:gd name="T0" fmla="*/ 0 w 378"/>
                <a:gd name="T1" fmla="*/ 2147483647 h 878"/>
                <a:gd name="T2" fmla="*/ 2147483647 w 378"/>
                <a:gd name="T3" fmla="*/ 2147483647 h 878"/>
                <a:gd name="T4" fmla="*/ 2147483647 w 378"/>
                <a:gd name="T5" fmla="*/ 2147483647 h 878"/>
                <a:gd name="T6" fmla="*/ 2147483647 w 378"/>
                <a:gd name="T7" fmla="*/ 2147483647 h 878"/>
                <a:gd name="T8" fmla="*/ 2147483647 w 378"/>
                <a:gd name="T9" fmla="*/ 2147483647 h 878"/>
                <a:gd name="T10" fmla="*/ 2147483647 w 378"/>
                <a:gd name="T11" fmla="*/ 2147483647 h 878"/>
                <a:gd name="T12" fmla="*/ 2147483647 w 378"/>
                <a:gd name="T13" fmla="*/ 2147483647 h 878"/>
                <a:gd name="T14" fmla="*/ 2147483647 w 378"/>
                <a:gd name="T15" fmla="*/ 2147483647 h 878"/>
                <a:gd name="T16" fmla="*/ 2147483647 w 378"/>
                <a:gd name="T17" fmla="*/ 788425845 h 878"/>
                <a:gd name="T18" fmla="*/ 2147483647 w 378"/>
                <a:gd name="T19" fmla="*/ 0 h 878"/>
                <a:gd name="T20" fmla="*/ 2147483647 w 378"/>
                <a:gd name="T21" fmla="*/ 788425845 h 878"/>
                <a:gd name="T22" fmla="*/ 2147483647 w 378"/>
                <a:gd name="T23" fmla="*/ 2147483647 h 878"/>
                <a:gd name="T24" fmla="*/ 2147483647 w 378"/>
                <a:gd name="T25" fmla="*/ 2147483647 h 878"/>
                <a:gd name="T26" fmla="*/ 2147483647 w 378"/>
                <a:gd name="T27" fmla="*/ 2147483647 h 878"/>
                <a:gd name="T28" fmla="*/ 2147483647 w 378"/>
                <a:gd name="T29" fmla="*/ 2147483647 h 878"/>
                <a:gd name="T30" fmla="*/ 2147483647 w 378"/>
                <a:gd name="T31" fmla="*/ 2147483647 h 878"/>
                <a:gd name="T32" fmla="*/ 2147483647 w 378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8"/>
                <a:gd name="T52" fmla="*/ 0 h 878"/>
                <a:gd name="T53" fmla="*/ 378 w 378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1" y="872"/>
                  </a:lnTo>
                  <a:lnTo>
                    <a:pt x="378" y="87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3" name="Freeform 36"/>
            <p:cNvSpPr>
              <a:spLocks/>
            </p:cNvSpPr>
            <p:nvPr/>
          </p:nvSpPr>
          <p:spPr bwMode="auto">
            <a:xfrm>
              <a:off x="5538788" y="777875"/>
              <a:ext cx="1876425" cy="1141413"/>
            </a:xfrm>
            <a:custGeom>
              <a:avLst/>
              <a:gdLst>
                <a:gd name="T0" fmla="*/ 0 w 1182"/>
                <a:gd name="T1" fmla="*/ 0 h 864"/>
                <a:gd name="T2" fmla="*/ 0 w 1182"/>
                <a:gd name="T3" fmla="*/ 2147483647 h 864"/>
                <a:gd name="T4" fmla="*/ 2147483647 w 1182"/>
                <a:gd name="T5" fmla="*/ 2147483647 h 864"/>
                <a:gd name="T6" fmla="*/ 0 60000 65536"/>
                <a:gd name="T7" fmla="*/ 0 60000 65536"/>
                <a:gd name="T8" fmla="*/ 0 60000 65536"/>
                <a:gd name="T9" fmla="*/ 0 w 1182"/>
                <a:gd name="T10" fmla="*/ 0 h 864"/>
                <a:gd name="T11" fmla="*/ 1182 w 1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2" h="864">
                  <a:moveTo>
                    <a:pt x="0" y="0"/>
                  </a:moveTo>
                  <a:lnTo>
                    <a:pt x="0" y="864"/>
                  </a:lnTo>
                  <a:lnTo>
                    <a:pt x="1182" y="8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4" name="Text Box 76"/>
            <p:cNvSpPr txBox="1">
              <a:spLocks noChangeArrowheads="1"/>
            </p:cNvSpPr>
            <p:nvPr/>
          </p:nvSpPr>
          <p:spPr bwMode="auto">
            <a:xfrm>
              <a:off x="1363663" y="282892"/>
              <a:ext cx="32083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n-US" b="1" dirty="0">
                  <a:latin typeface="Calibri" panose="020F0502020204030204" pitchFamily="34" charset="0"/>
                </a:rPr>
                <a:t>X-Ray Diffraction</a:t>
              </a:r>
            </a:p>
          </p:txBody>
        </p:sp>
      </p:grpSp>
      <p:sp>
        <p:nvSpPr>
          <p:cNvPr id="10375" name="CasellaDiTesto 217"/>
          <p:cNvSpPr txBox="1">
            <a:spLocks noChangeArrowheads="1"/>
          </p:cNvSpPr>
          <p:nvPr/>
        </p:nvSpPr>
        <p:spPr bwMode="auto">
          <a:xfrm>
            <a:off x="6895632" y="1643063"/>
            <a:ext cx="1626536" cy="120032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alt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XRD</a:t>
            </a:r>
          </a:p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Long range </a:t>
            </a:r>
          </a:p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623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63563"/>
          </a:xfrm>
        </p:spPr>
        <p:txBody>
          <a:bodyPr/>
          <a:lstStyle/>
          <a:p>
            <a:pPr eaLnBrk="1" hangingPunct="1"/>
            <a:r>
              <a:rPr lang="it-IT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TiO</a:t>
            </a:r>
            <a:r>
              <a:rPr lang="it-IT" altLang="en-US" sz="36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283968" y="548680"/>
            <a:ext cx="33131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25000"/>
              </a:lnSpc>
              <a:buClr>
                <a:srgbClr val="292929"/>
              </a:buClr>
            </a:pPr>
            <a:r>
              <a:rPr lang="it-IT" altLang="en-US" b="1" dirty="0">
                <a:solidFill>
                  <a:srgbClr val="000000"/>
                </a:solidFill>
              </a:rPr>
              <a:t>Rutile</a:t>
            </a:r>
            <a:r>
              <a:rPr lang="it-IT" altLang="en-US" b="1" baseline="-25000" dirty="0">
                <a:solidFill>
                  <a:srgbClr val="000000"/>
                </a:solidFill>
              </a:rPr>
              <a:t/>
            </a:r>
            <a:br>
              <a:rPr lang="it-IT" altLang="en-US" b="1" baseline="-25000" dirty="0">
                <a:solidFill>
                  <a:srgbClr val="000000"/>
                </a:solidFill>
              </a:rPr>
            </a:br>
            <a:r>
              <a:rPr lang="it-IT" altLang="en-US" b="1" dirty="0">
                <a:solidFill>
                  <a:srgbClr val="000000"/>
                </a:solidFill>
              </a:rPr>
              <a:t>P4</a:t>
            </a:r>
            <a:r>
              <a:rPr lang="it-IT" altLang="en-US" b="1" baseline="-25000" dirty="0">
                <a:solidFill>
                  <a:srgbClr val="000000"/>
                </a:solidFill>
              </a:rPr>
              <a:t>2</a:t>
            </a:r>
            <a:r>
              <a:rPr lang="it-IT" altLang="en-US" b="1" dirty="0">
                <a:solidFill>
                  <a:srgbClr val="000000"/>
                </a:solidFill>
              </a:rPr>
              <a:t>/</a:t>
            </a:r>
            <a:r>
              <a:rPr lang="it-IT" altLang="en-US" b="1" i="1" dirty="0" err="1">
                <a:solidFill>
                  <a:srgbClr val="000000"/>
                </a:solidFill>
              </a:rPr>
              <a:t>mnm</a:t>
            </a:r>
            <a:endParaRPr lang="it-IT" altLang="en-US" i="1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43" y="1524000"/>
            <a:ext cx="17637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87078" y="548680"/>
            <a:ext cx="27368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25000"/>
              </a:lnSpc>
              <a:buClr>
                <a:srgbClr val="292929"/>
              </a:buClr>
            </a:pPr>
            <a:r>
              <a:rPr lang="it-IT" altLang="en-US" b="1" dirty="0" err="1">
                <a:solidFill>
                  <a:srgbClr val="000000"/>
                </a:solidFill>
              </a:rPr>
              <a:t>Anatase</a:t>
            </a:r>
            <a:r>
              <a:rPr lang="it-IT" altLang="en-US" b="1" dirty="0">
                <a:solidFill>
                  <a:srgbClr val="000000"/>
                </a:solidFill>
              </a:rPr>
              <a:t/>
            </a:r>
            <a:br>
              <a:rPr lang="it-IT" altLang="en-US" b="1" dirty="0">
                <a:solidFill>
                  <a:srgbClr val="000000"/>
                </a:solidFill>
              </a:rPr>
            </a:br>
            <a:r>
              <a:rPr lang="it-IT" altLang="en-US" b="1" dirty="0">
                <a:solidFill>
                  <a:srgbClr val="000000"/>
                </a:solidFill>
              </a:rPr>
              <a:t>I4</a:t>
            </a:r>
            <a:r>
              <a:rPr lang="it-IT" altLang="en-US" b="1" baseline="-25000" dirty="0">
                <a:solidFill>
                  <a:srgbClr val="000000"/>
                </a:solidFill>
              </a:rPr>
              <a:t>1</a:t>
            </a:r>
            <a:r>
              <a:rPr lang="it-IT" altLang="en-US" b="1" dirty="0">
                <a:solidFill>
                  <a:srgbClr val="000000"/>
                </a:solidFill>
              </a:rPr>
              <a:t>/</a:t>
            </a:r>
            <a:r>
              <a:rPr lang="it-IT" altLang="en-US" b="1" i="1" dirty="0" err="1">
                <a:solidFill>
                  <a:srgbClr val="000000"/>
                </a:solidFill>
              </a:rPr>
              <a:t>amd</a:t>
            </a:r>
            <a:endParaRPr lang="it-IT" altLang="en-US" i="1" dirty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24000"/>
            <a:ext cx="35623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148388" y="327818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/>
              <a:t>O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6162675" y="25050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FF00"/>
                </a:solidFill>
              </a:rPr>
              <a:t>Ti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203185" y="666382"/>
            <a:ext cx="1074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en-US" dirty="0" smtClean="0"/>
              <a:t>Gap</a:t>
            </a:r>
            <a:endParaRPr lang="it-IT" altLang="en-US" dirty="0"/>
          </a:p>
          <a:p>
            <a:r>
              <a:rPr lang="it-IT" altLang="en-US" dirty="0"/>
              <a:t>3.0 </a:t>
            </a:r>
            <a:r>
              <a:rPr lang="it-IT" altLang="en-US" dirty="0" err="1"/>
              <a:t>eV</a:t>
            </a:r>
            <a:endParaRPr lang="it-IT" altLang="en-US" dirty="0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556543" y="666381"/>
            <a:ext cx="1074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en-US" dirty="0" smtClean="0"/>
              <a:t>Gap</a:t>
            </a:r>
            <a:endParaRPr lang="it-IT" altLang="en-US" dirty="0"/>
          </a:p>
          <a:p>
            <a:pPr algn="ctr"/>
            <a:r>
              <a:rPr lang="it-IT" altLang="en-US" dirty="0"/>
              <a:t>3.2 </a:t>
            </a:r>
            <a:r>
              <a:rPr lang="it-IT" altLang="en-US" dirty="0" err="1"/>
              <a:t>eV</a:t>
            </a:r>
            <a:endParaRPr lang="it-IT" altLang="en-US" dirty="0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762000" y="4572000"/>
            <a:ext cx="7924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dirty="0"/>
              <a:t>semiconducting and catalytic properties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dirty="0"/>
              <a:t> long-term </a:t>
            </a:r>
            <a:r>
              <a:rPr lang="en-US" altLang="en-US" sz="2000" dirty="0" err="1"/>
              <a:t>photostability</a:t>
            </a:r>
            <a:r>
              <a:rPr lang="en-US" altLang="en-US" sz="2000" dirty="0"/>
              <a:t> and inertness to chemical environments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dirty="0"/>
              <a:t> response to UV-light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en-US" sz="1800" dirty="0" err="1"/>
              <a:t>photoelectrode</a:t>
            </a:r>
            <a:r>
              <a:rPr lang="en-US" altLang="en-US" sz="1800" dirty="0"/>
              <a:t> in a </a:t>
            </a:r>
            <a:r>
              <a:rPr lang="en-US" altLang="en-US" sz="1800" dirty="0" err="1"/>
              <a:t>photoelectrochemical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cell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543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208823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A chamber for fs X-ray Experiments at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uropean XFEL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FXE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beamline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at XFEL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916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Designed for fs XAS, XES/RIXS and diffuse scattering in pump – probe mode</a:t>
            </a:r>
          </a:p>
          <a:p>
            <a:r>
              <a:rPr lang="en-US" dirty="0" smtClean="0">
                <a:latin typeface="Calibri" pitchFamily="34" charset="0"/>
              </a:rPr>
              <a:t>SASE-1 source</a:t>
            </a:r>
          </a:p>
          <a:p>
            <a:r>
              <a:rPr lang="en-US" dirty="0" smtClean="0">
                <a:latin typeface="Calibri" pitchFamily="34" charset="0"/>
              </a:rPr>
              <a:t>XAS: transmission (spectrum analyzer), fluorescence (von </a:t>
            </a:r>
            <a:r>
              <a:rPr lang="en-US" dirty="0" err="1" smtClean="0">
                <a:latin typeface="Calibri" pitchFamily="34" charset="0"/>
              </a:rPr>
              <a:t>Hamos</a:t>
            </a:r>
            <a:r>
              <a:rPr lang="en-US" dirty="0" smtClean="0">
                <a:latin typeface="Calibri" pitchFamily="34" charset="0"/>
              </a:rPr>
              <a:t> and Johann spectrometers)</a:t>
            </a:r>
          </a:p>
          <a:p>
            <a:r>
              <a:rPr lang="en-US" dirty="0" smtClean="0">
                <a:latin typeface="Calibri" pitchFamily="34" charset="0"/>
              </a:rPr>
              <a:t>XAS/XES/RIXS: von </a:t>
            </a:r>
            <a:r>
              <a:rPr lang="en-US" dirty="0" err="1" smtClean="0">
                <a:latin typeface="Calibri" pitchFamily="34" charset="0"/>
              </a:rPr>
              <a:t>Hamos</a:t>
            </a:r>
            <a:r>
              <a:rPr lang="en-US" dirty="0" smtClean="0">
                <a:latin typeface="Calibri" pitchFamily="34" charset="0"/>
              </a:rPr>
              <a:t> and Johann spectrometers</a:t>
            </a:r>
          </a:p>
          <a:p>
            <a:r>
              <a:rPr lang="en-US" dirty="0" smtClean="0">
                <a:latin typeface="Calibri" pitchFamily="34" charset="0"/>
              </a:rPr>
              <a:t>Diffuse scattering: Large Pixel Detector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28" y="1484784"/>
            <a:ext cx="83684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15616" y="3501008"/>
            <a:ext cx="5822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Calibri" pitchFamily="34" charset="0"/>
              </a:rPr>
              <a:t>LPD</a:t>
            </a:r>
            <a:endParaRPr lang="en-US"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95936" y="5301208"/>
            <a:ext cx="145321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Calibri" pitchFamily="34" charset="0"/>
              </a:rPr>
              <a:t>Johann</a:t>
            </a:r>
          </a:p>
          <a:p>
            <a:r>
              <a:rPr lang="en-US" sz="1800" smtClean="0">
                <a:latin typeface="Calibri" pitchFamily="34" charset="0"/>
              </a:rPr>
              <a:t>scanning</a:t>
            </a:r>
          </a:p>
          <a:p>
            <a:r>
              <a:rPr lang="en-US" sz="1800" smtClean="0">
                <a:latin typeface="Calibri" pitchFamily="34" charset="0"/>
              </a:rPr>
              <a:t>spectrometer</a:t>
            </a:r>
            <a:endParaRPr lang="en-US" sz="1800"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20072" y="2132856"/>
            <a:ext cx="24565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Calibri" pitchFamily="34" charset="0"/>
              </a:rPr>
              <a:t>Sample stage</a:t>
            </a:r>
            <a:br>
              <a:rPr lang="en-US" sz="1800" smtClean="0">
                <a:latin typeface="Calibri" pitchFamily="34" charset="0"/>
              </a:rPr>
            </a:br>
            <a:r>
              <a:rPr lang="en-US" sz="1800" smtClean="0">
                <a:latin typeface="Calibri" pitchFamily="34" charset="0"/>
              </a:rPr>
              <a:t>von Hamos spetrometer</a:t>
            </a:r>
            <a:endParaRPr lang="en-US" sz="1800">
              <a:latin typeface="Calibri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FXE beamline at XFEL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3563888" y="4509120"/>
            <a:ext cx="432048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691680" y="3212976"/>
            <a:ext cx="1008112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499992" y="2708920"/>
            <a:ext cx="792088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Calibri" pitchFamily="34" charset="0"/>
              </a:rPr>
              <a:t>Sample stage and </a:t>
            </a:r>
            <a:br>
              <a:rPr lang="en-US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mtClean="0">
                <a:solidFill>
                  <a:srgbClr val="C00000"/>
                </a:solidFill>
                <a:latin typeface="Calibri" pitchFamily="34" charset="0"/>
              </a:rPr>
              <a:t>von Hamos spectrometer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048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572256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6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Calibri" pitchFamily="34" charset="0"/>
              </a:rPr>
              <a:t>A vacuum chamber compatible with the FXE sample stage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091507" cy="50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77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X-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ray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Emission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Spectroscopy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" y="980728"/>
            <a:ext cx="4194412" cy="282878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0" y="973074"/>
            <a:ext cx="3808050" cy="35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egnaposto contenuto 2"/>
          <p:cNvSpPr txBox="1">
            <a:spLocks/>
          </p:cNvSpPr>
          <p:nvPr/>
        </p:nvSpPr>
        <p:spPr bwMode="auto">
          <a:xfrm>
            <a:off x="107504" y="4437112"/>
            <a:ext cx="89644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err="1" smtClean="0">
                <a:latin typeface="Calibri" panose="020F0502020204030204" pitchFamily="34" charset="0"/>
              </a:rPr>
              <a:t>Measurement</a:t>
            </a:r>
            <a:r>
              <a:rPr lang="it-IT" sz="2800" dirty="0" smtClean="0">
                <a:latin typeface="Calibri" panose="020F0502020204030204" pitchFamily="34" charset="0"/>
              </a:rPr>
              <a:t> of the </a:t>
            </a:r>
            <a:r>
              <a:rPr lang="it-IT" sz="2800" dirty="0" err="1" smtClean="0">
                <a:latin typeface="Calibri" panose="020F0502020204030204" pitchFamily="34" charset="0"/>
              </a:rPr>
              <a:t>energy</a:t>
            </a:r>
            <a:r>
              <a:rPr lang="it-IT" sz="2800" dirty="0" smtClean="0">
                <a:latin typeface="Calibri" panose="020F0502020204030204" pitchFamily="34" charset="0"/>
              </a:rPr>
              <a:t> of </a:t>
            </a:r>
            <a:r>
              <a:rPr lang="it-IT" sz="2800" dirty="0" err="1" smtClean="0">
                <a:latin typeface="Calibri" panose="020F0502020204030204" pitchFamily="34" charset="0"/>
              </a:rPr>
              <a:t>scattered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radiation</a:t>
            </a:r>
            <a:endParaRPr lang="it-IT" sz="2800" dirty="0" smtClean="0">
              <a:latin typeface="Calibri" panose="020F0502020204030204" pitchFamily="34" charset="0"/>
            </a:endParaRPr>
          </a:p>
          <a:p>
            <a:pPr lvl="1"/>
            <a:r>
              <a:rPr lang="it-IT" sz="2400" dirty="0" err="1" smtClean="0">
                <a:latin typeface="Calibri" panose="020F0502020204030204" pitchFamily="34" charset="0"/>
              </a:rPr>
              <a:t>inelastic</a:t>
            </a:r>
            <a:r>
              <a:rPr lang="it-IT" sz="2400" dirty="0" smtClean="0">
                <a:latin typeface="Calibri" panose="020F0502020204030204" pitchFamily="34" charset="0"/>
              </a:rPr>
              <a:t> x-</a:t>
            </a:r>
            <a:r>
              <a:rPr lang="it-IT" sz="2400" dirty="0" err="1" smtClean="0">
                <a:latin typeface="Calibri" panose="020F0502020204030204" pitchFamily="34" charset="0"/>
              </a:rPr>
              <a:t>ray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scattering</a:t>
            </a:r>
            <a:endParaRPr lang="it-IT" sz="2400" dirty="0" smtClean="0">
              <a:latin typeface="Calibri" panose="020F0502020204030204" pitchFamily="34" charset="0"/>
            </a:endParaRPr>
          </a:p>
          <a:p>
            <a:r>
              <a:rPr lang="it-IT" sz="2800" dirty="0" smtClean="0">
                <a:latin typeface="Calibri" panose="020F0502020204030204" pitchFamily="34" charset="0"/>
              </a:rPr>
              <a:t>Can </a:t>
            </a:r>
            <a:r>
              <a:rPr lang="it-IT" sz="2800" dirty="0" err="1" smtClean="0">
                <a:latin typeface="Calibri" panose="020F0502020204030204" pitchFamily="34" charset="0"/>
              </a:rPr>
              <a:t>obtain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refined</a:t>
            </a:r>
            <a:r>
              <a:rPr lang="it-IT" sz="2800" dirty="0" smtClean="0">
                <a:latin typeface="Calibri" panose="020F0502020204030204" pitchFamily="34" charset="0"/>
              </a:rPr>
              <a:t> information on </a:t>
            </a:r>
            <a:r>
              <a:rPr lang="it-IT" sz="2800" dirty="0" err="1" smtClean="0">
                <a:latin typeface="Calibri" panose="020F0502020204030204" pitchFamily="34" charset="0"/>
              </a:rPr>
              <a:t>electronic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br>
              <a:rPr lang="it-IT" sz="2800" dirty="0" smtClean="0">
                <a:latin typeface="Calibri" panose="020F0502020204030204" pitchFamily="34" charset="0"/>
              </a:rPr>
            </a:br>
            <a:r>
              <a:rPr lang="it-IT" sz="2800" dirty="0" err="1" smtClean="0">
                <a:latin typeface="Calibri" panose="020F0502020204030204" pitchFamily="34" charset="0"/>
              </a:rPr>
              <a:t>structure</a:t>
            </a:r>
            <a:r>
              <a:rPr lang="it-IT" sz="2800" dirty="0" smtClean="0">
                <a:latin typeface="Calibri" panose="020F0502020204030204" pitchFamily="34" charset="0"/>
              </a:rPr>
              <a:t> of </a:t>
            </a:r>
            <a:r>
              <a:rPr lang="it-IT" sz="2800" dirty="0" err="1" smtClean="0">
                <a:latin typeface="Calibri" panose="020F0502020204030204" pitchFamily="34" charset="0"/>
              </a:rPr>
              <a:t>particular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element</a:t>
            </a:r>
            <a:r>
              <a:rPr lang="it-IT" sz="2800" dirty="0" smtClean="0">
                <a:latin typeface="Calibri" panose="020F0502020204030204" pitchFamily="34" charset="0"/>
              </a:rPr>
              <a:t> in a sample</a:t>
            </a:r>
          </a:p>
          <a:p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39" name="Segnaposto contenuto 2"/>
          <p:cNvSpPr>
            <a:spLocks noGrp="1"/>
          </p:cNvSpPr>
          <p:nvPr>
            <p:ph idx="1"/>
          </p:nvPr>
        </p:nvSpPr>
        <p:spPr>
          <a:xfrm>
            <a:off x="6816176" y="1481992"/>
            <a:ext cx="1738536" cy="576064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dirty="0" smtClean="0">
                <a:latin typeface="Calibri" panose="020F0502020204030204" pitchFamily="34" charset="0"/>
              </a:rPr>
              <a:t>ID26 @ESRF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Studies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of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transient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states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259632"/>
            <a:ext cx="8301608" cy="4905672"/>
          </a:xfrm>
        </p:spPr>
        <p:txBody>
          <a:bodyPr/>
          <a:lstStyle/>
          <a:p>
            <a:r>
              <a:rPr lang="it-IT" dirty="0" err="1" smtClean="0">
                <a:latin typeface="Calibri" panose="020F0502020204030204" pitchFamily="34" charset="0"/>
              </a:rPr>
              <a:t>Recent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great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interest</a:t>
            </a:r>
            <a:r>
              <a:rPr lang="it-IT" dirty="0" smtClean="0">
                <a:latin typeface="Calibri" panose="020F0502020204030204" pitchFamily="34" charset="0"/>
              </a:rPr>
              <a:t> in </a:t>
            </a:r>
            <a:r>
              <a:rPr lang="it-IT" dirty="0" err="1" smtClean="0">
                <a:latin typeface="Calibri" panose="020F0502020204030204" pitchFamily="34" charset="0"/>
              </a:rPr>
              <a:t>X-ray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studies</a:t>
            </a:r>
            <a:r>
              <a:rPr lang="it-IT" dirty="0" smtClean="0">
                <a:latin typeface="Calibri" panose="020F0502020204030204" pitchFamily="34" charset="0"/>
              </a:rPr>
              <a:t> of </a:t>
            </a:r>
            <a:r>
              <a:rPr lang="it-IT" dirty="0" err="1" smtClean="0">
                <a:latin typeface="Calibri" panose="020F0502020204030204" pitchFamily="34" charset="0"/>
              </a:rPr>
              <a:t>transient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states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induced</a:t>
            </a:r>
            <a:r>
              <a:rPr lang="it-IT" dirty="0" smtClean="0">
                <a:latin typeface="Calibri" panose="020F0502020204030204" pitchFamily="34" charset="0"/>
              </a:rPr>
              <a:t> by </a:t>
            </a:r>
            <a:r>
              <a:rPr lang="it-IT" dirty="0" err="1" smtClean="0">
                <a:latin typeface="Calibri" panose="020F0502020204030204" pitchFamily="34" charset="0"/>
              </a:rPr>
              <a:t>absorption</a:t>
            </a:r>
            <a:r>
              <a:rPr lang="it-IT" dirty="0" smtClean="0">
                <a:latin typeface="Calibri" panose="020F0502020204030204" pitchFamily="34" charset="0"/>
              </a:rPr>
              <a:t> of </a:t>
            </a:r>
            <a:r>
              <a:rPr lang="it-IT" dirty="0" err="1" smtClean="0">
                <a:latin typeface="Calibri" panose="020F0502020204030204" pitchFamily="34" charset="0"/>
              </a:rPr>
              <a:t>visible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photons</a:t>
            </a:r>
            <a:endParaRPr lang="it-IT" dirty="0" smtClean="0">
              <a:latin typeface="Calibri" panose="020F0502020204030204" pitchFamily="34" charset="0"/>
            </a:endParaRPr>
          </a:p>
          <a:p>
            <a:r>
              <a:rPr lang="it-IT" dirty="0" smtClean="0">
                <a:latin typeface="Calibri" panose="020F0502020204030204" pitchFamily="34" charset="0"/>
              </a:rPr>
              <a:t>Extension in X-</a:t>
            </a:r>
            <a:r>
              <a:rPr lang="it-IT" dirty="0" err="1" smtClean="0">
                <a:latin typeface="Calibri" panose="020F0502020204030204" pitchFamily="34" charset="0"/>
              </a:rPr>
              <a:t>ray</a:t>
            </a:r>
            <a:r>
              <a:rPr lang="it-IT" dirty="0" smtClean="0">
                <a:latin typeface="Calibri" panose="020F0502020204030204" pitchFamily="34" charset="0"/>
              </a:rPr>
              <a:t> domain of </a:t>
            </a:r>
            <a:r>
              <a:rPr lang="it-IT" dirty="0" err="1" smtClean="0">
                <a:latin typeface="Calibri" panose="020F0502020204030204" pitchFamily="34" charset="0"/>
              </a:rPr>
              <a:t>techniques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used</a:t>
            </a:r>
            <a:r>
              <a:rPr lang="it-IT" dirty="0" smtClean="0">
                <a:latin typeface="Calibri" panose="020F0502020204030204" pitchFamily="34" charset="0"/>
              </a:rPr>
              <a:t> in the visibile </a:t>
            </a:r>
            <a:r>
              <a:rPr lang="it-IT" dirty="0" err="1" smtClean="0">
                <a:latin typeface="Calibri" panose="020F0502020204030204" pitchFamily="34" charset="0"/>
              </a:rPr>
              <a:t>range</a:t>
            </a:r>
            <a:endParaRPr lang="it-IT" dirty="0" smtClean="0">
              <a:latin typeface="Calibri" panose="020F0502020204030204" pitchFamily="34" charset="0"/>
            </a:endParaRPr>
          </a:p>
          <a:p>
            <a:r>
              <a:rPr lang="it-IT" dirty="0" err="1" smtClean="0">
                <a:latin typeface="Calibri" panose="020F0502020204030204" pitchFamily="34" charset="0"/>
              </a:rPr>
              <a:t>Visible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pump</a:t>
            </a:r>
            <a:r>
              <a:rPr lang="it-IT" dirty="0" smtClean="0">
                <a:latin typeface="Calibri" panose="020F0502020204030204" pitchFamily="34" charset="0"/>
              </a:rPr>
              <a:t> &amp; x-</a:t>
            </a:r>
            <a:r>
              <a:rPr lang="it-IT" dirty="0" err="1" smtClean="0">
                <a:latin typeface="Calibri" panose="020F0502020204030204" pitchFamily="34" charset="0"/>
              </a:rPr>
              <a:t>ray</a:t>
            </a:r>
            <a:r>
              <a:rPr lang="it-IT" dirty="0" smtClean="0">
                <a:latin typeface="Calibri" panose="020F0502020204030204" pitchFamily="34" charset="0"/>
              </a:rPr>
              <a:t> probe</a:t>
            </a:r>
          </a:p>
          <a:p>
            <a:r>
              <a:rPr lang="it-IT" dirty="0" err="1" smtClean="0">
                <a:latin typeface="Calibri" panose="020F0502020204030204" pitchFamily="34" charset="0"/>
              </a:rPr>
              <a:t>Advantage</a:t>
            </a:r>
            <a:r>
              <a:rPr lang="it-IT" dirty="0" smtClean="0">
                <a:latin typeface="Calibri" panose="020F0502020204030204" pitchFamily="34" charset="0"/>
              </a:rPr>
              <a:t> of </a:t>
            </a:r>
            <a:r>
              <a:rPr lang="it-IT" dirty="0" err="1" smtClean="0">
                <a:latin typeface="Calibri" panose="020F0502020204030204" pitchFamily="34" charset="0"/>
              </a:rPr>
              <a:t>X-rays</a:t>
            </a:r>
            <a:endParaRPr lang="it-IT" dirty="0" smtClean="0">
              <a:latin typeface="Calibri" panose="020F0502020204030204" pitchFamily="34" charset="0"/>
            </a:endParaRP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Structural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sensitivity</a:t>
            </a:r>
            <a:endParaRPr lang="it-IT" dirty="0" smtClean="0">
              <a:latin typeface="Calibri" panose="020F0502020204030204" pitchFamily="34" charset="0"/>
            </a:endParaRPr>
          </a:p>
          <a:p>
            <a:pPr lvl="1"/>
            <a:r>
              <a:rPr lang="it-IT" dirty="0" err="1" smtClean="0">
                <a:latin typeface="Calibri" panose="020F0502020204030204" pitchFamily="34" charset="0"/>
              </a:rPr>
              <a:t>Chemical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sensitivity</a:t>
            </a: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Time scales of transient states in condensed matter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3018533" y="1052736"/>
            <a:ext cx="5441899" cy="42770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Electron excitation: &lt; 1 </a:t>
            </a:r>
            <a:r>
              <a:rPr lang="en-US" dirty="0" err="1" smtClean="0">
                <a:latin typeface="Calibri" panose="020F0502020204030204" pitchFamily="34" charset="0"/>
              </a:rPr>
              <a:t>fs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it-IT" dirty="0" err="1" smtClean="0">
                <a:latin typeface="Calibri" panose="020F0502020204030204" pitchFamily="34" charset="0"/>
              </a:rPr>
              <a:t>Charge</a:t>
            </a:r>
            <a:r>
              <a:rPr lang="it-IT" dirty="0" smtClean="0">
                <a:latin typeface="Calibri" panose="020F0502020204030204" pitchFamily="34" charset="0"/>
              </a:rPr>
              <a:t> transfer /electron – electron </a:t>
            </a:r>
            <a:r>
              <a:rPr lang="it-IT" dirty="0" err="1" smtClean="0">
                <a:latin typeface="Calibri" panose="020F0502020204030204" pitchFamily="34" charset="0"/>
              </a:rPr>
              <a:t>scattering</a:t>
            </a:r>
            <a:r>
              <a:rPr lang="it-IT" dirty="0" smtClean="0">
                <a:latin typeface="Calibri" panose="020F0502020204030204" pitchFamily="34" charset="0"/>
              </a:rPr>
              <a:t>: </a:t>
            </a:r>
            <a:br>
              <a:rPr lang="it-IT" dirty="0" smtClean="0">
                <a:latin typeface="Calibri" panose="020F0502020204030204" pitchFamily="34" charset="0"/>
              </a:rPr>
            </a:br>
            <a:r>
              <a:rPr lang="it-IT" dirty="0" smtClean="0">
                <a:latin typeface="Calibri" panose="020F0502020204030204" pitchFamily="34" charset="0"/>
              </a:rPr>
              <a:t>10 </a:t>
            </a:r>
            <a:r>
              <a:rPr lang="it-IT" dirty="0" err="1" smtClean="0">
                <a:latin typeface="Calibri" panose="020F0502020204030204" pitchFamily="34" charset="0"/>
              </a:rPr>
              <a:t>fs</a:t>
            </a:r>
            <a:r>
              <a:rPr lang="it-IT" dirty="0" smtClean="0">
                <a:latin typeface="Calibri" panose="020F0502020204030204" pitchFamily="34" charset="0"/>
              </a:rPr>
              <a:t> – 500 </a:t>
            </a:r>
            <a:r>
              <a:rPr lang="it-IT" dirty="0" err="1" smtClean="0">
                <a:latin typeface="Calibri" panose="020F0502020204030204" pitchFamily="34" charset="0"/>
              </a:rPr>
              <a:t>fs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Electron – phonon scattering: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100 </a:t>
            </a:r>
            <a:r>
              <a:rPr lang="en-US" dirty="0" err="1" smtClean="0">
                <a:latin typeface="Calibri" panose="020F0502020204030204" pitchFamily="34" charset="0"/>
              </a:rPr>
              <a:t>fs</a:t>
            </a:r>
            <a:r>
              <a:rPr lang="en-US" dirty="0" smtClean="0">
                <a:latin typeface="Calibri" panose="020F0502020204030204" pitchFamily="34" charset="0"/>
              </a:rPr>
              <a:t> – 10 </a:t>
            </a:r>
            <a:r>
              <a:rPr lang="en-US" dirty="0" err="1" smtClean="0">
                <a:latin typeface="Calibri" panose="020F0502020204030204" pitchFamily="34" charset="0"/>
              </a:rPr>
              <a:t>ps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it-IT" dirty="0" err="1" smtClean="0">
                <a:latin typeface="Calibri" panose="020F0502020204030204" pitchFamily="34" charset="0"/>
              </a:rPr>
              <a:t>Processes</a:t>
            </a:r>
            <a:r>
              <a:rPr lang="it-IT" dirty="0" smtClean="0">
                <a:latin typeface="Calibri" panose="020F0502020204030204" pitchFamily="34" charset="0"/>
              </a:rPr>
              <a:t> can be </a:t>
            </a:r>
            <a:r>
              <a:rPr lang="it-IT" dirty="0" err="1" smtClean="0">
                <a:latin typeface="Calibri" panose="020F0502020204030204" pitchFamily="34" charset="0"/>
              </a:rPr>
              <a:t>followed</a:t>
            </a:r>
            <a:r>
              <a:rPr lang="it-IT" dirty="0" smtClean="0">
                <a:latin typeface="Calibri" panose="020F0502020204030204" pitchFamily="34" charset="0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</a:rPr>
              <a:t>pump</a:t>
            </a:r>
            <a:r>
              <a:rPr lang="it-IT" dirty="0" smtClean="0">
                <a:latin typeface="Calibri" panose="020F0502020204030204" pitchFamily="34" charset="0"/>
              </a:rPr>
              <a:t> – probe </a:t>
            </a:r>
            <a:r>
              <a:rPr lang="it-IT" dirty="0" err="1" smtClean="0">
                <a:latin typeface="Calibri" panose="020F0502020204030204" pitchFamily="34" charset="0"/>
              </a:rPr>
              <a:t>approach</a:t>
            </a:r>
            <a:r>
              <a:rPr lang="it-IT" dirty="0" smtClean="0">
                <a:latin typeface="Calibri" panose="020F0502020204030204" pitchFamily="34" charset="0"/>
              </a:rPr>
              <a:t> with </a:t>
            </a:r>
            <a:br>
              <a:rPr lang="it-IT" dirty="0" smtClean="0">
                <a:latin typeface="Calibri" panose="020F0502020204030204" pitchFamily="34" charset="0"/>
              </a:rPr>
            </a:br>
            <a:r>
              <a:rPr lang="it-IT" dirty="0" smtClean="0">
                <a:latin typeface="Calibri" panose="020F0502020204030204" pitchFamily="34" charset="0"/>
              </a:rPr>
              <a:t>10 </a:t>
            </a:r>
            <a:r>
              <a:rPr lang="it-IT" dirty="0" err="1" smtClean="0">
                <a:latin typeface="Calibri" panose="020F0502020204030204" pitchFamily="34" charset="0"/>
              </a:rPr>
              <a:t>fs</a:t>
            </a:r>
            <a:r>
              <a:rPr lang="it-IT" dirty="0" smtClean="0">
                <a:latin typeface="Calibri" panose="020F0502020204030204" pitchFamily="34" charset="0"/>
              </a:rPr>
              <a:t> x-</a:t>
            </a:r>
            <a:r>
              <a:rPr lang="it-IT" dirty="0" err="1" smtClean="0">
                <a:latin typeface="Calibri" panose="020F0502020204030204" pitchFamily="34" charset="0"/>
              </a:rPr>
              <a:t>ray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pulses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80320" cy="355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3608" y="4797152"/>
            <a:ext cx="1728192" cy="244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251520" y="2492896"/>
            <a:ext cx="216024" cy="77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670" y="4752989"/>
            <a:ext cx="2956584" cy="21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4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Time structure of rings &amp; FELs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90453"/>
              </p:ext>
            </p:extLst>
          </p:nvPr>
        </p:nvGraphicFramePr>
        <p:xfrm>
          <a:off x="292160" y="908720"/>
          <a:ext cx="8096264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48"/>
                <a:gridCol w="1833584"/>
                <a:gridCol w="2024066"/>
                <a:gridCol w="2024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Source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libri" panose="020F0502020204030204" pitchFamily="34" charset="0"/>
                        </a:rPr>
                        <a:t>Pulse length (fs)</a:t>
                      </a:r>
                      <a:endParaRPr lang="en-US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Photons/pulse on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sample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libri" panose="020F0502020204030204" pitchFamily="34" charset="0"/>
                        </a:rPr>
                        <a:t>Rate (Hz)</a:t>
                      </a:r>
                      <a:endParaRPr lang="en-US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Storage ring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ESRF multi bunch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baseline="30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350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libri" panose="020F0502020204030204" pitchFamily="34" charset="0"/>
                        </a:rPr>
                        <a:t>Storage ring</a:t>
                      </a:r>
                    </a:p>
                    <a:p>
                      <a:pPr algn="ctr"/>
                      <a:r>
                        <a:rPr lang="en-US" smtClean="0">
                          <a:latin typeface="Calibri" panose="020F0502020204030204" pitchFamily="34" charset="0"/>
                        </a:rPr>
                        <a:t>ESRF single bunch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70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360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</a:rPr>
                        <a:t>ELETTRA </a:t>
                      </a:r>
                    </a:p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</a:rPr>
                        <a:t>multi </a:t>
                      </a:r>
                      <a:r>
                        <a:rPr lang="it-IT" dirty="0" err="1" smtClean="0">
                          <a:latin typeface="Calibri" panose="020F0502020204030204" pitchFamily="34" charset="0"/>
                        </a:rPr>
                        <a:t>bunch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alibri" panose="020F0502020204030204" pitchFamily="34" charset="0"/>
                        </a:rPr>
                        <a:t>500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</a:rPr>
                        <a:t>ELETTRA</a:t>
                      </a:r>
                    </a:p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</a:rPr>
                        <a:t>Single </a:t>
                      </a:r>
                      <a:r>
                        <a:rPr lang="it-IT" dirty="0" err="1" smtClean="0">
                          <a:latin typeface="Calibri" panose="020F0502020204030204" pitchFamily="34" charset="0"/>
                        </a:rPr>
                        <a:t>bunch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70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alibri" panose="020F0502020204030204" pitchFamily="34" charset="0"/>
                        </a:rPr>
                        <a:t>1.2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Storage ring</a:t>
                      </a:r>
                      <a:endParaRPr lang="en-US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BESSY slicing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</a:rPr>
                        <a:t>FERMI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</a:rPr>
                        <a:t>&lt; 100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>
                          <a:latin typeface="Calibri" panose="020F0502020204030204" pitchFamily="34" charset="0"/>
                        </a:rPr>
                        <a:t>10 - 50</a:t>
                      </a:r>
                      <a:endParaRPr lang="en-US" baseline="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European X-FEL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–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200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 – 4.5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/>
                          <a:sym typeface="SymbolPS"/>
                        </a:rPr>
                        <a:t>×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28813"/>
            <a:ext cx="8413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0" y="4500563"/>
            <a:ext cx="8572500" cy="235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LCLS Free electron laser</a:t>
            </a:r>
          </a:p>
        </p:txBody>
      </p:sp>
    </p:spTree>
    <p:extLst>
      <p:ext uri="{BB962C8B-B14F-4D97-AF65-F5344CB8AC3E}">
        <p14:creationId xmlns:p14="http://schemas.microsoft.com/office/powerpoint/2010/main" val="30383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Some interesting recent results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Calibri" pitchFamily="34" charset="0"/>
              </a:rPr>
              <a:t>fs XAS at a Hard X‑ray FEL: Application to Spin Crossover Dynamics</a:t>
            </a:r>
            <a:endParaRPr lang="en-US" sz="3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944216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Lemke et al, J. Phys. Chem. 117, 735 (2013)</a:t>
            </a:r>
          </a:p>
          <a:p>
            <a:r>
              <a:rPr lang="en-US" smtClean="0">
                <a:latin typeface="Calibri" pitchFamily="34" charset="0"/>
              </a:rPr>
              <a:t>LCLS, [Fe(bpy)</a:t>
            </a:r>
            <a:r>
              <a:rPr lang="en-US" baseline="-25000" smtClean="0">
                <a:latin typeface="Calibri" pitchFamily="34" charset="0"/>
              </a:rPr>
              <a:t>3</a:t>
            </a:r>
            <a:r>
              <a:rPr lang="en-US" smtClean="0">
                <a:latin typeface="Calibri" pitchFamily="34" charset="0"/>
              </a:rPr>
              <a:t>]Cl</a:t>
            </a:r>
            <a:r>
              <a:rPr lang="en-US" baseline="-25000" smtClean="0">
                <a:latin typeface="Calibri" pitchFamily="34" charset="0"/>
              </a:rPr>
              <a:t>2</a:t>
            </a:r>
            <a:r>
              <a:rPr lang="en-US" smtClean="0">
                <a:latin typeface="Calibri" pitchFamily="34" charset="0"/>
              </a:rPr>
              <a:t> 50 mM solution, Fe K edge</a:t>
            </a:r>
          </a:p>
          <a:p>
            <a:r>
              <a:rPr lang="en-US" smtClean="0">
                <a:latin typeface="Calibri" pitchFamily="34" charset="0"/>
              </a:rPr>
              <a:t>MLCT </a:t>
            </a:r>
            <a:r>
              <a:rPr lang="en-US" smtClean="0">
                <a:latin typeface="Calibri" pitchFamily="34" charset="0"/>
                <a:cs typeface="Times New Roman"/>
              </a:rPr>
              <a:t>→ High spin occurs with </a:t>
            </a:r>
            <a:r>
              <a:rPr lang="en-US" i="1" smtClean="0">
                <a:latin typeface="Symbol" pitchFamily="18" charset="2"/>
                <a:cs typeface="Times New Roman"/>
              </a:rPr>
              <a:t>t</a:t>
            </a:r>
            <a:r>
              <a:rPr lang="en-US" smtClean="0">
                <a:latin typeface="Calibri" pitchFamily="34" charset="0"/>
                <a:cs typeface="Times New Roman"/>
              </a:rPr>
              <a:t> = 160 fs</a:t>
            </a:r>
            <a:endParaRPr lang="en-US">
              <a:latin typeface="Calibri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6" y="1556792"/>
            <a:ext cx="522225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1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4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5208</TotalTime>
  <Words>826</Words>
  <Application>Microsoft Office PowerPoint</Application>
  <PresentationFormat>Presentazione su schermo 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Calibri</vt:lpstr>
      <vt:lpstr>Garamond</vt:lpstr>
      <vt:lpstr>Symbol</vt:lpstr>
      <vt:lpstr>SymbolPS</vt:lpstr>
      <vt:lpstr>Times New Roman</vt:lpstr>
      <vt:lpstr>Wingdings</vt:lpstr>
      <vt:lpstr>Tema di Office</vt:lpstr>
      <vt:lpstr>fs -time resolved x-ray spectroscopy </vt:lpstr>
      <vt:lpstr>X-ray methods in condensed matter studies</vt:lpstr>
      <vt:lpstr>X-ray Emission Spectroscopy</vt:lpstr>
      <vt:lpstr>Studies of transient states</vt:lpstr>
      <vt:lpstr>Time scales of transient states in condensed matter</vt:lpstr>
      <vt:lpstr>Time structure of rings &amp; FELs</vt:lpstr>
      <vt:lpstr>LCLS Free electron laser</vt:lpstr>
      <vt:lpstr>Some interesting recent results</vt:lpstr>
      <vt:lpstr>fs XAS at a Hard X‑ray FEL: Application to Spin Crossover Dynamics</vt:lpstr>
      <vt:lpstr>Real-Time Observation of Surface Bond Breaking with an X-ray Laser</vt:lpstr>
      <vt:lpstr>Photo catalysis in TiO2 nanostructures  L. Pasquini, L. Amidani, F. Boscherini</vt:lpstr>
      <vt:lpstr>Photo-Electrochemical Cell</vt:lpstr>
      <vt:lpstr>Nanoparticle synthesis by IGC in Bologna</vt:lpstr>
      <vt:lpstr>TiO2 NPs synthesis by IGC</vt:lpstr>
      <vt:lpstr>Time scales</vt:lpstr>
      <vt:lpstr>Transient  Ti K edge XAFS at SLS</vt:lpstr>
      <vt:lpstr>High resolution XAS on Au doped TiO2 NP</vt:lpstr>
      <vt:lpstr>fs XES with LWFA x-rays</vt:lpstr>
      <vt:lpstr>fs XES with LWFA x-rays</vt:lpstr>
      <vt:lpstr>Highly efficient XES instrument</vt:lpstr>
      <vt:lpstr>Conclusions</vt:lpstr>
      <vt:lpstr>Presentazione standard di PowerPoint</vt:lpstr>
      <vt:lpstr>X-ray methods</vt:lpstr>
      <vt:lpstr>TiO2</vt:lpstr>
      <vt:lpstr>A chamber for fs X-ray Experiments at the European XFEL</vt:lpstr>
      <vt:lpstr>FXE beamline at XFEL</vt:lpstr>
      <vt:lpstr>FXE beamline at XFEL</vt:lpstr>
      <vt:lpstr>Sample stage and  von Hamos spectrometer</vt:lpstr>
      <vt:lpstr>A vacuum chamber compatible with the FXE sample stage</vt:lpstr>
    </vt:vector>
  </TitlesOfParts>
  <Company>UNIVERSITA' DI BOLOGNA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Boscherini-Budapest dec 2009</dc:title>
  <dc:creator>Federico Boscherini</dc:creator>
  <cp:lastModifiedBy>Federico Boscherini</cp:lastModifiedBy>
  <cp:revision>570</cp:revision>
  <dcterms:created xsi:type="dcterms:W3CDTF">2005-03-30T08:29:56Z</dcterms:created>
  <dcterms:modified xsi:type="dcterms:W3CDTF">2014-06-24T10:49:18Z</dcterms:modified>
</cp:coreProperties>
</file>