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0A6F5-8227-B240-AFDA-F2B50E7797A0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C8C92-7CAA-C142-8430-0B13FC77F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9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C8C92-7CAA-C142-8430-0B13FC77F5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1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E5BFA-9DF3-42A8-8477-103B1749DE0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8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57F68-8771-C248-A00C-7F77D54F10C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9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2004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CNAF; 19th Nov 2015</a:t>
            </a:r>
            <a:endParaRPr lang="fr-FR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CERN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 defTabSz="914400"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5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CNAF; 19th Nov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CERN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498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  <p:sldLayoutId id="2147483671" r:id="rId20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Storage Evolution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Ian Bird, </a:t>
            </a:r>
            <a:r>
              <a:rPr lang="en-US" dirty="0" smtClean="0"/>
              <a:t>CERN &amp; WLCG</a:t>
            </a:r>
            <a:endParaRPr lang="en-US" dirty="0" smtClean="0"/>
          </a:p>
          <a:p>
            <a:r>
              <a:rPr lang="en-US" dirty="0" smtClean="0"/>
              <a:t>CNAF, 19</a:t>
            </a:r>
            <a:r>
              <a:rPr lang="en-US" baseline="30000" dirty="0" smtClean="0"/>
              <a:t>th</a:t>
            </a:r>
            <a:r>
              <a:rPr lang="en-US" dirty="0" smtClean="0"/>
              <a:t> November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094" y="4429696"/>
            <a:ext cx="2428121" cy="1084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61" y="109081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 smtClean="0"/>
              <a:t>Architecture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8053349" y="4829152"/>
            <a:ext cx="2428892" cy="869955"/>
            <a:chOff x="4107653" y="4857760"/>
            <a:chExt cx="1821669" cy="652466"/>
          </a:xfrm>
        </p:grpSpPr>
        <p:grpSp>
          <p:nvGrpSpPr>
            <p:cNvPr id="11" name="Group 10"/>
            <p:cNvGrpSpPr/>
            <p:nvPr/>
          </p:nvGrpSpPr>
          <p:grpSpPr>
            <a:xfrm>
              <a:off x="4107653" y="4857760"/>
              <a:ext cx="535785" cy="652466"/>
              <a:chOff x="4107653" y="4857760"/>
              <a:chExt cx="535785" cy="652466"/>
            </a:xfrm>
          </p:grpSpPr>
          <p:sp>
            <p:nvSpPr>
              <p:cNvPr id="27" name="Flowchart: Magnetic Disk 26"/>
              <p:cNvSpPr/>
              <p:nvPr/>
            </p:nvSpPr>
            <p:spPr>
              <a:xfrm>
                <a:off x="4321967" y="4857760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28" name="Flowchart: Magnetic Disk 27"/>
              <p:cNvSpPr/>
              <p:nvPr/>
            </p:nvSpPr>
            <p:spPr>
              <a:xfrm>
                <a:off x="4250529" y="4929198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29" name="Flowchart: Magnetic Disk 28"/>
              <p:cNvSpPr/>
              <p:nvPr/>
            </p:nvSpPr>
            <p:spPr>
              <a:xfrm>
                <a:off x="4179091" y="5010160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30" name="Flowchart: Magnetic Disk 29"/>
              <p:cNvSpPr/>
              <p:nvPr/>
            </p:nvSpPr>
            <p:spPr>
              <a:xfrm>
                <a:off x="4107653" y="5081598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536281" y="4857760"/>
              <a:ext cx="535785" cy="652466"/>
              <a:chOff x="4107653" y="4857760"/>
              <a:chExt cx="535785" cy="652466"/>
            </a:xfrm>
          </p:grpSpPr>
          <p:sp>
            <p:nvSpPr>
              <p:cNvPr id="23" name="Flowchart: Magnetic Disk 22"/>
              <p:cNvSpPr/>
              <p:nvPr/>
            </p:nvSpPr>
            <p:spPr>
              <a:xfrm>
                <a:off x="4321967" y="4857760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24" name="Flowchart: Magnetic Disk 23"/>
              <p:cNvSpPr/>
              <p:nvPr/>
            </p:nvSpPr>
            <p:spPr>
              <a:xfrm>
                <a:off x="4250529" y="4929198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25" name="Flowchart: Magnetic Disk 24"/>
              <p:cNvSpPr/>
              <p:nvPr/>
            </p:nvSpPr>
            <p:spPr>
              <a:xfrm>
                <a:off x="4179091" y="5010160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26" name="Flowchart: Magnetic Disk 25"/>
              <p:cNvSpPr/>
              <p:nvPr/>
            </p:nvSpPr>
            <p:spPr>
              <a:xfrm>
                <a:off x="4107653" y="5081598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964909" y="4857760"/>
              <a:ext cx="535785" cy="652466"/>
              <a:chOff x="4107653" y="4857760"/>
              <a:chExt cx="535785" cy="652466"/>
            </a:xfrm>
          </p:grpSpPr>
          <p:sp>
            <p:nvSpPr>
              <p:cNvPr id="19" name="Flowchart: Magnetic Disk 18"/>
              <p:cNvSpPr/>
              <p:nvPr/>
            </p:nvSpPr>
            <p:spPr>
              <a:xfrm>
                <a:off x="4321967" y="4857760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20" name="Flowchart: Magnetic Disk 19"/>
              <p:cNvSpPr/>
              <p:nvPr/>
            </p:nvSpPr>
            <p:spPr>
              <a:xfrm>
                <a:off x="4250529" y="4929198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21" name="Flowchart: Magnetic Disk 20"/>
              <p:cNvSpPr/>
              <p:nvPr/>
            </p:nvSpPr>
            <p:spPr>
              <a:xfrm>
                <a:off x="4179091" y="5010160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22" name="Flowchart: Magnetic Disk 21"/>
              <p:cNvSpPr/>
              <p:nvPr/>
            </p:nvSpPr>
            <p:spPr>
              <a:xfrm>
                <a:off x="4107653" y="5081598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393537" y="4857760"/>
              <a:ext cx="535785" cy="652466"/>
              <a:chOff x="4107653" y="4857760"/>
              <a:chExt cx="535785" cy="652466"/>
            </a:xfrm>
          </p:grpSpPr>
          <p:sp>
            <p:nvSpPr>
              <p:cNvPr id="15" name="Flowchart: Magnetic Disk 14"/>
              <p:cNvSpPr/>
              <p:nvPr/>
            </p:nvSpPr>
            <p:spPr>
              <a:xfrm>
                <a:off x="4321967" y="4857760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16" name="Flowchart: Magnetic Disk 15"/>
              <p:cNvSpPr/>
              <p:nvPr/>
            </p:nvSpPr>
            <p:spPr>
              <a:xfrm>
                <a:off x="4250529" y="4929198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17" name="Flowchart: Magnetic Disk 16"/>
              <p:cNvSpPr/>
              <p:nvPr/>
            </p:nvSpPr>
            <p:spPr>
              <a:xfrm>
                <a:off x="4179091" y="5010160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  <p:sp>
            <p:nvSpPr>
              <p:cNvPr id="18" name="Flowchart: Magnetic Disk 17"/>
              <p:cNvSpPr/>
              <p:nvPr/>
            </p:nvSpPr>
            <p:spPr>
              <a:xfrm>
                <a:off x="4107653" y="5081598"/>
                <a:ext cx="321471" cy="428628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u="sng"/>
              </a:p>
            </p:txBody>
          </p:sp>
        </p:grpSp>
      </p:grpSp>
      <p:pic>
        <p:nvPicPr>
          <p:cNvPr id="196" name="Picture 2" descr="\\cern.ch\dfs\Users\p\pace\Desktop\Us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1245" y="2689478"/>
            <a:ext cx="1021971" cy="1206493"/>
          </a:xfrm>
          <a:prstGeom prst="rect">
            <a:avLst/>
          </a:prstGeom>
          <a:noFill/>
        </p:spPr>
      </p:pic>
      <p:sp>
        <p:nvSpPr>
          <p:cNvPr id="199" name="TextBox 198"/>
          <p:cNvSpPr txBox="1"/>
          <p:nvPr/>
        </p:nvSpPr>
        <p:spPr>
          <a:xfrm>
            <a:off x="1166746" y="4224408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Client</a:t>
            </a:r>
            <a:endParaRPr lang="en-GB" sz="2400" dirty="0"/>
          </a:p>
        </p:txBody>
      </p:sp>
      <p:sp>
        <p:nvSpPr>
          <p:cNvPr id="202" name="TextBox 201"/>
          <p:cNvSpPr txBox="1"/>
          <p:nvPr/>
        </p:nvSpPr>
        <p:spPr>
          <a:xfrm>
            <a:off x="8329965" y="5643156"/>
            <a:ext cx="198323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dirty="0"/>
              <a:t>Disk Pools (EOS)</a:t>
            </a:r>
            <a:endParaRPr lang="en-GB" sz="1867" dirty="0"/>
          </a:p>
        </p:txBody>
      </p:sp>
      <p:sp>
        <p:nvSpPr>
          <p:cNvPr id="216" name="Freeform 215"/>
          <p:cNvSpPr/>
          <p:nvPr/>
        </p:nvSpPr>
        <p:spPr>
          <a:xfrm>
            <a:off x="2603217" y="4044616"/>
            <a:ext cx="5156529" cy="1417225"/>
          </a:xfrm>
          <a:custGeom>
            <a:avLst/>
            <a:gdLst>
              <a:gd name="connsiteX0" fmla="*/ 0 w 3617595"/>
              <a:gd name="connsiteY0" fmla="*/ 0 h 1405890"/>
              <a:gd name="connsiteX1" fmla="*/ 1434465 w 3617595"/>
              <a:gd name="connsiteY1" fmla="*/ 1154430 h 1405890"/>
              <a:gd name="connsiteX2" fmla="*/ 3617595 w 3617595"/>
              <a:gd name="connsiteY2" fmla="*/ 1405890 h 140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7595" h="1405890">
                <a:moveTo>
                  <a:pt x="0" y="0"/>
                </a:moveTo>
                <a:cubicBezTo>
                  <a:pt x="415766" y="460057"/>
                  <a:pt x="831533" y="920115"/>
                  <a:pt x="1434465" y="1154430"/>
                </a:cubicBezTo>
                <a:cubicBezTo>
                  <a:pt x="2037397" y="1388745"/>
                  <a:pt x="2827496" y="1397317"/>
                  <a:pt x="3617595" y="140589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224" name="Group 223"/>
          <p:cNvGrpSpPr/>
          <p:nvPr/>
        </p:nvGrpSpPr>
        <p:grpSpPr>
          <a:xfrm>
            <a:off x="2464888" y="2509609"/>
            <a:ext cx="6146559" cy="2176691"/>
            <a:chOff x="1848666" y="1882207"/>
            <a:chExt cx="4609919" cy="1632518"/>
          </a:xfrm>
        </p:grpSpPr>
        <p:grpSp>
          <p:nvGrpSpPr>
            <p:cNvPr id="5" name="Group 4"/>
            <p:cNvGrpSpPr/>
            <p:nvPr/>
          </p:nvGrpSpPr>
          <p:grpSpPr>
            <a:xfrm>
              <a:off x="2242418" y="1882207"/>
              <a:ext cx="4216167" cy="1632518"/>
              <a:chOff x="2242418" y="1882207"/>
              <a:chExt cx="4216167" cy="1632518"/>
            </a:xfrm>
          </p:grpSpPr>
          <p:pic>
            <p:nvPicPr>
              <p:cNvPr id="210" name="Picture 20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3175" y="2230018"/>
                <a:ext cx="1576172" cy="903729"/>
              </a:xfrm>
              <a:prstGeom prst="rect">
                <a:avLst/>
              </a:prstGeom>
            </p:spPr>
          </p:pic>
          <p:grpSp>
            <p:nvGrpSpPr>
              <p:cNvPr id="238" name="Group 237"/>
              <p:cNvGrpSpPr/>
              <p:nvPr/>
            </p:nvGrpSpPr>
            <p:grpSpPr>
              <a:xfrm>
                <a:off x="2242418" y="2104092"/>
                <a:ext cx="392909" cy="500066"/>
                <a:chOff x="1974810" y="1377895"/>
                <a:chExt cx="392909" cy="500066"/>
              </a:xfrm>
            </p:grpSpPr>
            <p:sp>
              <p:nvSpPr>
                <p:cNvPr id="232" name="Flowchart: Magnetic Disk 231"/>
                <p:cNvSpPr/>
                <p:nvPr/>
              </p:nvSpPr>
              <p:spPr>
                <a:xfrm>
                  <a:off x="2046248" y="1377895"/>
                  <a:ext cx="321471" cy="428628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u="sng"/>
                </a:p>
              </p:txBody>
            </p:sp>
            <p:sp>
              <p:nvSpPr>
                <p:cNvPr id="233" name="Flowchart: Magnetic Disk 232"/>
                <p:cNvSpPr/>
                <p:nvPr/>
              </p:nvSpPr>
              <p:spPr>
                <a:xfrm>
                  <a:off x="1974810" y="1449333"/>
                  <a:ext cx="321471" cy="428628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u="sng"/>
                </a:p>
              </p:txBody>
            </p:sp>
          </p:grpSp>
          <p:sp>
            <p:nvSpPr>
              <p:cNvPr id="239" name="Freeform 238"/>
              <p:cNvSpPr/>
              <p:nvPr/>
            </p:nvSpPr>
            <p:spPr>
              <a:xfrm>
                <a:off x="2726956" y="2183330"/>
                <a:ext cx="3365233" cy="1331395"/>
              </a:xfrm>
              <a:custGeom>
                <a:avLst/>
                <a:gdLst>
                  <a:gd name="connsiteX0" fmla="*/ 0 w 4023360"/>
                  <a:gd name="connsiteY0" fmla="*/ 56950 h 1331395"/>
                  <a:gd name="connsiteX1" fmla="*/ 2028825 w 4023360"/>
                  <a:gd name="connsiteY1" fmla="*/ 148390 h 1331395"/>
                  <a:gd name="connsiteX2" fmla="*/ 4023360 w 4023360"/>
                  <a:gd name="connsiteY2" fmla="*/ 1331395 h 1331395"/>
                  <a:gd name="connsiteX3" fmla="*/ 4023360 w 4023360"/>
                  <a:gd name="connsiteY3" fmla="*/ 1331395 h 133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23360" h="1331395">
                    <a:moveTo>
                      <a:pt x="0" y="56950"/>
                    </a:moveTo>
                    <a:cubicBezTo>
                      <a:pt x="679132" y="-3534"/>
                      <a:pt x="1358265" y="-64018"/>
                      <a:pt x="2028825" y="148390"/>
                    </a:cubicBezTo>
                    <a:cubicBezTo>
                      <a:pt x="2699385" y="360798"/>
                      <a:pt x="4023360" y="1331395"/>
                      <a:pt x="4023360" y="1331395"/>
                    </a:cubicBezTo>
                    <a:lnTo>
                      <a:pt x="4023360" y="1331395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>
                <a:off x="3164527" y="1882207"/>
                <a:ext cx="2108991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dirty="0"/>
                  <a:t>Sync client (CERNBOX)</a:t>
                </a:r>
                <a:endParaRPr lang="en-GB" sz="1867" dirty="0"/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 rot="2270507">
                <a:off x="4871371" y="2782046"/>
                <a:ext cx="15872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http OC sync protocol</a:t>
                </a:r>
              </a:p>
              <a:p>
                <a:r>
                  <a:rPr lang="en-US" sz="1400" dirty="0"/>
                  <a:t>(</a:t>
                </a:r>
                <a:r>
                  <a:rPr lang="en-US" sz="1400" dirty="0" err="1"/>
                  <a:t>Etag</a:t>
                </a:r>
                <a:r>
                  <a:rPr lang="en-US" sz="1400" dirty="0"/>
                  <a:t>, </a:t>
                </a:r>
                <a:r>
                  <a:rPr lang="en-GB" sz="1400" dirty="0"/>
                  <a:t>X-OC-</a:t>
                </a:r>
                <a:r>
                  <a:rPr lang="en-GB" sz="1400" dirty="0" err="1"/>
                  <a:t>Mtime</a:t>
                </a:r>
                <a:r>
                  <a:rPr lang="en-GB" sz="1400" dirty="0"/>
                  <a:t>, </a:t>
                </a:r>
              </a:p>
              <a:p>
                <a:r>
                  <a:rPr lang="en-GB" sz="1400" dirty="0"/>
                  <a:t>If-Match, OC-</a:t>
                </a:r>
                <a:r>
                  <a:rPr lang="en-GB" sz="1400" dirty="0" err="1"/>
                  <a:t>FileId</a:t>
                </a:r>
                <a:r>
                  <a:rPr lang="en-US" sz="1400" dirty="0"/>
                  <a:t>)</a:t>
                </a:r>
                <a:endParaRPr lang="en-GB" sz="1400" dirty="0"/>
              </a:p>
            </p:txBody>
          </p:sp>
        </p:grpSp>
        <p:sp>
          <p:nvSpPr>
            <p:cNvPr id="242" name="TextBox 241"/>
            <p:cNvSpPr txBox="1"/>
            <p:nvPr/>
          </p:nvSpPr>
          <p:spPr>
            <a:xfrm>
              <a:off x="1848666" y="2558187"/>
              <a:ext cx="1176043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(offline access)</a:t>
              </a:r>
              <a:endParaRPr lang="en-GB" sz="1467" dirty="0"/>
            </a:p>
          </p:txBody>
        </p:sp>
      </p:grpSp>
      <p:sp>
        <p:nvSpPr>
          <p:cNvPr id="208" name="TextBox 207"/>
          <p:cNvSpPr txBox="1"/>
          <p:nvPr/>
        </p:nvSpPr>
        <p:spPr>
          <a:xfrm rot="1902349">
            <a:off x="2611462" y="4702438"/>
            <a:ext cx="156485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(online access)</a:t>
            </a:r>
            <a:endParaRPr lang="en-GB" sz="1467" dirty="0"/>
          </a:p>
        </p:txBody>
      </p:sp>
      <p:grpSp>
        <p:nvGrpSpPr>
          <p:cNvPr id="4" name="Group 3"/>
          <p:cNvGrpSpPr/>
          <p:nvPr/>
        </p:nvGrpSpPr>
        <p:grpSpPr>
          <a:xfrm>
            <a:off x="2849880" y="443882"/>
            <a:ext cx="5311140" cy="1938273"/>
            <a:chOff x="2137410" y="332911"/>
            <a:chExt cx="3983355" cy="1453705"/>
          </a:xfrm>
        </p:grpSpPr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142" y="617406"/>
              <a:ext cx="2092271" cy="1169210"/>
            </a:xfrm>
            <a:prstGeom prst="rect">
              <a:avLst/>
            </a:prstGeom>
          </p:spPr>
        </p:pic>
        <p:sp>
          <p:nvSpPr>
            <p:cNvPr id="244" name="Freeform 243"/>
            <p:cNvSpPr/>
            <p:nvPr/>
          </p:nvSpPr>
          <p:spPr>
            <a:xfrm rot="21352661">
              <a:off x="2137410" y="988678"/>
              <a:ext cx="3983355" cy="725822"/>
            </a:xfrm>
            <a:custGeom>
              <a:avLst/>
              <a:gdLst>
                <a:gd name="connsiteX0" fmla="*/ 0 w 3983355"/>
                <a:gd name="connsiteY0" fmla="*/ 708677 h 725822"/>
                <a:gd name="connsiteX1" fmla="*/ 2371725 w 3983355"/>
                <a:gd name="connsiteY1" fmla="*/ 17 h 725822"/>
                <a:gd name="connsiteX2" fmla="*/ 3983355 w 3983355"/>
                <a:gd name="connsiteY2" fmla="*/ 725822 h 72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83355" h="725822">
                  <a:moveTo>
                    <a:pt x="0" y="708677"/>
                  </a:moveTo>
                  <a:cubicBezTo>
                    <a:pt x="853916" y="352918"/>
                    <a:pt x="1707833" y="-2840"/>
                    <a:pt x="2371725" y="17"/>
                  </a:cubicBezTo>
                  <a:cubicBezTo>
                    <a:pt x="3035617" y="2874"/>
                    <a:pt x="3735705" y="605807"/>
                    <a:pt x="3983355" y="72582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4089151" y="332911"/>
              <a:ext cx="194428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Web browser access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 rot="20141236">
              <a:off x="2207384" y="1248030"/>
              <a:ext cx="1066638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(web access)</a:t>
              </a:r>
              <a:endParaRPr lang="en-GB" sz="1467" dirty="0"/>
            </a:p>
          </p:txBody>
        </p:sp>
      </p:grpSp>
      <p:sp>
        <p:nvSpPr>
          <p:cNvPr id="212" name="TextBox 211"/>
          <p:cNvSpPr txBox="1"/>
          <p:nvPr/>
        </p:nvSpPr>
        <p:spPr>
          <a:xfrm>
            <a:off x="6643215" y="5109663"/>
            <a:ext cx="64152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 err="1"/>
              <a:t>xroot</a:t>
            </a:r>
            <a:endParaRPr lang="en-GB" sz="1467" dirty="0"/>
          </a:p>
        </p:txBody>
      </p:sp>
      <p:grpSp>
        <p:nvGrpSpPr>
          <p:cNvPr id="3" name="Group 2"/>
          <p:cNvGrpSpPr/>
          <p:nvPr/>
        </p:nvGrpSpPr>
        <p:grpSpPr>
          <a:xfrm>
            <a:off x="8100092" y="2144777"/>
            <a:ext cx="3136571" cy="2526284"/>
            <a:chOff x="6075069" y="1608582"/>
            <a:chExt cx="2352428" cy="1894713"/>
          </a:xfrm>
        </p:grpSpPr>
        <p:sp>
          <p:nvSpPr>
            <p:cNvPr id="207" name="TextBox 206"/>
            <p:cNvSpPr txBox="1"/>
            <p:nvPr/>
          </p:nvSpPr>
          <p:spPr>
            <a:xfrm>
              <a:off x="6465181" y="1701751"/>
              <a:ext cx="1962316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CERNBOX web interface</a:t>
              </a:r>
            </a:p>
            <a:p>
              <a:pPr algn="ctr"/>
              <a:endParaRPr lang="en-GB" sz="1600" dirty="0"/>
            </a:p>
          </p:txBody>
        </p:sp>
        <p:sp>
          <p:nvSpPr>
            <p:cNvPr id="246" name="Freeform 245"/>
            <p:cNvSpPr/>
            <p:nvPr/>
          </p:nvSpPr>
          <p:spPr>
            <a:xfrm>
              <a:off x="6617970" y="2320290"/>
              <a:ext cx="376981" cy="1183005"/>
            </a:xfrm>
            <a:custGeom>
              <a:avLst/>
              <a:gdLst>
                <a:gd name="connsiteX0" fmla="*/ 0 w 376981"/>
                <a:gd name="connsiteY0" fmla="*/ 0 h 1183005"/>
                <a:gd name="connsiteX1" fmla="*/ 325755 w 376981"/>
                <a:gd name="connsiteY1" fmla="*/ 691515 h 1183005"/>
                <a:gd name="connsiteX2" fmla="*/ 371475 w 376981"/>
                <a:gd name="connsiteY2" fmla="*/ 1183005 h 118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981" h="1183005">
                  <a:moveTo>
                    <a:pt x="0" y="0"/>
                  </a:moveTo>
                  <a:cubicBezTo>
                    <a:pt x="131921" y="247174"/>
                    <a:pt x="263843" y="494348"/>
                    <a:pt x="325755" y="691515"/>
                  </a:cubicBezTo>
                  <a:cubicBezTo>
                    <a:pt x="387667" y="888682"/>
                    <a:pt x="379571" y="1035843"/>
                    <a:pt x="371475" y="118300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pic>
          <p:nvPicPr>
            <p:cNvPr id="392" name="Picture 4" descr="http://www.host1plus.com/blog/wp-content/uploads/2009/05/09-0610_HPencore_FP_N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069" y="1608582"/>
              <a:ext cx="500727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/>
          <p:cNvGrpSpPr/>
          <p:nvPr/>
        </p:nvGrpSpPr>
        <p:grpSpPr>
          <a:xfrm>
            <a:off x="2753676" y="5657790"/>
            <a:ext cx="5144910" cy="1104247"/>
            <a:chOff x="2065256" y="4243342"/>
            <a:chExt cx="3858683" cy="828185"/>
          </a:xfrm>
        </p:grpSpPr>
        <p:pic>
          <p:nvPicPr>
            <p:cNvPr id="53" name="Picture 2" descr="http://9dailytips.com/wp-content/uploads/2015/07/Dedicated-Serve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885" y="4475852"/>
              <a:ext cx="819303" cy="595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Freeform 53"/>
            <p:cNvSpPr/>
            <p:nvPr/>
          </p:nvSpPr>
          <p:spPr>
            <a:xfrm>
              <a:off x="2437644" y="4374198"/>
              <a:ext cx="1430146" cy="416372"/>
            </a:xfrm>
            <a:custGeom>
              <a:avLst/>
              <a:gdLst>
                <a:gd name="connsiteX0" fmla="*/ 0 w 3617595"/>
                <a:gd name="connsiteY0" fmla="*/ 0 h 1405890"/>
                <a:gd name="connsiteX1" fmla="*/ 1434465 w 3617595"/>
                <a:gd name="connsiteY1" fmla="*/ 1154430 h 1405890"/>
                <a:gd name="connsiteX2" fmla="*/ 3617595 w 3617595"/>
                <a:gd name="connsiteY2" fmla="*/ 1405890 h 140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7595" h="1405890">
                  <a:moveTo>
                    <a:pt x="0" y="0"/>
                  </a:moveTo>
                  <a:cubicBezTo>
                    <a:pt x="415766" y="460057"/>
                    <a:pt x="831533" y="920115"/>
                    <a:pt x="1434465" y="1154430"/>
                  </a:cubicBezTo>
                  <a:cubicBezTo>
                    <a:pt x="2037397" y="1388745"/>
                    <a:pt x="2827496" y="1397317"/>
                    <a:pt x="3617595" y="140589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5" name="Freeform 54"/>
            <p:cNvSpPr/>
            <p:nvPr/>
          </p:nvSpPr>
          <p:spPr>
            <a:xfrm rot="19155478">
              <a:off x="4959781" y="4435203"/>
              <a:ext cx="964158" cy="345225"/>
            </a:xfrm>
            <a:custGeom>
              <a:avLst/>
              <a:gdLst>
                <a:gd name="connsiteX0" fmla="*/ 0 w 3617595"/>
                <a:gd name="connsiteY0" fmla="*/ 0 h 1405890"/>
                <a:gd name="connsiteX1" fmla="*/ 1434465 w 3617595"/>
                <a:gd name="connsiteY1" fmla="*/ 1154430 h 1405890"/>
                <a:gd name="connsiteX2" fmla="*/ 3617595 w 3617595"/>
                <a:gd name="connsiteY2" fmla="*/ 1405890 h 140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7595" h="1405890">
                  <a:moveTo>
                    <a:pt x="0" y="0"/>
                  </a:moveTo>
                  <a:cubicBezTo>
                    <a:pt x="415766" y="460057"/>
                    <a:pt x="831533" y="920115"/>
                    <a:pt x="1434465" y="1154430"/>
                  </a:cubicBezTo>
                  <a:cubicBezTo>
                    <a:pt x="2037397" y="1388745"/>
                    <a:pt x="2827496" y="1397317"/>
                    <a:pt x="3617595" y="140589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872956" y="4243342"/>
              <a:ext cx="3041939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Clusters (Batch. Plus, </a:t>
              </a:r>
              <a:r>
                <a:rPr lang="en-US" sz="1467" dirty="0" err="1"/>
                <a:t>Zenodo</a:t>
              </a:r>
              <a:r>
                <a:rPr lang="en-US" sz="1467" dirty="0"/>
                <a:t>, Analytics, …)</a:t>
              </a:r>
              <a:endParaRPr lang="en-GB" sz="1467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065256" y="4745393"/>
              <a:ext cx="1646124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Application interfaces</a:t>
              </a:r>
              <a:endParaRPr lang="en-GB" sz="1467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450184" y="3885633"/>
            <a:ext cx="1675257" cy="2043276"/>
            <a:chOff x="7837637" y="2914224"/>
            <a:chExt cx="1256443" cy="1532457"/>
          </a:xfrm>
        </p:grpSpPr>
        <p:grpSp>
          <p:nvGrpSpPr>
            <p:cNvPr id="59" name="Group 58"/>
            <p:cNvGrpSpPr/>
            <p:nvPr/>
          </p:nvGrpSpPr>
          <p:grpSpPr>
            <a:xfrm>
              <a:off x="8174564" y="3573413"/>
              <a:ext cx="428628" cy="264760"/>
              <a:chOff x="4929190" y="3714752"/>
              <a:chExt cx="3857652" cy="2382839"/>
            </a:xfrm>
          </p:grpSpPr>
          <p:sp>
            <p:nvSpPr>
              <p:cNvPr id="95" name="Rectangle 5"/>
              <p:cNvSpPr/>
              <p:nvPr/>
            </p:nvSpPr>
            <p:spPr>
              <a:xfrm>
                <a:off x="4929190" y="3714752"/>
                <a:ext cx="3857652" cy="23367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96" name="Freeform 15"/>
              <p:cNvSpPr>
                <a:spLocks/>
              </p:cNvSpPr>
              <p:nvPr/>
            </p:nvSpPr>
            <p:spPr bwMode="auto">
              <a:xfrm>
                <a:off x="6295056" y="5445625"/>
                <a:ext cx="969295" cy="651966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0" y="433"/>
                  </a:cxn>
                  <a:cxn ang="0">
                    <a:pos x="672" y="450"/>
                  </a:cxn>
                  <a:cxn ang="0">
                    <a:pos x="569" y="0"/>
                  </a:cxn>
                  <a:cxn ang="0">
                    <a:pos x="124" y="0"/>
                  </a:cxn>
                  <a:cxn ang="0">
                    <a:pos x="124" y="0"/>
                  </a:cxn>
                </a:cxnLst>
                <a:rect l="0" t="0" r="r" b="b"/>
                <a:pathLst>
                  <a:path w="672" h="450">
                    <a:moveTo>
                      <a:pt x="124" y="0"/>
                    </a:moveTo>
                    <a:lnTo>
                      <a:pt x="0" y="433"/>
                    </a:lnTo>
                    <a:lnTo>
                      <a:pt x="672" y="450"/>
                    </a:lnTo>
                    <a:lnTo>
                      <a:pt x="569" y="0"/>
                    </a:lnTo>
                    <a:lnTo>
                      <a:pt x="124" y="0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97" name="Freeform 17"/>
              <p:cNvSpPr>
                <a:spLocks/>
              </p:cNvSpPr>
              <p:nvPr/>
            </p:nvSpPr>
            <p:spPr bwMode="auto">
              <a:xfrm>
                <a:off x="6918174" y="3899370"/>
                <a:ext cx="1702036" cy="1710690"/>
              </a:xfrm>
              <a:custGeom>
                <a:avLst/>
                <a:gdLst/>
                <a:ahLst/>
                <a:cxnLst>
                  <a:cxn ang="0">
                    <a:pos x="650" y="1182"/>
                  </a:cxn>
                  <a:cxn ang="0">
                    <a:pos x="723" y="1167"/>
                  </a:cxn>
                  <a:cxn ang="0">
                    <a:pos x="793" y="1148"/>
                  </a:cxn>
                  <a:cxn ang="0">
                    <a:pos x="858" y="1119"/>
                  </a:cxn>
                  <a:cxn ang="0">
                    <a:pos x="920" y="1083"/>
                  </a:cxn>
                  <a:cxn ang="0">
                    <a:pos x="976" y="1038"/>
                  </a:cxn>
                  <a:cxn ang="0">
                    <a:pos x="1027" y="990"/>
                  </a:cxn>
                  <a:cxn ang="0">
                    <a:pos x="1071" y="933"/>
                  </a:cxn>
                  <a:cxn ang="0">
                    <a:pos x="1111" y="874"/>
                  </a:cxn>
                  <a:cxn ang="0">
                    <a:pos x="1139" y="808"/>
                  </a:cxn>
                  <a:cxn ang="0">
                    <a:pos x="1162" y="739"/>
                  </a:cxn>
                  <a:cxn ang="0">
                    <a:pos x="1175" y="667"/>
                  </a:cxn>
                  <a:cxn ang="0">
                    <a:pos x="1181" y="593"/>
                  </a:cxn>
                  <a:cxn ang="0">
                    <a:pos x="1175" y="517"/>
                  </a:cxn>
                  <a:cxn ang="0">
                    <a:pos x="1162" y="444"/>
                  </a:cxn>
                  <a:cxn ang="0">
                    <a:pos x="1139" y="374"/>
                  </a:cxn>
                  <a:cxn ang="0">
                    <a:pos x="1111" y="310"/>
                  </a:cxn>
                  <a:cxn ang="0">
                    <a:pos x="1071" y="249"/>
                  </a:cxn>
                  <a:cxn ang="0">
                    <a:pos x="1027" y="194"/>
                  </a:cxn>
                  <a:cxn ang="0">
                    <a:pos x="976" y="142"/>
                  </a:cxn>
                  <a:cxn ang="0">
                    <a:pos x="920" y="100"/>
                  </a:cxn>
                  <a:cxn ang="0">
                    <a:pos x="858" y="62"/>
                  </a:cxn>
                  <a:cxn ang="0">
                    <a:pos x="793" y="34"/>
                  </a:cxn>
                  <a:cxn ang="0">
                    <a:pos x="723" y="13"/>
                  </a:cxn>
                  <a:cxn ang="0">
                    <a:pos x="650" y="2"/>
                  </a:cxn>
                  <a:cxn ang="0">
                    <a:pos x="574" y="0"/>
                  </a:cxn>
                  <a:cxn ang="0">
                    <a:pos x="500" y="5"/>
                  </a:cxn>
                  <a:cxn ang="0">
                    <a:pos x="428" y="21"/>
                  </a:cxn>
                  <a:cxn ang="0">
                    <a:pos x="359" y="45"/>
                  </a:cxn>
                  <a:cxn ang="0">
                    <a:pos x="295" y="76"/>
                  </a:cxn>
                  <a:cxn ang="0">
                    <a:pos x="236" y="116"/>
                  </a:cxn>
                  <a:cxn ang="0">
                    <a:pos x="183" y="163"/>
                  </a:cxn>
                  <a:cxn ang="0">
                    <a:pos x="133" y="214"/>
                  </a:cxn>
                  <a:cxn ang="0">
                    <a:pos x="91" y="271"/>
                  </a:cxn>
                  <a:cxn ang="0">
                    <a:pos x="55" y="334"/>
                  </a:cxn>
                  <a:cxn ang="0">
                    <a:pos x="29" y="403"/>
                  </a:cxn>
                  <a:cxn ang="0">
                    <a:pos x="12" y="473"/>
                  </a:cxn>
                  <a:cxn ang="0">
                    <a:pos x="0" y="547"/>
                  </a:cxn>
                  <a:cxn ang="0">
                    <a:pos x="0" y="623"/>
                  </a:cxn>
                  <a:cxn ang="0">
                    <a:pos x="8" y="695"/>
                  </a:cxn>
                  <a:cxn ang="0">
                    <a:pos x="25" y="768"/>
                  </a:cxn>
                  <a:cxn ang="0">
                    <a:pos x="51" y="834"/>
                  </a:cxn>
                  <a:cxn ang="0">
                    <a:pos x="84" y="897"/>
                  </a:cxn>
                  <a:cxn ang="0">
                    <a:pos x="124" y="956"/>
                  </a:cxn>
                  <a:cxn ang="0">
                    <a:pos x="173" y="1011"/>
                  </a:cxn>
                  <a:cxn ang="0">
                    <a:pos x="224" y="1057"/>
                  </a:cxn>
                  <a:cxn ang="0">
                    <a:pos x="282" y="1098"/>
                  </a:cxn>
                  <a:cxn ang="0">
                    <a:pos x="346" y="1131"/>
                  </a:cxn>
                  <a:cxn ang="0">
                    <a:pos x="415" y="1157"/>
                  </a:cxn>
                  <a:cxn ang="0">
                    <a:pos x="485" y="1175"/>
                  </a:cxn>
                  <a:cxn ang="0">
                    <a:pos x="561" y="1184"/>
                  </a:cxn>
                </a:cxnLst>
                <a:rect l="0" t="0" r="r" b="b"/>
                <a:pathLst>
                  <a:path w="1181" h="1184">
                    <a:moveTo>
                      <a:pt x="591" y="1184"/>
                    </a:moveTo>
                    <a:lnTo>
                      <a:pt x="605" y="1184"/>
                    </a:lnTo>
                    <a:lnTo>
                      <a:pt x="620" y="1184"/>
                    </a:lnTo>
                    <a:lnTo>
                      <a:pt x="635" y="1182"/>
                    </a:lnTo>
                    <a:lnTo>
                      <a:pt x="650" y="1182"/>
                    </a:lnTo>
                    <a:lnTo>
                      <a:pt x="664" y="1178"/>
                    </a:lnTo>
                    <a:lnTo>
                      <a:pt x="679" y="1176"/>
                    </a:lnTo>
                    <a:lnTo>
                      <a:pt x="694" y="1175"/>
                    </a:lnTo>
                    <a:lnTo>
                      <a:pt x="709" y="1173"/>
                    </a:lnTo>
                    <a:lnTo>
                      <a:pt x="723" y="1167"/>
                    </a:lnTo>
                    <a:lnTo>
                      <a:pt x="736" y="1165"/>
                    </a:lnTo>
                    <a:lnTo>
                      <a:pt x="749" y="1161"/>
                    </a:lnTo>
                    <a:lnTo>
                      <a:pt x="765" y="1157"/>
                    </a:lnTo>
                    <a:lnTo>
                      <a:pt x="778" y="1152"/>
                    </a:lnTo>
                    <a:lnTo>
                      <a:pt x="793" y="1148"/>
                    </a:lnTo>
                    <a:lnTo>
                      <a:pt x="806" y="1142"/>
                    </a:lnTo>
                    <a:lnTo>
                      <a:pt x="820" y="1138"/>
                    </a:lnTo>
                    <a:lnTo>
                      <a:pt x="833" y="1131"/>
                    </a:lnTo>
                    <a:lnTo>
                      <a:pt x="844" y="1125"/>
                    </a:lnTo>
                    <a:lnTo>
                      <a:pt x="858" y="1119"/>
                    </a:lnTo>
                    <a:lnTo>
                      <a:pt x="871" y="1114"/>
                    </a:lnTo>
                    <a:lnTo>
                      <a:pt x="882" y="1104"/>
                    </a:lnTo>
                    <a:lnTo>
                      <a:pt x="896" y="1098"/>
                    </a:lnTo>
                    <a:lnTo>
                      <a:pt x="907" y="1089"/>
                    </a:lnTo>
                    <a:lnTo>
                      <a:pt x="920" y="1083"/>
                    </a:lnTo>
                    <a:lnTo>
                      <a:pt x="930" y="1074"/>
                    </a:lnTo>
                    <a:lnTo>
                      <a:pt x="941" y="1066"/>
                    </a:lnTo>
                    <a:lnTo>
                      <a:pt x="953" y="1057"/>
                    </a:lnTo>
                    <a:lnTo>
                      <a:pt x="964" y="1049"/>
                    </a:lnTo>
                    <a:lnTo>
                      <a:pt x="976" y="1038"/>
                    </a:lnTo>
                    <a:lnTo>
                      <a:pt x="987" y="1030"/>
                    </a:lnTo>
                    <a:lnTo>
                      <a:pt x="996" y="1021"/>
                    </a:lnTo>
                    <a:lnTo>
                      <a:pt x="1008" y="1011"/>
                    </a:lnTo>
                    <a:lnTo>
                      <a:pt x="1017" y="1000"/>
                    </a:lnTo>
                    <a:lnTo>
                      <a:pt x="1027" y="990"/>
                    </a:lnTo>
                    <a:lnTo>
                      <a:pt x="1036" y="979"/>
                    </a:lnTo>
                    <a:lnTo>
                      <a:pt x="1046" y="967"/>
                    </a:lnTo>
                    <a:lnTo>
                      <a:pt x="1054" y="956"/>
                    </a:lnTo>
                    <a:lnTo>
                      <a:pt x="1063" y="944"/>
                    </a:lnTo>
                    <a:lnTo>
                      <a:pt x="1071" y="933"/>
                    </a:lnTo>
                    <a:lnTo>
                      <a:pt x="1080" y="924"/>
                    </a:lnTo>
                    <a:lnTo>
                      <a:pt x="1088" y="910"/>
                    </a:lnTo>
                    <a:lnTo>
                      <a:pt x="1095" y="897"/>
                    </a:lnTo>
                    <a:lnTo>
                      <a:pt x="1101" y="886"/>
                    </a:lnTo>
                    <a:lnTo>
                      <a:pt x="1111" y="874"/>
                    </a:lnTo>
                    <a:lnTo>
                      <a:pt x="1116" y="861"/>
                    </a:lnTo>
                    <a:lnTo>
                      <a:pt x="1122" y="848"/>
                    </a:lnTo>
                    <a:lnTo>
                      <a:pt x="1128" y="834"/>
                    </a:lnTo>
                    <a:lnTo>
                      <a:pt x="1135" y="823"/>
                    </a:lnTo>
                    <a:lnTo>
                      <a:pt x="1139" y="808"/>
                    </a:lnTo>
                    <a:lnTo>
                      <a:pt x="1145" y="794"/>
                    </a:lnTo>
                    <a:lnTo>
                      <a:pt x="1149" y="781"/>
                    </a:lnTo>
                    <a:lnTo>
                      <a:pt x="1154" y="768"/>
                    </a:lnTo>
                    <a:lnTo>
                      <a:pt x="1158" y="752"/>
                    </a:lnTo>
                    <a:lnTo>
                      <a:pt x="1162" y="739"/>
                    </a:lnTo>
                    <a:lnTo>
                      <a:pt x="1164" y="726"/>
                    </a:lnTo>
                    <a:lnTo>
                      <a:pt x="1170" y="711"/>
                    </a:lnTo>
                    <a:lnTo>
                      <a:pt x="1171" y="695"/>
                    </a:lnTo>
                    <a:lnTo>
                      <a:pt x="1173" y="682"/>
                    </a:lnTo>
                    <a:lnTo>
                      <a:pt x="1175" y="667"/>
                    </a:lnTo>
                    <a:lnTo>
                      <a:pt x="1179" y="654"/>
                    </a:lnTo>
                    <a:lnTo>
                      <a:pt x="1179" y="637"/>
                    </a:lnTo>
                    <a:lnTo>
                      <a:pt x="1181" y="623"/>
                    </a:lnTo>
                    <a:lnTo>
                      <a:pt x="1181" y="608"/>
                    </a:lnTo>
                    <a:lnTo>
                      <a:pt x="1181" y="593"/>
                    </a:lnTo>
                    <a:lnTo>
                      <a:pt x="1181" y="578"/>
                    </a:lnTo>
                    <a:lnTo>
                      <a:pt x="1181" y="562"/>
                    </a:lnTo>
                    <a:lnTo>
                      <a:pt x="1179" y="547"/>
                    </a:lnTo>
                    <a:lnTo>
                      <a:pt x="1179" y="532"/>
                    </a:lnTo>
                    <a:lnTo>
                      <a:pt x="1175" y="517"/>
                    </a:lnTo>
                    <a:lnTo>
                      <a:pt x="1173" y="502"/>
                    </a:lnTo>
                    <a:lnTo>
                      <a:pt x="1171" y="486"/>
                    </a:lnTo>
                    <a:lnTo>
                      <a:pt x="1170" y="473"/>
                    </a:lnTo>
                    <a:lnTo>
                      <a:pt x="1164" y="458"/>
                    </a:lnTo>
                    <a:lnTo>
                      <a:pt x="1162" y="444"/>
                    </a:lnTo>
                    <a:lnTo>
                      <a:pt x="1158" y="429"/>
                    </a:lnTo>
                    <a:lnTo>
                      <a:pt x="1154" y="416"/>
                    </a:lnTo>
                    <a:lnTo>
                      <a:pt x="1149" y="403"/>
                    </a:lnTo>
                    <a:lnTo>
                      <a:pt x="1145" y="389"/>
                    </a:lnTo>
                    <a:lnTo>
                      <a:pt x="1139" y="374"/>
                    </a:lnTo>
                    <a:lnTo>
                      <a:pt x="1135" y="363"/>
                    </a:lnTo>
                    <a:lnTo>
                      <a:pt x="1128" y="349"/>
                    </a:lnTo>
                    <a:lnTo>
                      <a:pt x="1122" y="334"/>
                    </a:lnTo>
                    <a:lnTo>
                      <a:pt x="1116" y="323"/>
                    </a:lnTo>
                    <a:lnTo>
                      <a:pt x="1111" y="310"/>
                    </a:lnTo>
                    <a:lnTo>
                      <a:pt x="1101" y="296"/>
                    </a:lnTo>
                    <a:lnTo>
                      <a:pt x="1095" y="285"/>
                    </a:lnTo>
                    <a:lnTo>
                      <a:pt x="1088" y="271"/>
                    </a:lnTo>
                    <a:lnTo>
                      <a:pt x="1080" y="260"/>
                    </a:lnTo>
                    <a:lnTo>
                      <a:pt x="1071" y="249"/>
                    </a:lnTo>
                    <a:lnTo>
                      <a:pt x="1063" y="237"/>
                    </a:lnTo>
                    <a:lnTo>
                      <a:pt x="1054" y="226"/>
                    </a:lnTo>
                    <a:lnTo>
                      <a:pt x="1046" y="214"/>
                    </a:lnTo>
                    <a:lnTo>
                      <a:pt x="1036" y="203"/>
                    </a:lnTo>
                    <a:lnTo>
                      <a:pt x="1027" y="194"/>
                    </a:lnTo>
                    <a:lnTo>
                      <a:pt x="1017" y="182"/>
                    </a:lnTo>
                    <a:lnTo>
                      <a:pt x="1008" y="175"/>
                    </a:lnTo>
                    <a:lnTo>
                      <a:pt x="996" y="163"/>
                    </a:lnTo>
                    <a:lnTo>
                      <a:pt x="987" y="154"/>
                    </a:lnTo>
                    <a:lnTo>
                      <a:pt x="976" y="142"/>
                    </a:lnTo>
                    <a:lnTo>
                      <a:pt x="964" y="135"/>
                    </a:lnTo>
                    <a:lnTo>
                      <a:pt x="953" y="125"/>
                    </a:lnTo>
                    <a:lnTo>
                      <a:pt x="941" y="116"/>
                    </a:lnTo>
                    <a:lnTo>
                      <a:pt x="930" y="108"/>
                    </a:lnTo>
                    <a:lnTo>
                      <a:pt x="920" y="100"/>
                    </a:lnTo>
                    <a:lnTo>
                      <a:pt x="907" y="91"/>
                    </a:lnTo>
                    <a:lnTo>
                      <a:pt x="896" y="83"/>
                    </a:lnTo>
                    <a:lnTo>
                      <a:pt x="882" y="76"/>
                    </a:lnTo>
                    <a:lnTo>
                      <a:pt x="871" y="70"/>
                    </a:lnTo>
                    <a:lnTo>
                      <a:pt x="858" y="62"/>
                    </a:lnTo>
                    <a:lnTo>
                      <a:pt x="844" y="57"/>
                    </a:lnTo>
                    <a:lnTo>
                      <a:pt x="833" y="51"/>
                    </a:lnTo>
                    <a:lnTo>
                      <a:pt x="820" y="45"/>
                    </a:lnTo>
                    <a:lnTo>
                      <a:pt x="806" y="40"/>
                    </a:lnTo>
                    <a:lnTo>
                      <a:pt x="793" y="34"/>
                    </a:lnTo>
                    <a:lnTo>
                      <a:pt x="778" y="28"/>
                    </a:lnTo>
                    <a:lnTo>
                      <a:pt x="765" y="24"/>
                    </a:lnTo>
                    <a:lnTo>
                      <a:pt x="749" y="21"/>
                    </a:lnTo>
                    <a:lnTo>
                      <a:pt x="736" y="17"/>
                    </a:lnTo>
                    <a:lnTo>
                      <a:pt x="723" y="13"/>
                    </a:lnTo>
                    <a:lnTo>
                      <a:pt x="709" y="11"/>
                    </a:lnTo>
                    <a:lnTo>
                      <a:pt x="694" y="7"/>
                    </a:lnTo>
                    <a:lnTo>
                      <a:pt x="679" y="5"/>
                    </a:lnTo>
                    <a:lnTo>
                      <a:pt x="664" y="3"/>
                    </a:lnTo>
                    <a:lnTo>
                      <a:pt x="650" y="2"/>
                    </a:lnTo>
                    <a:lnTo>
                      <a:pt x="635" y="0"/>
                    </a:lnTo>
                    <a:lnTo>
                      <a:pt x="620" y="0"/>
                    </a:lnTo>
                    <a:lnTo>
                      <a:pt x="605" y="0"/>
                    </a:lnTo>
                    <a:lnTo>
                      <a:pt x="591" y="0"/>
                    </a:lnTo>
                    <a:lnTo>
                      <a:pt x="574" y="0"/>
                    </a:lnTo>
                    <a:lnTo>
                      <a:pt x="561" y="0"/>
                    </a:lnTo>
                    <a:lnTo>
                      <a:pt x="544" y="0"/>
                    </a:lnTo>
                    <a:lnTo>
                      <a:pt x="529" y="2"/>
                    </a:lnTo>
                    <a:lnTo>
                      <a:pt x="514" y="3"/>
                    </a:lnTo>
                    <a:lnTo>
                      <a:pt x="500" y="5"/>
                    </a:lnTo>
                    <a:lnTo>
                      <a:pt x="485" y="7"/>
                    </a:lnTo>
                    <a:lnTo>
                      <a:pt x="472" y="11"/>
                    </a:lnTo>
                    <a:lnTo>
                      <a:pt x="456" y="13"/>
                    </a:lnTo>
                    <a:lnTo>
                      <a:pt x="441" y="17"/>
                    </a:lnTo>
                    <a:lnTo>
                      <a:pt x="428" y="21"/>
                    </a:lnTo>
                    <a:lnTo>
                      <a:pt x="415" y="24"/>
                    </a:lnTo>
                    <a:lnTo>
                      <a:pt x="399" y="28"/>
                    </a:lnTo>
                    <a:lnTo>
                      <a:pt x="386" y="34"/>
                    </a:lnTo>
                    <a:lnTo>
                      <a:pt x="373" y="40"/>
                    </a:lnTo>
                    <a:lnTo>
                      <a:pt x="359" y="45"/>
                    </a:lnTo>
                    <a:lnTo>
                      <a:pt x="346" y="51"/>
                    </a:lnTo>
                    <a:lnTo>
                      <a:pt x="333" y="57"/>
                    </a:lnTo>
                    <a:lnTo>
                      <a:pt x="320" y="62"/>
                    </a:lnTo>
                    <a:lnTo>
                      <a:pt x="308" y="70"/>
                    </a:lnTo>
                    <a:lnTo>
                      <a:pt x="295" y="76"/>
                    </a:lnTo>
                    <a:lnTo>
                      <a:pt x="282" y="83"/>
                    </a:lnTo>
                    <a:lnTo>
                      <a:pt x="270" y="91"/>
                    </a:lnTo>
                    <a:lnTo>
                      <a:pt x="259" y="100"/>
                    </a:lnTo>
                    <a:lnTo>
                      <a:pt x="247" y="108"/>
                    </a:lnTo>
                    <a:lnTo>
                      <a:pt x="236" y="116"/>
                    </a:lnTo>
                    <a:lnTo>
                      <a:pt x="224" y="125"/>
                    </a:lnTo>
                    <a:lnTo>
                      <a:pt x="213" y="135"/>
                    </a:lnTo>
                    <a:lnTo>
                      <a:pt x="202" y="142"/>
                    </a:lnTo>
                    <a:lnTo>
                      <a:pt x="192" y="154"/>
                    </a:lnTo>
                    <a:lnTo>
                      <a:pt x="183" y="163"/>
                    </a:lnTo>
                    <a:lnTo>
                      <a:pt x="173" y="175"/>
                    </a:lnTo>
                    <a:lnTo>
                      <a:pt x="162" y="182"/>
                    </a:lnTo>
                    <a:lnTo>
                      <a:pt x="152" y="194"/>
                    </a:lnTo>
                    <a:lnTo>
                      <a:pt x="143" y="203"/>
                    </a:lnTo>
                    <a:lnTo>
                      <a:pt x="133" y="214"/>
                    </a:lnTo>
                    <a:lnTo>
                      <a:pt x="124" y="226"/>
                    </a:lnTo>
                    <a:lnTo>
                      <a:pt x="116" y="237"/>
                    </a:lnTo>
                    <a:lnTo>
                      <a:pt x="107" y="249"/>
                    </a:lnTo>
                    <a:lnTo>
                      <a:pt x="99" y="260"/>
                    </a:lnTo>
                    <a:lnTo>
                      <a:pt x="91" y="271"/>
                    </a:lnTo>
                    <a:lnTo>
                      <a:pt x="84" y="285"/>
                    </a:lnTo>
                    <a:lnTo>
                      <a:pt x="76" y="296"/>
                    </a:lnTo>
                    <a:lnTo>
                      <a:pt x="70" y="310"/>
                    </a:lnTo>
                    <a:lnTo>
                      <a:pt x="63" y="323"/>
                    </a:lnTo>
                    <a:lnTo>
                      <a:pt x="55" y="334"/>
                    </a:lnTo>
                    <a:lnTo>
                      <a:pt x="51" y="349"/>
                    </a:lnTo>
                    <a:lnTo>
                      <a:pt x="46" y="363"/>
                    </a:lnTo>
                    <a:lnTo>
                      <a:pt x="38" y="374"/>
                    </a:lnTo>
                    <a:lnTo>
                      <a:pt x="34" y="389"/>
                    </a:lnTo>
                    <a:lnTo>
                      <a:pt x="29" y="403"/>
                    </a:lnTo>
                    <a:lnTo>
                      <a:pt x="25" y="416"/>
                    </a:lnTo>
                    <a:lnTo>
                      <a:pt x="21" y="429"/>
                    </a:lnTo>
                    <a:lnTo>
                      <a:pt x="17" y="444"/>
                    </a:lnTo>
                    <a:lnTo>
                      <a:pt x="13" y="458"/>
                    </a:lnTo>
                    <a:lnTo>
                      <a:pt x="12" y="473"/>
                    </a:lnTo>
                    <a:lnTo>
                      <a:pt x="8" y="486"/>
                    </a:lnTo>
                    <a:lnTo>
                      <a:pt x="6" y="502"/>
                    </a:lnTo>
                    <a:lnTo>
                      <a:pt x="4" y="517"/>
                    </a:lnTo>
                    <a:lnTo>
                      <a:pt x="2" y="532"/>
                    </a:lnTo>
                    <a:lnTo>
                      <a:pt x="0" y="547"/>
                    </a:lnTo>
                    <a:lnTo>
                      <a:pt x="0" y="562"/>
                    </a:lnTo>
                    <a:lnTo>
                      <a:pt x="0" y="578"/>
                    </a:lnTo>
                    <a:lnTo>
                      <a:pt x="0" y="593"/>
                    </a:lnTo>
                    <a:lnTo>
                      <a:pt x="0" y="608"/>
                    </a:lnTo>
                    <a:lnTo>
                      <a:pt x="0" y="623"/>
                    </a:lnTo>
                    <a:lnTo>
                      <a:pt x="0" y="637"/>
                    </a:lnTo>
                    <a:lnTo>
                      <a:pt x="2" y="654"/>
                    </a:lnTo>
                    <a:lnTo>
                      <a:pt x="4" y="667"/>
                    </a:lnTo>
                    <a:lnTo>
                      <a:pt x="6" y="682"/>
                    </a:lnTo>
                    <a:lnTo>
                      <a:pt x="8" y="695"/>
                    </a:lnTo>
                    <a:lnTo>
                      <a:pt x="12" y="711"/>
                    </a:lnTo>
                    <a:lnTo>
                      <a:pt x="13" y="726"/>
                    </a:lnTo>
                    <a:lnTo>
                      <a:pt x="17" y="739"/>
                    </a:lnTo>
                    <a:lnTo>
                      <a:pt x="21" y="752"/>
                    </a:lnTo>
                    <a:lnTo>
                      <a:pt x="25" y="768"/>
                    </a:lnTo>
                    <a:lnTo>
                      <a:pt x="29" y="781"/>
                    </a:lnTo>
                    <a:lnTo>
                      <a:pt x="34" y="794"/>
                    </a:lnTo>
                    <a:lnTo>
                      <a:pt x="38" y="808"/>
                    </a:lnTo>
                    <a:lnTo>
                      <a:pt x="46" y="823"/>
                    </a:lnTo>
                    <a:lnTo>
                      <a:pt x="51" y="834"/>
                    </a:lnTo>
                    <a:lnTo>
                      <a:pt x="55" y="848"/>
                    </a:lnTo>
                    <a:lnTo>
                      <a:pt x="63" y="861"/>
                    </a:lnTo>
                    <a:lnTo>
                      <a:pt x="70" y="874"/>
                    </a:lnTo>
                    <a:lnTo>
                      <a:pt x="76" y="886"/>
                    </a:lnTo>
                    <a:lnTo>
                      <a:pt x="84" y="897"/>
                    </a:lnTo>
                    <a:lnTo>
                      <a:pt x="91" y="910"/>
                    </a:lnTo>
                    <a:lnTo>
                      <a:pt x="99" y="924"/>
                    </a:lnTo>
                    <a:lnTo>
                      <a:pt x="107" y="933"/>
                    </a:lnTo>
                    <a:lnTo>
                      <a:pt x="116" y="944"/>
                    </a:lnTo>
                    <a:lnTo>
                      <a:pt x="124" y="956"/>
                    </a:lnTo>
                    <a:lnTo>
                      <a:pt x="133" y="967"/>
                    </a:lnTo>
                    <a:lnTo>
                      <a:pt x="143" y="979"/>
                    </a:lnTo>
                    <a:lnTo>
                      <a:pt x="152" y="990"/>
                    </a:lnTo>
                    <a:lnTo>
                      <a:pt x="162" y="1000"/>
                    </a:lnTo>
                    <a:lnTo>
                      <a:pt x="173" y="1011"/>
                    </a:lnTo>
                    <a:lnTo>
                      <a:pt x="183" y="1021"/>
                    </a:lnTo>
                    <a:lnTo>
                      <a:pt x="192" y="1030"/>
                    </a:lnTo>
                    <a:lnTo>
                      <a:pt x="202" y="1038"/>
                    </a:lnTo>
                    <a:lnTo>
                      <a:pt x="213" y="1049"/>
                    </a:lnTo>
                    <a:lnTo>
                      <a:pt x="224" y="1057"/>
                    </a:lnTo>
                    <a:lnTo>
                      <a:pt x="236" y="1066"/>
                    </a:lnTo>
                    <a:lnTo>
                      <a:pt x="247" y="1074"/>
                    </a:lnTo>
                    <a:lnTo>
                      <a:pt x="259" y="1083"/>
                    </a:lnTo>
                    <a:lnTo>
                      <a:pt x="270" y="1089"/>
                    </a:lnTo>
                    <a:lnTo>
                      <a:pt x="282" y="1098"/>
                    </a:lnTo>
                    <a:lnTo>
                      <a:pt x="295" y="1104"/>
                    </a:lnTo>
                    <a:lnTo>
                      <a:pt x="308" y="1114"/>
                    </a:lnTo>
                    <a:lnTo>
                      <a:pt x="320" y="1119"/>
                    </a:lnTo>
                    <a:lnTo>
                      <a:pt x="333" y="1125"/>
                    </a:lnTo>
                    <a:lnTo>
                      <a:pt x="346" y="1131"/>
                    </a:lnTo>
                    <a:lnTo>
                      <a:pt x="359" y="1138"/>
                    </a:lnTo>
                    <a:lnTo>
                      <a:pt x="373" y="1142"/>
                    </a:lnTo>
                    <a:lnTo>
                      <a:pt x="386" y="1148"/>
                    </a:lnTo>
                    <a:lnTo>
                      <a:pt x="399" y="1152"/>
                    </a:lnTo>
                    <a:lnTo>
                      <a:pt x="415" y="1157"/>
                    </a:lnTo>
                    <a:lnTo>
                      <a:pt x="428" y="1161"/>
                    </a:lnTo>
                    <a:lnTo>
                      <a:pt x="441" y="1165"/>
                    </a:lnTo>
                    <a:lnTo>
                      <a:pt x="456" y="1167"/>
                    </a:lnTo>
                    <a:lnTo>
                      <a:pt x="472" y="1173"/>
                    </a:lnTo>
                    <a:lnTo>
                      <a:pt x="485" y="1175"/>
                    </a:lnTo>
                    <a:lnTo>
                      <a:pt x="500" y="1176"/>
                    </a:lnTo>
                    <a:lnTo>
                      <a:pt x="514" y="1178"/>
                    </a:lnTo>
                    <a:lnTo>
                      <a:pt x="529" y="1182"/>
                    </a:lnTo>
                    <a:lnTo>
                      <a:pt x="544" y="1182"/>
                    </a:lnTo>
                    <a:lnTo>
                      <a:pt x="561" y="1184"/>
                    </a:lnTo>
                    <a:lnTo>
                      <a:pt x="574" y="1184"/>
                    </a:lnTo>
                    <a:lnTo>
                      <a:pt x="591" y="1184"/>
                    </a:lnTo>
                    <a:lnTo>
                      <a:pt x="591" y="11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98" name="Freeform 18"/>
              <p:cNvSpPr>
                <a:spLocks/>
              </p:cNvSpPr>
              <p:nvPr/>
            </p:nvSpPr>
            <p:spPr bwMode="auto">
              <a:xfrm>
                <a:off x="6996063" y="3983029"/>
                <a:ext cx="1491446" cy="1485675"/>
              </a:xfrm>
              <a:custGeom>
                <a:avLst/>
                <a:gdLst/>
                <a:ahLst/>
                <a:cxnLst>
                  <a:cxn ang="0">
                    <a:pos x="569" y="1026"/>
                  </a:cxn>
                  <a:cxn ang="0">
                    <a:pos x="634" y="1015"/>
                  </a:cxn>
                  <a:cxn ang="0">
                    <a:pos x="694" y="998"/>
                  </a:cxn>
                  <a:cxn ang="0">
                    <a:pos x="751" y="973"/>
                  </a:cxn>
                  <a:cxn ang="0">
                    <a:pos x="805" y="941"/>
                  </a:cxn>
                  <a:cxn ang="0">
                    <a:pos x="854" y="903"/>
                  </a:cxn>
                  <a:cxn ang="0">
                    <a:pos x="900" y="859"/>
                  </a:cxn>
                  <a:cxn ang="0">
                    <a:pos x="938" y="810"/>
                  </a:cxn>
                  <a:cxn ang="0">
                    <a:pos x="972" y="758"/>
                  </a:cxn>
                  <a:cxn ang="0">
                    <a:pos x="997" y="701"/>
                  </a:cxn>
                  <a:cxn ang="0">
                    <a:pos x="1018" y="642"/>
                  </a:cxn>
                  <a:cxn ang="0">
                    <a:pos x="1029" y="580"/>
                  </a:cxn>
                  <a:cxn ang="0">
                    <a:pos x="1035" y="515"/>
                  </a:cxn>
                  <a:cxn ang="0">
                    <a:pos x="1029" y="446"/>
                  </a:cxn>
                  <a:cxn ang="0">
                    <a:pos x="1018" y="384"/>
                  </a:cxn>
                  <a:cxn ang="0">
                    <a:pos x="997" y="323"/>
                  </a:cxn>
                  <a:cxn ang="0">
                    <a:pos x="972" y="266"/>
                  </a:cxn>
                  <a:cxn ang="0">
                    <a:pos x="938" y="214"/>
                  </a:cxn>
                  <a:cxn ang="0">
                    <a:pos x="900" y="165"/>
                  </a:cxn>
                  <a:cxn ang="0">
                    <a:pos x="854" y="121"/>
                  </a:cxn>
                  <a:cxn ang="0">
                    <a:pos x="805" y="85"/>
                  </a:cxn>
                  <a:cxn ang="0">
                    <a:pos x="751" y="53"/>
                  </a:cxn>
                  <a:cxn ang="0">
                    <a:pos x="694" y="28"/>
                  </a:cxn>
                  <a:cxn ang="0">
                    <a:pos x="634" y="11"/>
                  </a:cxn>
                  <a:cxn ang="0">
                    <a:pos x="569" y="2"/>
                  </a:cxn>
                  <a:cxn ang="0">
                    <a:pos x="504" y="0"/>
                  </a:cxn>
                  <a:cxn ang="0">
                    <a:pos x="438" y="3"/>
                  </a:cxn>
                  <a:cxn ang="0">
                    <a:pos x="373" y="17"/>
                  </a:cxn>
                  <a:cxn ang="0">
                    <a:pos x="316" y="40"/>
                  </a:cxn>
                  <a:cxn ang="0">
                    <a:pos x="257" y="64"/>
                  </a:cxn>
                  <a:cxn ang="0">
                    <a:pos x="206" y="99"/>
                  </a:cxn>
                  <a:cxn ang="0">
                    <a:pos x="160" y="138"/>
                  </a:cxn>
                  <a:cxn ang="0">
                    <a:pos x="118" y="184"/>
                  </a:cxn>
                  <a:cxn ang="0">
                    <a:pos x="80" y="235"/>
                  </a:cxn>
                  <a:cxn ang="0">
                    <a:pos x="50" y="289"/>
                  </a:cxn>
                  <a:cxn ang="0">
                    <a:pos x="27" y="346"/>
                  </a:cxn>
                  <a:cxn ang="0">
                    <a:pos x="10" y="410"/>
                  </a:cxn>
                  <a:cxn ang="0">
                    <a:pos x="0" y="473"/>
                  </a:cxn>
                  <a:cxn ang="0">
                    <a:pos x="0" y="540"/>
                  </a:cxn>
                  <a:cxn ang="0">
                    <a:pos x="6" y="604"/>
                  </a:cxn>
                  <a:cxn ang="0">
                    <a:pos x="23" y="665"/>
                  </a:cxn>
                  <a:cxn ang="0">
                    <a:pos x="44" y="724"/>
                  </a:cxn>
                  <a:cxn ang="0">
                    <a:pos x="75" y="779"/>
                  </a:cxn>
                  <a:cxn ang="0">
                    <a:pos x="109" y="830"/>
                  </a:cxn>
                  <a:cxn ang="0">
                    <a:pos x="152" y="878"/>
                  </a:cxn>
                  <a:cxn ang="0">
                    <a:pos x="196" y="918"/>
                  </a:cxn>
                  <a:cxn ang="0">
                    <a:pos x="248" y="954"/>
                  </a:cxn>
                  <a:cxn ang="0">
                    <a:pos x="303" y="984"/>
                  </a:cxn>
                  <a:cxn ang="0">
                    <a:pos x="362" y="1005"/>
                  </a:cxn>
                  <a:cxn ang="0">
                    <a:pos x="424" y="1021"/>
                  </a:cxn>
                  <a:cxn ang="0">
                    <a:pos x="489" y="1030"/>
                  </a:cxn>
                </a:cxnLst>
                <a:rect l="0" t="0" r="r" b="b"/>
                <a:pathLst>
                  <a:path w="1035" h="1030">
                    <a:moveTo>
                      <a:pt x="518" y="1030"/>
                    </a:moveTo>
                    <a:lnTo>
                      <a:pt x="531" y="1030"/>
                    </a:lnTo>
                    <a:lnTo>
                      <a:pt x="542" y="1030"/>
                    </a:lnTo>
                    <a:lnTo>
                      <a:pt x="556" y="1028"/>
                    </a:lnTo>
                    <a:lnTo>
                      <a:pt x="569" y="1026"/>
                    </a:lnTo>
                    <a:lnTo>
                      <a:pt x="582" y="1024"/>
                    </a:lnTo>
                    <a:lnTo>
                      <a:pt x="596" y="1022"/>
                    </a:lnTo>
                    <a:lnTo>
                      <a:pt x="607" y="1021"/>
                    </a:lnTo>
                    <a:lnTo>
                      <a:pt x="622" y="1019"/>
                    </a:lnTo>
                    <a:lnTo>
                      <a:pt x="634" y="1015"/>
                    </a:lnTo>
                    <a:lnTo>
                      <a:pt x="645" y="1013"/>
                    </a:lnTo>
                    <a:lnTo>
                      <a:pt x="658" y="1009"/>
                    </a:lnTo>
                    <a:lnTo>
                      <a:pt x="672" y="1005"/>
                    </a:lnTo>
                    <a:lnTo>
                      <a:pt x="681" y="1002"/>
                    </a:lnTo>
                    <a:lnTo>
                      <a:pt x="694" y="998"/>
                    </a:lnTo>
                    <a:lnTo>
                      <a:pt x="706" y="992"/>
                    </a:lnTo>
                    <a:lnTo>
                      <a:pt x="719" y="990"/>
                    </a:lnTo>
                    <a:lnTo>
                      <a:pt x="729" y="984"/>
                    </a:lnTo>
                    <a:lnTo>
                      <a:pt x="740" y="979"/>
                    </a:lnTo>
                    <a:lnTo>
                      <a:pt x="751" y="973"/>
                    </a:lnTo>
                    <a:lnTo>
                      <a:pt x="763" y="967"/>
                    </a:lnTo>
                    <a:lnTo>
                      <a:pt x="774" y="960"/>
                    </a:lnTo>
                    <a:lnTo>
                      <a:pt x="784" y="954"/>
                    </a:lnTo>
                    <a:lnTo>
                      <a:pt x="793" y="946"/>
                    </a:lnTo>
                    <a:lnTo>
                      <a:pt x="805" y="941"/>
                    </a:lnTo>
                    <a:lnTo>
                      <a:pt x="814" y="933"/>
                    </a:lnTo>
                    <a:lnTo>
                      <a:pt x="826" y="927"/>
                    </a:lnTo>
                    <a:lnTo>
                      <a:pt x="835" y="918"/>
                    </a:lnTo>
                    <a:lnTo>
                      <a:pt x="845" y="912"/>
                    </a:lnTo>
                    <a:lnTo>
                      <a:pt x="854" y="903"/>
                    </a:lnTo>
                    <a:lnTo>
                      <a:pt x="864" y="895"/>
                    </a:lnTo>
                    <a:lnTo>
                      <a:pt x="873" y="886"/>
                    </a:lnTo>
                    <a:lnTo>
                      <a:pt x="883" y="878"/>
                    </a:lnTo>
                    <a:lnTo>
                      <a:pt x="890" y="868"/>
                    </a:lnTo>
                    <a:lnTo>
                      <a:pt x="900" y="859"/>
                    </a:lnTo>
                    <a:lnTo>
                      <a:pt x="907" y="849"/>
                    </a:lnTo>
                    <a:lnTo>
                      <a:pt x="917" y="840"/>
                    </a:lnTo>
                    <a:lnTo>
                      <a:pt x="923" y="830"/>
                    </a:lnTo>
                    <a:lnTo>
                      <a:pt x="932" y="821"/>
                    </a:lnTo>
                    <a:lnTo>
                      <a:pt x="938" y="810"/>
                    </a:lnTo>
                    <a:lnTo>
                      <a:pt x="945" y="800"/>
                    </a:lnTo>
                    <a:lnTo>
                      <a:pt x="951" y="789"/>
                    </a:lnTo>
                    <a:lnTo>
                      <a:pt x="959" y="779"/>
                    </a:lnTo>
                    <a:lnTo>
                      <a:pt x="964" y="770"/>
                    </a:lnTo>
                    <a:lnTo>
                      <a:pt x="972" y="758"/>
                    </a:lnTo>
                    <a:lnTo>
                      <a:pt x="976" y="747"/>
                    </a:lnTo>
                    <a:lnTo>
                      <a:pt x="983" y="735"/>
                    </a:lnTo>
                    <a:lnTo>
                      <a:pt x="989" y="724"/>
                    </a:lnTo>
                    <a:lnTo>
                      <a:pt x="995" y="714"/>
                    </a:lnTo>
                    <a:lnTo>
                      <a:pt x="997" y="701"/>
                    </a:lnTo>
                    <a:lnTo>
                      <a:pt x="1002" y="690"/>
                    </a:lnTo>
                    <a:lnTo>
                      <a:pt x="1006" y="676"/>
                    </a:lnTo>
                    <a:lnTo>
                      <a:pt x="1010" y="665"/>
                    </a:lnTo>
                    <a:lnTo>
                      <a:pt x="1014" y="654"/>
                    </a:lnTo>
                    <a:lnTo>
                      <a:pt x="1018" y="642"/>
                    </a:lnTo>
                    <a:lnTo>
                      <a:pt x="1020" y="629"/>
                    </a:lnTo>
                    <a:lnTo>
                      <a:pt x="1023" y="618"/>
                    </a:lnTo>
                    <a:lnTo>
                      <a:pt x="1025" y="604"/>
                    </a:lnTo>
                    <a:lnTo>
                      <a:pt x="1027" y="591"/>
                    </a:lnTo>
                    <a:lnTo>
                      <a:pt x="1029" y="580"/>
                    </a:lnTo>
                    <a:lnTo>
                      <a:pt x="1031" y="566"/>
                    </a:lnTo>
                    <a:lnTo>
                      <a:pt x="1033" y="553"/>
                    </a:lnTo>
                    <a:lnTo>
                      <a:pt x="1035" y="540"/>
                    </a:lnTo>
                    <a:lnTo>
                      <a:pt x="1035" y="528"/>
                    </a:lnTo>
                    <a:lnTo>
                      <a:pt x="1035" y="515"/>
                    </a:lnTo>
                    <a:lnTo>
                      <a:pt x="1035" y="502"/>
                    </a:lnTo>
                    <a:lnTo>
                      <a:pt x="1035" y="488"/>
                    </a:lnTo>
                    <a:lnTo>
                      <a:pt x="1033" y="473"/>
                    </a:lnTo>
                    <a:lnTo>
                      <a:pt x="1031" y="462"/>
                    </a:lnTo>
                    <a:lnTo>
                      <a:pt x="1029" y="446"/>
                    </a:lnTo>
                    <a:lnTo>
                      <a:pt x="1027" y="435"/>
                    </a:lnTo>
                    <a:lnTo>
                      <a:pt x="1025" y="422"/>
                    </a:lnTo>
                    <a:lnTo>
                      <a:pt x="1023" y="410"/>
                    </a:lnTo>
                    <a:lnTo>
                      <a:pt x="1020" y="395"/>
                    </a:lnTo>
                    <a:lnTo>
                      <a:pt x="1018" y="384"/>
                    </a:lnTo>
                    <a:lnTo>
                      <a:pt x="1014" y="370"/>
                    </a:lnTo>
                    <a:lnTo>
                      <a:pt x="1010" y="359"/>
                    </a:lnTo>
                    <a:lnTo>
                      <a:pt x="1006" y="346"/>
                    </a:lnTo>
                    <a:lnTo>
                      <a:pt x="1002" y="336"/>
                    </a:lnTo>
                    <a:lnTo>
                      <a:pt x="997" y="323"/>
                    </a:lnTo>
                    <a:lnTo>
                      <a:pt x="995" y="311"/>
                    </a:lnTo>
                    <a:lnTo>
                      <a:pt x="989" y="300"/>
                    </a:lnTo>
                    <a:lnTo>
                      <a:pt x="983" y="289"/>
                    </a:lnTo>
                    <a:lnTo>
                      <a:pt x="976" y="277"/>
                    </a:lnTo>
                    <a:lnTo>
                      <a:pt x="972" y="266"/>
                    </a:lnTo>
                    <a:lnTo>
                      <a:pt x="964" y="254"/>
                    </a:lnTo>
                    <a:lnTo>
                      <a:pt x="959" y="245"/>
                    </a:lnTo>
                    <a:lnTo>
                      <a:pt x="951" y="235"/>
                    </a:lnTo>
                    <a:lnTo>
                      <a:pt x="945" y="224"/>
                    </a:lnTo>
                    <a:lnTo>
                      <a:pt x="938" y="214"/>
                    </a:lnTo>
                    <a:lnTo>
                      <a:pt x="932" y="203"/>
                    </a:lnTo>
                    <a:lnTo>
                      <a:pt x="923" y="194"/>
                    </a:lnTo>
                    <a:lnTo>
                      <a:pt x="917" y="184"/>
                    </a:lnTo>
                    <a:lnTo>
                      <a:pt x="907" y="175"/>
                    </a:lnTo>
                    <a:lnTo>
                      <a:pt x="900" y="165"/>
                    </a:lnTo>
                    <a:lnTo>
                      <a:pt x="890" y="157"/>
                    </a:lnTo>
                    <a:lnTo>
                      <a:pt x="883" y="148"/>
                    </a:lnTo>
                    <a:lnTo>
                      <a:pt x="873" y="138"/>
                    </a:lnTo>
                    <a:lnTo>
                      <a:pt x="864" y="131"/>
                    </a:lnTo>
                    <a:lnTo>
                      <a:pt x="854" y="121"/>
                    </a:lnTo>
                    <a:lnTo>
                      <a:pt x="845" y="114"/>
                    </a:lnTo>
                    <a:lnTo>
                      <a:pt x="835" y="106"/>
                    </a:lnTo>
                    <a:lnTo>
                      <a:pt x="826" y="99"/>
                    </a:lnTo>
                    <a:lnTo>
                      <a:pt x="814" y="91"/>
                    </a:lnTo>
                    <a:lnTo>
                      <a:pt x="805" y="85"/>
                    </a:lnTo>
                    <a:lnTo>
                      <a:pt x="793" y="78"/>
                    </a:lnTo>
                    <a:lnTo>
                      <a:pt x="784" y="70"/>
                    </a:lnTo>
                    <a:lnTo>
                      <a:pt x="774" y="64"/>
                    </a:lnTo>
                    <a:lnTo>
                      <a:pt x="763" y="59"/>
                    </a:lnTo>
                    <a:lnTo>
                      <a:pt x="751" y="53"/>
                    </a:lnTo>
                    <a:lnTo>
                      <a:pt x="740" y="47"/>
                    </a:lnTo>
                    <a:lnTo>
                      <a:pt x="729" y="41"/>
                    </a:lnTo>
                    <a:lnTo>
                      <a:pt x="719" y="40"/>
                    </a:lnTo>
                    <a:lnTo>
                      <a:pt x="706" y="34"/>
                    </a:lnTo>
                    <a:lnTo>
                      <a:pt x="694" y="28"/>
                    </a:lnTo>
                    <a:lnTo>
                      <a:pt x="681" y="24"/>
                    </a:lnTo>
                    <a:lnTo>
                      <a:pt x="672" y="21"/>
                    </a:lnTo>
                    <a:lnTo>
                      <a:pt x="658" y="17"/>
                    </a:lnTo>
                    <a:lnTo>
                      <a:pt x="645" y="13"/>
                    </a:lnTo>
                    <a:lnTo>
                      <a:pt x="634" y="11"/>
                    </a:lnTo>
                    <a:lnTo>
                      <a:pt x="622" y="7"/>
                    </a:lnTo>
                    <a:lnTo>
                      <a:pt x="607" y="5"/>
                    </a:lnTo>
                    <a:lnTo>
                      <a:pt x="596" y="3"/>
                    </a:lnTo>
                    <a:lnTo>
                      <a:pt x="582" y="2"/>
                    </a:lnTo>
                    <a:lnTo>
                      <a:pt x="569" y="2"/>
                    </a:lnTo>
                    <a:lnTo>
                      <a:pt x="556" y="0"/>
                    </a:lnTo>
                    <a:lnTo>
                      <a:pt x="542" y="0"/>
                    </a:lnTo>
                    <a:lnTo>
                      <a:pt x="531" y="0"/>
                    </a:lnTo>
                    <a:lnTo>
                      <a:pt x="518" y="0"/>
                    </a:lnTo>
                    <a:lnTo>
                      <a:pt x="504" y="0"/>
                    </a:lnTo>
                    <a:lnTo>
                      <a:pt x="489" y="0"/>
                    </a:lnTo>
                    <a:lnTo>
                      <a:pt x="476" y="0"/>
                    </a:lnTo>
                    <a:lnTo>
                      <a:pt x="464" y="2"/>
                    </a:lnTo>
                    <a:lnTo>
                      <a:pt x="449" y="2"/>
                    </a:lnTo>
                    <a:lnTo>
                      <a:pt x="438" y="3"/>
                    </a:lnTo>
                    <a:lnTo>
                      <a:pt x="424" y="5"/>
                    </a:lnTo>
                    <a:lnTo>
                      <a:pt x="413" y="7"/>
                    </a:lnTo>
                    <a:lnTo>
                      <a:pt x="398" y="11"/>
                    </a:lnTo>
                    <a:lnTo>
                      <a:pt x="386" y="13"/>
                    </a:lnTo>
                    <a:lnTo>
                      <a:pt x="373" y="17"/>
                    </a:lnTo>
                    <a:lnTo>
                      <a:pt x="362" y="21"/>
                    </a:lnTo>
                    <a:lnTo>
                      <a:pt x="350" y="24"/>
                    </a:lnTo>
                    <a:lnTo>
                      <a:pt x="339" y="28"/>
                    </a:lnTo>
                    <a:lnTo>
                      <a:pt x="326" y="34"/>
                    </a:lnTo>
                    <a:lnTo>
                      <a:pt x="316" y="40"/>
                    </a:lnTo>
                    <a:lnTo>
                      <a:pt x="303" y="41"/>
                    </a:lnTo>
                    <a:lnTo>
                      <a:pt x="291" y="47"/>
                    </a:lnTo>
                    <a:lnTo>
                      <a:pt x="280" y="53"/>
                    </a:lnTo>
                    <a:lnTo>
                      <a:pt x="270" y="59"/>
                    </a:lnTo>
                    <a:lnTo>
                      <a:pt x="257" y="64"/>
                    </a:lnTo>
                    <a:lnTo>
                      <a:pt x="248" y="70"/>
                    </a:lnTo>
                    <a:lnTo>
                      <a:pt x="238" y="78"/>
                    </a:lnTo>
                    <a:lnTo>
                      <a:pt x="227" y="85"/>
                    </a:lnTo>
                    <a:lnTo>
                      <a:pt x="217" y="91"/>
                    </a:lnTo>
                    <a:lnTo>
                      <a:pt x="206" y="99"/>
                    </a:lnTo>
                    <a:lnTo>
                      <a:pt x="196" y="106"/>
                    </a:lnTo>
                    <a:lnTo>
                      <a:pt x="187" y="114"/>
                    </a:lnTo>
                    <a:lnTo>
                      <a:pt x="177" y="121"/>
                    </a:lnTo>
                    <a:lnTo>
                      <a:pt x="170" y="131"/>
                    </a:lnTo>
                    <a:lnTo>
                      <a:pt x="160" y="138"/>
                    </a:lnTo>
                    <a:lnTo>
                      <a:pt x="152" y="148"/>
                    </a:lnTo>
                    <a:lnTo>
                      <a:pt x="141" y="157"/>
                    </a:lnTo>
                    <a:lnTo>
                      <a:pt x="133" y="165"/>
                    </a:lnTo>
                    <a:lnTo>
                      <a:pt x="124" y="175"/>
                    </a:lnTo>
                    <a:lnTo>
                      <a:pt x="118" y="184"/>
                    </a:lnTo>
                    <a:lnTo>
                      <a:pt x="109" y="194"/>
                    </a:lnTo>
                    <a:lnTo>
                      <a:pt x="101" y="203"/>
                    </a:lnTo>
                    <a:lnTo>
                      <a:pt x="95" y="214"/>
                    </a:lnTo>
                    <a:lnTo>
                      <a:pt x="88" y="224"/>
                    </a:lnTo>
                    <a:lnTo>
                      <a:pt x="80" y="235"/>
                    </a:lnTo>
                    <a:lnTo>
                      <a:pt x="75" y="245"/>
                    </a:lnTo>
                    <a:lnTo>
                      <a:pt x="67" y="254"/>
                    </a:lnTo>
                    <a:lnTo>
                      <a:pt x="61" y="266"/>
                    </a:lnTo>
                    <a:lnTo>
                      <a:pt x="55" y="277"/>
                    </a:lnTo>
                    <a:lnTo>
                      <a:pt x="50" y="289"/>
                    </a:lnTo>
                    <a:lnTo>
                      <a:pt x="44" y="300"/>
                    </a:lnTo>
                    <a:lnTo>
                      <a:pt x="40" y="311"/>
                    </a:lnTo>
                    <a:lnTo>
                      <a:pt x="35" y="323"/>
                    </a:lnTo>
                    <a:lnTo>
                      <a:pt x="31" y="336"/>
                    </a:lnTo>
                    <a:lnTo>
                      <a:pt x="27" y="346"/>
                    </a:lnTo>
                    <a:lnTo>
                      <a:pt x="23" y="359"/>
                    </a:lnTo>
                    <a:lnTo>
                      <a:pt x="17" y="370"/>
                    </a:lnTo>
                    <a:lnTo>
                      <a:pt x="14" y="384"/>
                    </a:lnTo>
                    <a:lnTo>
                      <a:pt x="12" y="395"/>
                    </a:lnTo>
                    <a:lnTo>
                      <a:pt x="10" y="410"/>
                    </a:lnTo>
                    <a:lnTo>
                      <a:pt x="6" y="422"/>
                    </a:lnTo>
                    <a:lnTo>
                      <a:pt x="6" y="435"/>
                    </a:lnTo>
                    <a:lnTo>
                      <a:pt x="2" y="446"/>
                    </a:lnTo>
                    <a:lnTo>
                      <a:pt x="2" y="462"/>
                    </a:lnTo>
                    <a:lnTo>
                      <a:pt x="0" y="473"/>
                    </a:lnTo>
                    <a:lnTo>
                      <a:pt x="0" y="488"/>
                    </a:lnTo>
                    <a:lnTo>
                      <a:pt x="0" y="502"/>
                    </a:lnTo>
                    <a:lnTo>
                      <a:pt x="0" y="515"/>
                    </a:lnTo>
                    <a:lnTo>
                      <a:pt x="0" y="528"/>
                    </a:lnTo>
                    <a:lnTo>
                      <a:pt x="0" y="540"/>
                    </a:lnTo>
                    <a:lnTo>
                      <a:pt x="0" y="553"/>
                    </a:lnTo>
                    <a:lnTo>
                      <a:pt x="2" y="566"/>
                    </a:lnTo>
                    <a:lnTo>
                      <a:pt x="2" y="580"/>
                    </a:lnTo>
                    <a:lnTo>
                      <a:pt x="6" y="591"/>
                    </a:lnTo>
                    <a:lnTo>
                      <a:pt x="6" y="604"/>
                    </a:lnTo>
                    <a:lnTo>
                      <a:pt x="10" y="618"/>
                    </a:lnTo>
                    <a:lnTo>
                      <a:pt x="12" y="629"/>
                    </a:lnTo>
                    <a:lnTo>
                      <a:pt x="14" y="642"/>
                    </a:lnTo>
                    <a:lnTo>
                      <a:pt x="17" y="654"/>
                    </a:lnTo>
                    <a:lnTo>
                      <a:pt x="23" y="665"/>
                    </a:lnTo>
                    <a:lnTo>
                      <a:pt x="27" y="676"/>
                    </a:lnTo>
                    <a:lnTo>
                      <a:pt x="31" y="690"/>
                    </a:lnTo>
                    <a:lnTo>
                      <a:pt x="35" y="701"/>
                    </a:lnTo>
                    <a:lnTo>
                      <a:pt x="40" y="714"/>
                    </a:lnTo>
                    <a:lnTo>
                      <a:pt x="44" y="724"/>
                    </a:lnTo>
                    <a:lnTo>
                      <a:pt x="50" y="735"/>
                    </a:lnTo>
                    <a:lnTo>
                      <a:pt x="55" y="747"/>
                    </a:lnTo>
                    <a:lnTo>
                      <a:pt x="61" y="758"/>
                    </a:lnTo>
                    <a:lnTo>
                      <a:pt x="67" y="770"/>
                    </a:lnTo>
                    <a:lnTo>
                      <a:pt x="75" y="779"/>
                    </a:lnTo>
                    <a:lnTo>
                      <a:pt x="80" y="789"/>
                    </a:lnTo>
                    <a:lnTo>
                      <a:pt x="88" y="800"/>
                    </a:lnTo>
                    <a:lnTo>
                      <a:pt x="95" y="810"/>
                    </a:lnTo>
                    <a:lnTo>
                      <a:pt x="101" y="821"/>
                    </a:lnTo>
                    <a:lnTo>
                      <a:pt x="109" y="830"/>
                    </a:lnTo>
                    <a:lnTo>
                      <a:pt x="118" y="840"/>
                    </a:lnTo>
                    <a:lnTo>
                      <a:pt x="124" y="849"/>
                    </a:lnTo>
                    <a:lnTo>
                      <a:pt x="133" y="859"/>
                    </a:lnTo>
                    <a:lnTo>
                      <a:pt x="141" y="868"/>
                    </a:lnTo>
                    <a:lnTo>
                      <a:pt x="152" y="878"/>
                    </a:lnTo>
                    <a:lnTo>
                      <a:pt x="160" y="886"/>
                    </a:lnTo>
                    <a:lnTo>
                      <a:pt x="170" y="895"/>
                    </a:lnTo>
                    <a:lnTo>
                      <a:pt x="177" y="903"/>
                    </a:lnTo>
                    <a:lnTo>
                      <a:pt x="187" y="912"/>
                    </a:lnTo>
                    <a:lnTo>
                      <a:pt x="196" y="918"/>
                    </a:lnTo>
                    <a:lnTo>
                      <a:pt x="206" y="927"/>
                    </a:lnTo>
                    <a:lnTo>
                      <a:pt x="217" y="933"/>
                    </a:lnTo>
                    <a:lnTo>
                      <a:pt x="227" y="941"/>
                    </a:lnTo>
                    <a:lnTo>
                      <a:pt x="238" y="946"/>
                    </a:lnTo>
                    <a:lnTo>
                      <a:pt x="248" y="954"/>
                    </a:lnTo>
                    <a:lnTo>
                      <a:pt x="257" y="960"/>
                    </a:lnTo>
                    <a:lnTo>
                      <a:pt x="270" y="967"/>
                    </a:lnTo>
                    <a:lnTo>
                      <a:pt x="280" y="973"/>
                    </a:lnTo>
                    <a:lnTo>
                      <a:pt x="291" y="979"/>
                    </a:lnTo>
                    <a:lnTo>
                      <a:pt x="303" y="984"/>
                    </a:lnTo>
                    <a:lnTo>
                      <a:pt x="316" y="990"/>
                    </a:lnTo>
                    <a:lnTo>
                      <a:pt x="326" y="992"/>
                    </a:lnTo>
                    <a:lnTo>
                      <a:pt x="339" y="998"/>
                    </a:lnTo>
                    <a:lnTo>
                      <a:pt x="350" y="1002"/>
                    </a:lnTo>
                    <a:lnTo>
                      <a:pt x="362" y="1005"/>
                    </a:lnTo>
                    <a:lnTo>
                      <a:pt x="373" y="1009"/>
                    </a:lnTo>
                    <a:lnTo>
                      <a:pt x="386" y="1013"/>
                    </a:lnTo>
                    <a:lnTo>
                      <a:pt x="398" y="1015"/>
                    </a:lnTo>
                    <a:lnTo>
                      <a:pt x="413" y="1019"/>
                    </a:lnTo>
                    <a:lnTo>
                      <a:pt x="424" y="1021"/>
                    </a:lnTo>
                    <a:lnTo>
                      <a:pt x="438" y="1022"/>
                    </a:lnTo>
                    <a:lnTo>
                      <a:pt x="449" y="1024"/>
                    </a:lnTo>
                    <a:lnTo>
                      <a:pt x="464" y="1026"/>
                    </a:lnTo>
                    <a:lnTo>
                      <a:pt x="476" y="1028"/>
                    </a:lnTo>
                    <a:lnTo>
                      <a:pt x="489" y="1030"/>
                    </a:lnTo>
                    <a:lnTo>
                      <a:pt x="504" y="1030"/>
                    </a:lnTo>
                    <a:lnTo>
                      <a:pt x="518" y="1030"/>
                    </a:lnTo>
                    <a:lnTo>
                      <a:pt x="518" y="103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99" name="Freeform 19"/>
              <p:cNvSpPr>
                <a:spLocks/>
              </p:cNvSpPr>
              <p:nvPr/>
            </p:nvSpPr>
            <p:spPr bwMode="auto">
              <a:xfrm>
                <a:off x="7160498" y="4147464"/>
                <a:ext cx="1153922" cy="1153922"/>
              </a:xfrm>
              <a:custGeom>
                <a:avLst/>
                <a:gdLst/>
                <a:ahLst/>
                <a:cxnLst>
                  <a:cxn ang="0">
                    <a:pos x="442" y="796"/>
                  </a:cxn>
                  <a:cxn ang="0">
                    <a:pos x="489" y="789"/>
                  </a:cxn>
                  <a:cxn ang="0">
                    <a:pos x="537" y="773"/>
                  </a:cxn>
                  <a:cxn ang="0">
                    <a:pos x="580" y="754"/>
                  </a:cxn>
                  <a:cxn ang="0">
                    <a:pos x="622" y="730"/>
                  </a:cxn>
                  <a:cxn ang="0">
                    <a:pos x="660" y="701"/>
                  </a:cxn>
                  <a:cxn ang="0">
                    <a:pos x="694" y="667"/>
                  </a:cxn>
                  <a:cxn ang="0">
                    <a:pos x="725" y="629"/>
                  </a:cxn>
                  <a:cxn ang="0">
                    <a:pos x="752" y="589"/>
                  </a:cxn>
                  <a:cxn ang="0">
                    <a:pos x="771" y="545"/>
                  </a:cxn>
                  <a:cxn ang="0">
                    <a:pos x="788" y="498"/>
                  </a:cxn>
                  <a:cxn ang="0">
                    <a:pos x="795" y="450"/>
                  </a:cxn>
                  <a:cxn ang="0">
                    <a:pos x="801" y="401"/>
                  </a:cxn>
                  <a:cxn ang="0">
                    <a:pos x="795" y="350"/>
                  </a:cxn>
                  <a:cxn ang="0">
                    <a:pos x="788" y="300"/>
                  </a:cxn>
                  <a:cxn ang="0">
                    <a:pos x="771" y="253"/>
                  </a:cxn>
                  <a:cxn ang="0">
                    <a:pos x="752" y="209"/>
                  </a:cxn>
                  <a:cxn ang="0">
                    <a:pos x="725" y="167"/>
                  </a:cxn>
                  <a:cxn ang="0">
                    <a:pos x="694" y="131"/>
                  </a:cxn>
                  <a:cxn ang="0">
                    <a:pos x="660" y="99"/>
                  </a:cxn>
                  <a:cxn ang="0">
                    <a:pos x="622" y="68"/>
                  </a:cxn>
                  <a:cxn ang="0">
                    <a:pos x="580" y="43"/>
                  </a:cxn>
                  <a:cxn ang="0">
                    <a:pos x="537" y="23"/>
                  </a:cxn>
                  <a:cxn ang="0">
                    <a:pos x="489" y="9"/>
                  </a:cxn>
                  <a:cxn ang="0">
                    <a:pos x="442" y="2"/>
                  </a:cxn>
                  <a:cxn ang="0">
                    <a:pos x="390" y="0"/>
                  </a:cxn>
                  <a:cxn ang="0">
                    <a:pos x="339" y="4"/>
                  </a:cxn>
                  <a:cxn ang="0">
                    <a:pos x="289" y="15"/>
                  </a:cxn>
                  <a:cxn ang="0">
                    <a:pos x="244" y="32"/>
                  </a:cxn>
                  <a:cxn ang="0">
                    <a:pos x="200" y="51"/>
                  </a:cxn>
                  <a:cxn ang="0">
                    <a:pos x="158" y="78"/>
                  </a:cxn>
                  <a:cxn ang="0">
                    <a:pos x="124" y="112"/>
                  </a:cxn>
                  <a:cxn ang="0">
                    <a:pos x="90" y="146"/>
                  </a:cxn>
                  <a:cxn ang="0">
                    <a:pos x="61" y="184"/>
                  </a:cxn>
                  <a:cxn ang="0">
                    <a:pos x="38" y="226"/>
                  </a:cxn>
                  <a:cxn ang="0">
                    <a:pos x="19" y="272"/>
                  </a:cxn>
                  <a:cxn ang="0">
                    <a:pos x="6" y="319"/>
                  </a:cxn>
                  <a:cxn ang="0">
                    <a:pos x="0" y="370"/>
                  </a:cxn>
                  <a:cxn ang="0">
                    <a:pos x="0" y="420"/>
                  </a:cxn>
                  <a:cxn ang="0">
                    <a:pos x="4" y="469"/>
                  </a:cxn>
                  <a:cxn ang="0">
                    <a:pos x="18" y="517"/>
                  </a:cxn>
                  <a:cxn ang="0">
                    <a:pos x="35" y="562"/>
                  </a:cxn>
                  <a:cxn ang="0">
                    <a:pos x="57" y="606"/>
                  </a:cxn>
                  <a:cxn ang="0">
                    <a:pos x="84" y="644"/>
                  </a:cxn>
                  <a:cxn ang="0">
                    <a:pos x="118" y="682"/>
                  </a:cxn>
                  <a:cxn ang="0">
                    <a:pos x="153" y="713"/>
                  </a:cxn>
                  <a:cxn ang="0">
                    <a:pos x="192" y="741"/>
                  </a:cxn>
                  <a:cxn ang="0">
                    <a:pos x="234" y="764"/>
                  </a:cxn>
                  <a:cxn ang="0">
                    <a:pos x="282" y="781"/>
                  </a:cxn>
                  <a:cxn ang="0">
                    <a:pos x="327" y="793"/>
                  </a:cxn>
                  <a:cxn ang="0">
                    <a:pos x="379" y="798"/>
                  </a:cxn>
                </a:cxnLst>
                <a:rect l="0" t="0" r="r" b="b"/>
                <a:pathLst>
                  <a:path w="801" h="800">
                    <a:moveTo>
                      <a:pt x="402" y="800"/>
                    </a:moveTo>
                    <a:lnTo>
                      <a:pt x="411" y="798"/>
                    </a:lnTo>
                    <a:lnTo>
                      <a:pt x="421" y="798"/>
                    </a:lnTo>
                    <a:lnTo>
                      <a:pt x="430" y="798"/>
                    </a:lnTo>
                    <a:lnTo>
                      <a:pt x="442" y="796"/>
                    </a:lnTo>
                    <a:lnTo>
                      <a:pt x="451" y="794"/>
                    </a:lnTo>
                    <a:lnTo>
                      <a:pt x="461" y="793"/>
                    </a:lnTo>
                    <a:lnTo>
                      <a:pt x="470" y="793"/>
                    </a:lnTo>
                    <a:lnTo>
                      <a:pt x="480" y="791"/>
                    </a:lnTo>
                    <a:lnTo>
                      <a:pt x="489" y="789"/>
                    </a:lnTo>
                    <a:lnTo>
                      <a:pt x="499" y="787"/>
                    </a:lnTo>
                    <a:lnTo>
                      <a:pt x="508" y="783"/>
                    </a:lnTo>
                    <a:lnTo>
                      <a:pt x="518" y="781"/>
                    </a:lnTo>
                    <a:lnTo>
                      <a:pt x="527" y="777"/>
                    </a:lnTo>
                    <a:lnTo>
                      <a:pt x="537" y="773"/>
                    </a:lnTo>
                    <a:lnTo>
                      <a:pt x="544" y="770"/>
                    </a:lnTo>
                    <a:lnTo>
                      <a:pt x="556" y="768"/>
                    </a:lnTo>
                    <a:lnTo>
                      <a:pt x="563" y="764"/>
                    </a:lnTo>
                    <a:lnTo>
                      <a:pt x="573" y="758"/>
                    </a:lnTo>
                    <a:lnTo>
                      <a:pt x="580" y="754"/>
                    </a:lnTo>
                    <a:lnTo>
                      <a:pt x="590" y="751"/>
                    </a:lnTo>
                    <a:lnTo>
                      <a:pt x="598" y="745"/>
                    </a:lnTo>
                    <a:lnTo>
                      <a:pt x="605" y="741"/>
                    </a:lnTo>
                    <a:lnTo>
                      <a:pt x="615" y="735"/>
                    </a:lnTo>
                    <a:lnTo>
                      <a:pt x="622" y="730"/>
                    </a:lnTo>
                    <a:lnTo>
                      <a:pt x="630" y="724"/>
                    </a:lnTo>
                    <a:lnTo>
                      <a:pt x="637" y="718"/>
                    </a:lnTo>
                    <a:lnTo>
                      <a:pt x="645" y="713"/>
                    </a:lnTo>
                    <a:lnTo>
                      <a:pt x="655" y="707"/>
                    </a:lnTo>
                    <a:lnTo>
                      <a:pt x="660" y="701"/>
                    </a:lnTo>
                    <a:lnTo>
                      <a:pt x="668" y="696"/>
                    </a:lnTo>
                    <a:lnTo>
                      <a:pt x="675" y="688"/>
                    </a:lnTo>
                    <a:lnTo>
                      <a:pt x="683" y="682"/>
                    </a:lnTo>
                    <a:lnTo>
                      <a:pt x="689" y="675"/>
                    </a:lnTo>
                    <a:lnTo>
                      <a:pt x="694" y="667"/>
                    </a:lnTo>
                    <a:lnTo>
                      <a:pt x="700" y="659"/>
                    </a:lnTo>
                    <a:lnTo>
                      <a:pt x="708" y="652"/>
                    </a:lnTo>
                    <a:lnTo>
                      <a:pt x="713" y="644"/>
                    </a:lnTo>
                    <a:lnTo>
                      <a:pt x="719" y="637"/>
                    </a:lnTo>
                    <a:lnTo>
                      <a:pt x="725" y="629"/>
                    </a:lnTo>
                    <a:lnTo>
                      <a:pt x="731" y="623"/>
                    </a:lnTo>
                    <a:lnTo>
                      <a:pt x="736" y="614"/>
                    </a:lnTo>
                    <a:lnTo>
                      <a:pt x="742" y="606"/>
                    </a:lnTo>
                    <a:lnTo>
                      <a:pt x="746" y="597"/>
                    </a:lnTo>
                    <a:lnTo>
                      <a:pt x="752" y="589"/>
                    </a:lnTo>
                    <a:lnTo>
                      <a:pt x="755" y="580"/>
                    </a:lnTo>
                    <a:lnTo>
                      <a:pt x="759" y="572"/>
                    </a:lnTo>
                    <a:lnTo>
                      <a:pt x="765" y="562"/>
                    </a:lnTo>
                    <a:lnTo>
                      <a:pt x="769" y="555"/>
                    </a:lnTo>
                    <a:lnTo>
                      <a:pt x="771" y="545"/>
                    </a:lnTo>
                    <a:lnTo>
                      <a:pt x="774" y="536"/>
                    </a:lnTo>
                    <a:lnTo>
                      <a:pt x="778" y="526"/>
                    </a:lnTo>
                    <a:lnTo>
                      <a:pt x="782" y="517"/>
                    </a:lnTo>
                    <a:lnTo>
                      <a:pt x="784" y="507"/>
                    </a:lnTo>
                    <a:lnTo>
                      <a:pt x="788" y="498"/>
                    </a:lnTo>
                    <a:lnTo>
                      <a:pt x="790" y="488"/>
                    </a:lnTo>
                    <a:lnTo>
                      <a:pt x="791" y="479"/>
                    </a:lnTo>
                    <a:lnTo>
                      <a:pt x="793" y="469"/>
                    </a:lnTo>
                    <a:lnTo>
                      <a:pt x="793" y="460"/>
                    </a:lnTo>
                    <a:lnTo>
                      <a:pt x="795" y="450"/>
                    </a:lnTo>
                    <a:lnTo>
                      <a:pt x="797" y="441"/>
                    </a:lnTo>
                    <a:lnTo>
                      <a:pt x="799" y="431"/>
                    </a:lnTo>
                    <a:lnTo>
                      <a:pt x="801" y="420"/>
                    </a:lnTo>
                    <a:lnTo>
                      <a:pt x="801" y="410"/>
                    </a:lnTo>
                    <a:lnTo>
                      <a:pt x="801" y="401"/>
                    </a:lnTo>
                    <a:lnTo>
                      <a:pt x="801" y="391"/>
                    </a:lnTo>
                    <a:lnTo>
                      <a:pt x="801" y="380"/>
                    </a:lnTo>
                    <a:lnTo>
                      <a:pt x="799" y="370"/>
                    </a:lnTo>
                    <a:lnTo>
                      <a:pt x="797" y="359"/>
                    </a:lnTo>
                    <a:lnTo>
                      <a:pt x="795" y="350"/>
                    </a:lnTo>
                    <a:lnTo>
                      <a:pt x="793" y="338"/>
                    </a:lnTo>
                    <a:lnTo>
                      <a:pt x="793" y="329"/>
                    </a:lnTo>
                    <a:lnTo>
                      <a:pt x="791" y="319"/>
                    </a:lnTo>
                    <a:lnTo>
                      <a:pt x="790" y="310"/>
                    </a:lnTo>
                    <a:lnTo>
                      <a:pt x="788" y="300"/>
                    </a:lnTo>
                    <a:lnTo>
                      <a:pt x="784" y="291"/>
                    </a:lnTo>
                    <a:lnTo>
                      <a:pt x="782" y="281"/>
                    </a:lnTo>
                    <a:lnTo>
                      <a:pt x="778" y="272"/>
                    </a:lnTo>
                    <a:lnTo>
                      <a:pt x="774" y="262"/>
                    </a:lnTo>
                    <a:lnTo>
                      <a:pt x="771" y="253"/>
                    </a:lnTo>
                    <a:lnTo>
                      <a:pt x="769" y="245"/>
                    </a:lnTo>
                    <a:lnTo>
                      <a:pt x="765" y="235"/>
                    </a:lnTo>
                    <a:lnTo>
                      <a:pt x="759" y="226"/>
                    </a:lnTo>
                    <a:lnTo>
                      <a:pt x="755" y="218"/>
                    </a:lnTo>
                    <a:lnTo>
                      <a:pt x="752" y="209"/>
                    </a:lnTo>
                    <a:lnTo>
                      <a:pt x="746" y="201"/>
                    </a:lnTo>
                    <a:lnTo>
                      <a:pt x="742" y="192"/>
                    </a:lnTo>
                    <a:lnTo>
                      <a:pt x="736" y="184"/>
                    </a:lnTo>
                    <a:lnTo>
                      <a:pt x="731" y="177"/>
                    </a:lnTo>
                    <a:lnTo>
                      <a:pt x="725" y="167"/>
                    </a:lnTo>
                    <a:lnTo>
                      <a:pt x="719" y="159"/>
                    </a:lnTo>
                    <a:lnTo>
                      <a:pt x="713" y="152"/>
                    </a:lnTo>
                    <a:lnTo>
                      <a:pt x="708" y="146"/>
                    </a:lnTo>
                    <a:lnTo>
                      <a:pt x="700" y="139"/>
                    </a:lnTo>
                    <a:lnTo>
                      <a:pt x="694" y="131"/>
                    </a:lnTo>
                    <a:lnTo>
                      <a:pt x="689" y="123"/>
                    </a:lnTo>
                    <a:lnTo>
                      <a:pt x="683" y="118"/>
                    </a:lnTo>
                    <a:lnTo>
                      <a:pt x="675" y="112"/>
                    </a:lnTo>
                    <a:lnTo>
                      <a:pt x="668" y="104"/>
                    </a:lnTo>
                    <a:lnTo>
                      <a:pt x="660" y="99"/>
                    </a:lnTo>
                    <a:lnTo>
                      <a:pt x="655" y="91"/>
                    </a:lnTo>
                    <a:lnTo>
                      <a:pt x="645" y="83"/>
                    </a:lnTo>
                    <a:lnTo>
                      <a:pt x="637" y="78"/>
                    </a:lnTo>
                    <a:lnTo>
                      <a:pt x="630" y="72"/>
                    </a:lnTo>
                    <a:lnTo>
                      <a:pt x="622" y="68"/>
                    </a:lnTo>
                    <a:lnTo>
                      <a:pt x="615" y="62"/>
                    </a:lnTo>
                    <a:lnTo>
                      <a:pt x="605" y="57"/>
                    </a:lnTo>
                    <a:lnTo>
                      <a:pt x="598" y="51"/>
                    </a:lnTo>
                    <a:lnTo>
                      <a:pt x="590" y="47"/>
                    </a:lnTo>
                    <a:lnTo>
                      <a:pt x="580" y="43"/>
                    </a:lnTo>
                    <a:lnTo>
                      <a:pt x="573" y="38"/>
                    </a:lnTo>
                    <a:lnTo>
                      <a:pt x="563" y="34"/>
                    </a:lnTo>
                    <a:lnTo>
                      <a:pt x="556" y="32"/>
                    </a:lnTo>
                    <a:lnTo>
                      <a:pt x="544" y="26"/>
                    </a:lnTo>
                    <a:lnTo>
                      <a:pt x="537" y="23"/>
                    </a:lnTo>
                    <a:lnTo>
                      <a:pt x="527" y="21"/>
                    </a:lnTo>
                    <a:lnTo>
                      <a:pt x="518" y="17"/>
                    </a:lnTo>
                    <a:lnTo>
                      <a:pt x="508" y="15"/>
                    </a:lnTo>
                    <a:lnTo>
                      <a:pt x="499" y="11"/>
                    </a:lnTo>
                    <a:lnTo>
                      <a:pt x="489" y="9"/>
                    </a:lnTo>
                    <a:lnTo>
                      <a:pt x="480" y="7"/>
                    </a:lnTo>
                    <a:lnTo>
                      <a:pt x="470" y="5"/>
                    </a:lnTo>
                    <a:lnTo>
                      <a:pt x="461" y="4"/>
                    </a:lnTo>
                    <a:lnTo>
                      <a:pt x="451" y="2"/>
                    </a:lnTo>
                    <a:lnTo>
                      <a:pt x="442" y="2"/>
                    </a:lnTo>
                    <a:lnTo>
                      <a:pt x="430" y="0"/>
                    </a:lnTo>
                    <a:lnTo>
                      <a:pt x="421" y="0"/>
                    </a:lnTo>
                    <a:lnTo>
                      <a:pt x="411" y="0"/>
                    </a:lnTo>
                    <a:lnTo>
                      <a:pt x="402" y="0"/>
                    </a:lnTo>
                    <a:lnTo>
                      <a:pt x="390" y="0"/>
                    </a:lnTo>
                    <a:lnTo>
                      <a:pt x="379" y="0"/>
                    </a:lnTo>
                    <a:lnTo>
                      <a:pt x="369" y="0"/>
                    </a:lnTo>
                    <a:lnTo>
                      <a:pt x="358" y="2"/>
                    </a:lnTo>
                    <a:lnTo>
                      <a:pt x="348" y="2"/>
                    </a:lnTo>
                    <a:lnTo>
                      <a:pt x="339" y="4"/>
                    </a:lnTo>
                    <a:lnTo>
                      <a:pt x="327" y="5"/>
                    </a:lnTo>
                    <a:lnTo>
                      <a:pt x="318" y="7"/>
                    </a:lnTo>
                    <a:lnTo>
                      <a:pt x="308" y="9"/>
                    </a:lnTo>
                    <a:lnTo>
                      <a:pt x="299" y="11"/>
                    </a:lnTo>
                    <a:lnTo>
                      <a:pt x="289" y="15"/>
                    </a:lnTo>
                    <a:lnTo>
                      <a:pt x="282" y="17"/>
                    </a:lnTo>
                    <a:lnTo>
                      <a:pt x="270" y="21"/>
                    </a:lnTo>
                    <a:lnTo>
                      <a:pt x="261" y="23"/>
                    </a:lnTo>
                    <a:lnTo>
                      <a:pt x="253" y="26"/>
                    </a:lnTo>
                    <a:lnTo>
                      <a:pt x="244" y="32"/>
                    </a:lnTo>
                    <a:lnTo>
                      <a:pt x="234" y="34"/>
                    </a:lnTo>
                    <a:lnTo>
                      <a:pt x="227" y="38"/>
                    </a:lnTo>
                    <a:lnTo>
                      <a:pt x="217" y="43"/>
                    </a:lnTo>
                    <a:lnTo>
                      <a:pt x="210" y="47"/>
                    </a:lnTo>
                    <a:lnTo>
                      <a:pt x="200" y="51"/>
                    </a:lnTo>
                    <a:lnTo>
                      <a:pt x="192" y="57"/>
                    </a:lnTo>
                    <a:lnTo>
                      <a:pt x="183" y="62"/>
                    </a:lnTo>
                    <a:lnTo>
                      <a:pt x="175" y="68"/>
                    </a:lnTo>
                    <a:lnTo>
                      <a:pt x="168" y="72"/>
                    </a:lnTo>
                    <a:lnTo>
                      <a:pt x="158" y="78"/>
                    </a:lnTo>
                    <a:lnTo>
                      <a:pt x="153" y="83"/>
                    </a:lnTo>
                    <a:lnTo>
                      <a:pt x="145" y="91"/>
                    </a:lnTo>
                    <a:lnTo>
                      <a:pt x="137" y="99"/>
                    </a:lnTo>
                    <a:lnTo>
                      <a:pt x="130" y="104"/>
                    </a:lnTo>
                    <a:lnTo>
                      <a:pt x="124" y="112"/>
                    </a:lnTo>
                    <a:lnTo>
                      <a:pt x="118" y="118"/>
                    </a:lnTo>
                    <a:lnTo>
                      <a:pt x="111" y="123"/>
                    </a:lnTo>
                    <a:lnTo>
                      <a:pt x="103" y="131"/>
                    </a:lnTo>
                    <a:lnTo>
                      <a:pt x="97" y="139"/>
                    </a:lnTo>
                    <a:lnTo>
                      <a:pt x="90" y="146"/>
                    </a:lnTo>
                    <a:lnTo>
                      <a:pt x="84" y="152"/>
                    </a:lnTo>
                    <a:lnTo>
                      <a:pt x="78" y="159"/>
                    </a:lnTo>
                    <a:lnTo>
                      <a:pt x="73" y="167"/>
                    </a:lnTo>
                    <a:lnTo>
                      <a:pt x="67" y="177"/>
                    </a:lnTo>
                    <a:lnTo>
                      <a:pt x="61" y="184"/>
                    </a:lnTo>
                    <a:lnTo>
                      <a:pt x="57" y="192"/>
                    </a:lnTo>
                    <a:lnTo>
                      <a:pt x="52" y="201"/>
                    </a:lnTo>
                    <a:lnTo>
                      <a:pt x="46" y="209"/>
                    </a:lnTo>
                    <a:lnTo>
                      <a:pt x="42" y="218"/>
                    </a:lnTo>
                    <a:lnTo>
                      <a:pt x="38" y="226"/>
                    </a:lnTo>
                    <a:lnTo>
                      <a:pt x="35" y="235"/>
                    </a:lnTo>
                    <a:lnTo>
                      <a:pt x="31" y="245"/>
                    </a:lnTo>
                    <a:lnTo>
                      <a:pt x="27" y="253"/>
                    </a:lnTo>
                    <a:lnTo>
                      <a:pt x="23" y="262"/>
                    </a:lnTo>
                    <a:lnTo>
                      <a:pt x="19" y="272"/>
                    </a:lnTo>
                    <a:lnTo>
                      <a:pt x="18" y="281"/>
                    </a:lnTo>
                    <a:lnTo>
                      <a:pt x="14" y="291"/>
                    </a:lnTo>
                    <a:lnTo>
                      <a:pt x="10" y="300"/>
                    </a:lnTo>
                    <a:lnTo>
                      <a:pt x="8" y="310"/>
                    </a:lnTo>
                    <a:lnTo>
                      <a:pt x="6" y="319"/>
                    </a:lnTo>
                    <a:lnTo>
                      <a:pt x="4" y="329"/>
                    </a:lnTo>
                    <a:lnTo>
                      <a:pt x="4" y="338"/>
                    </a:lnTo>
                    <a:lnTo>
                      <a:pt x="0" y="350"/>
                    </a:lnTo>
                    <a:lnTo>
                      <a:pt x="0" y="359"/>
                    </a:lnTo>
                    <a:lnTo>
                      <a:pt x="0" y="370"/>
                    </a:lnTo>
                    <a:lnTo>
                      <a:pt x="0" y="380"/>
                    </a:lnTo>
                    <a:lnTo>
                      <a:pt x="0" y="391"/>
                    </a:lnTo>
                    <a:lnTo>
                      <a:pt x="0" y="401"/>
                    </a:lnTo>
                    <a:lnTo>
                      <a:pt x="0" y="410"/>
                    </a:lnTo>
                    <a:lnTo>
                      <a:pt x="0" y="420"/>
                    </a:lnTo>
                    <a:lnTo>
                      <a:pt x="0" y="431"/>
                    </a:lnTo>
                    <a:lnTo>
                      <a:pt x="0" y="441"/>
                    </a:lnTo>
                    <a:lnTo>
                      <a:pt x="0" y="450"/>
                    </a:lnTo>
                    <a:lnTo>
                      <a:pt x="4" y="460"/>
                    </a:lnTo>
                    <a:lnTo>
                      <a:pt x="4" y="469"/>
                    </a:lnTo>
                    <a:lnTo>
                      <a:pt x="6" y="479"/>
                    </a:lnTo>
                    <a:lnTo>
                      <a:pt x="8" y="488"/>
                    </a:lnTo>
                    <a:lnTo>
                      <a:pt x="10" y="498"/>
                    </a:lnTo>
                    <a:lnTo>
                      <a:pt x="14" y="507"/>
                    </a:lnTo>
                    <a:lnTo>
                      <a:pt x="18" y="517"/>
                    </a:lnTo>
                    <a:lnTo>
                      <a:pt x="19" y="526"/>
                    </a:lnTo>
                    <a:lnTo>
                      <a:pt x="23" y="536"/>
                    </a:lnTo>
                    <a:lnTo>
                      <a:pt x="27" y="545"/>
                    </a:lnTo>
                    <a:lnTo>
                      <a:pt x="31" y="555"/>
                    </a:lnTo>
                    <a:lnTo>
                      <a:pt x="35" y="562"/>
                    </a:lnTo>
                    <a:lnTo>
                      <a:pt x="38" y="572"/>
                    </a:lnTo>
                    <a:lnTo>
                      <a:pt x="42" y="580"/>
                    </a:lnTo>
                    <a:lnTo>
                      <a:pt x="46" y="589"/>
                    </a:lnTo>
                    <a:lnTo>
                      <a:pt x="52" y="597"/>
                    </a:lnTo>
                    <a:lnTo>
                      <a:pt x="57" y="606"/>
                    </a:lnTo>
                    <a:lnTo>
                      <a:pt x="61" y="614"/>
                    </a:lnTo>
                    <a:lnTo>
                      <a:pt x="67" y="623"/>
                    </a:lnTo>
                    <a:lnTo>
                      <a:pt x="73" y="629"/>
                    </a:lnTo>
                    <a:lnTo>
                      <a:pt x="78" y="637"/>
                    </a:lnTo>
                    <a:lnTo>
                      <a:pt x="84" y="644"/>
                    </a:lnTo>
                    <a:lnTo>
                      <a:pt x="90" y="652"/>
                    </a:lnTo>
                    <a:lnTo>
                      <a:pt x="97" y="659"/>
                    </a:lnTo>
                    <a:lnTo>
                      <a:pt x="103" y="667"/>
                    </a:lnTo>
                    <a:lnTo>
                      <a:pt x="111" y="675"/>
                    </a:lnTo>
                    <a:lnTo>
                      <a:pt x="118" y="682"/>
                    </a:lnTo>
                    <a:lnTo>
                      <a:pt x="124" y="688"/>
                    </a:lnTo>
                    <a:lnTo>
                      <a:pt x="130" y="696"/>
                    </a:lnTo>
                    <a:lnTo>
                      <a:pt x="137" y="701"/>
                    </a:lnTo>
                    <a:lnTo>
                      <a:pt x="145" y="707"/>
                    </a:lnTo>
                    <a:lnTo>
                      <a:pt x="153" y="713"/>
                    </a:lnTo>
                    <a:lnTo>
                      <a:pt x="158" y="718"/>
                    </a:lnTo>
                    <a:lnTo>
                      <a:pt x="168" y="724"/>
                    </a:lnTo>
                    <a:lnTo>
                      <a:pt x="175" y="730"/>
                    </a:lnTo>
                    <a:lnTo>
                      <a:pt x="183" y="735"/>
                    </a:lnTo>
                    <a:lnTo>
                      <a:pt x="192" y="741"/>
                    </a:lnTo>
                    <a:lnTo>
                      <a:pt x="200" y="745"/>
                    </a:lnTo>
                    <a:lnTo>
                      <a:pt x="210" y="751"/>
                    </a:lnTo>
                    <a:lnTo>
                      <a:pt x="217" y="754"/>
                    </a:lnTo>
                    <a:lnTo>
                      <a:pt x="227" y="758"/>
                    </a:lnTo>
                    <a:lnTo>
                      <a:pt x="234" y="764"/>
                    </a:lnTo>
                    <a:lnTo>
                      <a:pt x="244" y="768"/>
                    </a:lnTo>
                    <a:lnTo>
                      <a:pt x="253" y="770"/>
                    </a:lnTo>
                    <a:lnTo>
                      <a:pt x="261" y="773"/>
                    </a:lnTo>
                    <a:lnTo>
                      <a:pt x="270" y="777"/>
                    </a:lnTo>
                    <a:lnTo>
                      <a:pt x="282" y="781"/>
                    </a:lnTo>
                    <a:lnTo>
                      <a:pt x="289" y="783"/>
                    </a:lnTo>
                    <a:lnTo>
                      <a:pt x="299" y="787"/>
                    </a:lnTo>
                    <a:lnTo>
                      <a:pt x="308" y="789"/>
                    </a:lnTo>
                    <a:lnTo>
                      <a:pt x="318" y="791"/>
                    </a:lnTo>
                    <a:lnTo>
                      <a:pt x="327" y="793"/>
                    </a:lnTo>
                    <a:lnTo>
                      <a:pt x="339" y="793"/>
                    </a:lnTo>
                    <a:lnTo>
                      <a:pt x="348" y="794"/>
                    </a:lnTo>
                    <a:lnTo>
                      <a:pt x="358" y="796"/>
                    </a:lnTo>
                    <a:lnTo>
                      <a:pt x="369" y="798"/>
                    </a:lnTo>
                    <a:lnTo>
                      <a:pt x="379" y="798"/>
                    </a:lnTo>
                    <a:lnTo>
                      <a:pt x="390" y="798"/>
                    </a:lnTo>
                    <a:lnTo>
                      <a:pt x="402" y="800"/>
                    </a:lnTo>
                    <a:lnTo>
                      <a:pt x="402" y="80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00" name="Freeform 20"/>
              <p:cNvSpPr>
                <a:spLocks/>
              </p:cNvSpPr>
              <p:nvPr/>
            </p:nvSpPr>
            <p:spPr bwMode="auto">
              <a:xfrm>
                <a:off x="7206655" y="4196504"/>
                <a:ext cx="1052955" cy="1058724"/>
              </a:xfrm>
              <a:custGeom>
                <a:avLst/>
                <a:gdLst/>
                <a:ahLst/>
                <a:cxnLst>
                  <a:cxn ang="0">
                    <a:pos x="401" y="730"/>
                  </a:cxn>
                  <a:cxn ang="0">
                    <a:pos x="447" y="722"/>
                  </a:cxn>
                  <a:cxn ang="0">
                    <a:pos x="488" y="709"/>
                  </a:cxn>
                  <a:cxn ang="0">
                    <a:pos x="528" y="690"/>
                  </a:cxn>
                  <a:cxn ang="0">
                    <a:pos x="568" y="669"/>
                  </a:cxn>
                  <a:cxn ang="0">
                    <a:pos x="603" y="641"/>
                  </a:cxn>
                  <a:cxn ang="0">
                    <a:pos x="635" y="612"/>
                  </a:cxn>
                  <a:cxn ang="0">
                    <a:pos x="661" y="578"/>
                  </a:cxn>
                  <a:cxn ang="0">
                    <a:pos x="684" y="540"/>
                  </a:cxn>
                  <a:cxn ang="0">
                    <a:pos x="703" y="500"/>
                  </a:cxn>
                  <a:cxn ang="0">
                    <a:pos x="719" y="456"/>
                  </a:cxn>
                  <a:cxn ang="0">
                    <a:pos x="726" y="411"/>
                  </a:cxn>
                  <a:cxn ang="0">
                    <a:pos x="730" y="367"/>
                  </a:cxn>
                  <a:cxn ang="0">
                    <a:pos x="726" y="319"/>
                  </a:cxn>
                  <a:cxn ang="0">
                    <a:pos x="719" y="274"/>
                  </a:cxn>
                  <a:cxn ang="0">
                    <a:pos x="703" y="230"/>
                  </a:cxn>
                  <a:cxn ang="0">
                    <a:pos x="684" y="192"/>
                  </a:cxn>
                  <a:cxn ang="0">
                    <a:pos x="661" y="154"/>
                  </a:cxn>
                  <a:cxn ang="0">
                    <a:pos x="635" y="120"/>
                  </a:cxn>
                  <a:cxn ang="0">
                    <a:pos x="603" y="89"/>
                  </a:cxn>
                  <a:cxn ang="0">
                    <a:pos x="568" y="63"/>
                  </a:cxn>
                  <a:cxn ang="0">
                    <a:pos x="528" y="40"/>
                  </a:cxn>
                  <a:cxn ang="0">
                    <a:pos x="488" y="23"/>
                  </a:cxn>
                  <a:cxn ang="0">
                    <a:pos x="447" y="9"/>
                  </a:cxn>
                  <a:cxn ang="0">
                    <a:pos x="401" y="2"/>
                  </a:cxn>
                  <a:cxn ang="0">
                    <a:pos x="355" y="0"/>
                  </a:cxn>
                  <a:cxn ang="0">
                    <a:pos x="308" y="4"/>
                  </a:cxn>
                  <a:cxn ang="0">
                    <a:pos x="262" y="13"/>
                  </a:cxn>
                  <a:cxn ang="0">
                    <a:pos x="222" y="28"/>
                  </a:cxn>
                  <a:cxn ang="0">
                    <a:pos x="182" y="47"/>
                  </a:cxn>
                  <a:cxn ang="0">
                    <a:pos x="146" y="72"/>
                  </a:cxn>
                  <a:cxn ang="0">
                    <a:pos x="112" y="101"/>
                  </a:cxn>
                  <a:cxn ang="0">
                    <a:pos x="82" y="133"/>
                  </a:cxn>
                  <a:cxn ang="0">
                    <a:pos x="55" y="169"/>
                  </a:cxn>
                  <a:cxn ang="0">
                    <a:pos x="34" y="207"/>
                  </a:cxn>
                  <a:cxn ang="0">
                    <a:pos x="17" y="247"/>
                  </a:cxn>
                  <a:cxn ang="0">
                    <a:pos x="7" y="293"/>
                  </a:cxn>
                  <a:cxn ang="0">
                    <a:pos x="0" y="338"/>
                  </a:cxn>
                  <a:cxn ang="0">
                    <a:pos x="0" y="386"/>
                  </a:cxn>
                  <a:cxn ang="0">
                    <a:pos x="5" y="430"/>
                  </a:cxn>
                  <a:cxn ang="0">
                    <a:pos x="15" y="473"/>
                  </a:cxn>
                  <a:cxn ang="0">
                    <a:pos x="30" y="515"/>
                  </a:cxn>
                  <a:cxn ang="0">
                    <a:pos x="51" y="555"/>
                  </a:cxn>
                  <a:cxn ang="0">
                    <a:pos x="76" y="591"/>
                  </a:cxn>
                  <a:cxn ang="0">
                    <a:pos x="106" y="625"/>
                  </a:cxn>
                  <a:cxn ang="0">
                    <a:pos x="139" y="652"/>
                  </a:cxn>
                  <a:cxn ang="0">
                    <a:pos x="175" y="679"/>
                  </a:cxn>
                  <a:cxn ang="0">
                    <a:pos x="213" y="698"/>
                  </a:cxn>
                  <a:cxn ang="0">
                    <a:pos x="255" y="715"/>
                  </a:cxn>
                  <a:cxn ang="0">
                    <a:pos x="298" y="726"/>
                  </a:cxn>
                  <a:cxn ang="0">
                    <a:pos x="346" y="732"/>
                  </a:cxn>
                </a:cxnLst>
                <a:rect l="0" t="0" r="r" b="b"/>
                <a:pathLst>
                  <a:path w="730" h="734">
                    <a:moveTo>
                      <a:pt x="365" y="734"/>
                    </a:moveTo>
                    <a:lnTo>
                      <a:pt x="372" y="732"/>
                    </a:lnTo>
                    <a:lnTo>
                      <a:pt x="384" y="732"/>
                    </a:lnTo>
                    <a:lnTo>
                      <a:pt x="391" y="730"/>
                    </a:lnTo>
                    <a:lnTo>
                      <a:pt x="401" y="730"/>
                    </a:lnTo>
                    <a:lnTo>
                      <a:pt x="409" y="728"/>
                    </a:lnTo>
                    <a:lnTo>
                      <a:pt x="420" y="726"/>
                    </a:lnTo>
                    <a:lnTo>
                      <a:pt x="428" y="726"/>
                    </a:lnTo>
                    <a:lnTo>
                      <a:pt x="437" y="724"/>
                    </a:lnTo>
                    <a:lnTo>
                      <a:pt x="447" y="722"/>
                    </a:lnTo>
                    <a:lnTo>
                      <a:pt x="454" y="720"/>
                    </a:lnTo>
                    <a:lnTo>
                      <a:pt x="464" y="719"/>
                    </a:lnTo>
                    <a:lnTo>
                      <a:pt x="471" y="715"/>
                    </a:lnTo>
                    <a:lnTo>
                      <a:pt x="481" y="713"/>
                    </a:lnTo>
                    <a:lnTo>
                      <a:pt x="488" y="709"/>
                    </a:lnTo>
                    <a:lnTo>
                      <a:pt x="498" y="705"/>
                    </a:lnTo>
                    <a:lnTo>
                      <a:pt x="506" y="703"/>
                    </a:lnTo>
                    <a:lnTo>
                      <a:pt x="513" y="698"/>
                    </a:lnTo>
                    <a:lnTo>
                      <a:pt x="521" y="696"/>
                    </a:lnTo>
                    <a:lnTo>
                      <a:pt x="528" y="690"/>
                    </a:lnTo>
                    <a:lnTo>
                      <a:pt x="538" y="686"/>
                    </a:lnTo>
                    <a:lnTo>
                      <a:pt x="544" y="682"/>
                    </a:lnTo>
                    <a:lnTo>
                      <a:pt x="553" y="679"/>
                    </a:lnTo>
                    <a:lnTo>
                      <a:pt x="561" y="673"/>
                    </a:lnTo>
                    <a:lnTo>
                      <a:pt x="568" y="669"/>
                    </a:lnTo>
                    <a:lnTo>
                      <a:pt x="576" y="663"/>
                    </a:lnTo>
                    <a:lnTo>
                      <a:pt x="582" y="658"/>
                    </a:lnTo>
                    <a:lnTo>
                      <a:pt x="589" y="652"/>
                    </a:lnTo>
                    <a:lnTo>
                      <a:pt x="595" y="648"/>
                    </a:lnTo>
                    <a:lnTo>
                      <a:pt x="603" y="641"/>
                    </a:lnTo>
                    <a:lnTo>
                      <a:pt x="610" y="637"/>
                    </a:lnTo>
                    <a:lnTo>
                      <a:pt x="616" y="629"/>
                    </a:lnTo>
                    <a:lnTo>
                      <a:pt x="623" y="625"/>
                    </a:lnTo>
                    <a:lnTo>
                      <a:pt x="627" y="618"/>
                    </a:lnTo>
                    <a:lnTo>
                      <a:pt x="635" y="612"/>
                    </a:lnTo>
                    <a:lnTo>
                      <a:pt x="639" y="605"/>
                    </a:lnTo>
                    <a:lnTo>
                      <a:pt x="646" y="597"/>
                    </a:lnTo>
                    <a:lnTo>
                      <a:pt x="650" y="591"/>
                    </a:lnTo>
                    <a:lnTo>
                      <a:pt x="656" y="584"/>
                    </a:lnTo>
                    <a:lnTo>
                      <a:pt x="661" y="578"/>
                    </a:lnTo>
                    <a:lnTo>
                      <a:pt x="667" y="570"/>
                    </a:lnTo>
                    <a:lnTo>
                      <a:pt x="671" y="563"/>
                    </a:lnTo>
                    <a:lnTo>
                      <a:pt x="675" y="555"/>
                    </a:lnTo>
                    <a:lnTo>
                      <a:pt x="680" y="546"/>
                    </a:lnTo>
                    <a:lnTo>
                      <a:pt x="684" y="540"/>
                    </a:lnTo>
                    <a:lnTo>
                      <a:pt x="688" y="532"/>
                    </a:lnTo>
                    <a:lnTo>
                      <a:pt x="692" y="523"/>
                    </a:lnTo>
                    <a:lnTo>
                      <a:pt x="696" y="515"/>
                    </a:lnTo>
                    <a:lnTo>
                      <a:pt x="701" y="509"/>
                    </a:lnTo>
                    <a:lnTo>
                      <a:pt x="703" y="500"/>
                    </a:lnTo>
                    <a:lnTo>
                      <a:pt x="707" y="490"/>
                    </a:lnTo>
                    <a:lnTo>
                      <a:pt x="709" y="483"/>
                    </a:lnTo>
                    <a:lnTo>
                      <a:pt x="713" y="473"/>
                    </a:lnTo>
                    <a:lnTo>
                      <a:pt x="715" y="466"/>
                    </a:lnTo>
                    <a:lnTo>
                      <a:pt x="719" y="456"/>
                    </a:lnTo>
                    <a:lnTo>
                      <a:pt x="720" y="449"/>
                    </a:lnTo>
                    <a:lnTo>
                      <a:pt x="722" y="439"/>
                    </a:lnTo>
                    <a:lnTo>
                      <a:pt x="724" y="430"/>
                    </a:lnTo>
                    <a:lnTo>
                      <a:pt x="724" y="422"/>
                    </a:lnTo>
                    <a:lnTo>
                      <a:pt x="726" y="411"/>
                    </a:lnTo>
                    <a:lnTo>
                      <a:pt x="728" y="403"/>
                    </a:lnTo>
                    <a:lnTo>
                      <a:pt x="728" y="393"/>
                    </a:lnTo>
                    <a:lnTo>
                      <a:pt x="730" y="386"/>
                    </a:lnTo>
                    <a:lnTo>
                      <a:pt x="730" y="374"/>
                    </a:lnTo>
                    <a:lnTo>
                      <a:pt x="730" y="367"/>
                    </a:lnTo>
                    <a:lnTo>
                      <a:pt x="730" y="357"/>
                    </a:lnTo>
                    <a:lnTo>
                      <a:pt x="730" y="348"/>
                    </a:lnTo>
                    <a:lnTo>
                      <a:pt x="728" y="338"/>
                    </a:lnTo>
                    <a:lnTo>
                      <a:pt x="728" y="329"/>
                    </a:lnTo>
                    <a:lnTo>
                      <a:pt x="726" y="319"/>
                    </a:lnTo>
                    <a:lnTo>
                      <a:pt x="724" y="310"/>
                    </a:lnTo>
                    <a:lnTo>
                      <a:pt x="724" y="300"/>
                    </a:lnTo>
                    <a:lnTo>
                      <a:pt x="722" y="293"/>
                    </a:lnTo>
                    <a:lnTo>
                      <a:pt x="720" y="281"/>
                    </a:lnTo>
                    <a:lnTo>
                      <a:pt x="719" y="274"/>
                    </a:lnTo>
                    <a:lnTo>
                      <a:pt x="715" y="264"/>
                    </a:lnTo>
                    <a:lnTo>
                      <a:pt x="713" y="257"/>
                    </a:lnTo>
                    <a:lnTo>
                      <a:pt x="709" y="247"/>
                    </a:lnTo>
                    <a:lnTo>
                      <a:pt x="707" y="239"/>
                    </a:lnTo>
                    <a:lnTo>
                      <a:pt x="703" y="230"/>
                    </a:lnTo>
                    <a:lnTo>
                      <a:pt x="701" y="224"/>
                    </a:lnTo>
                    <a:lnTo>
                      <a:pt x="696" y="215"/>
                    </a:lnTo>
                    <a:lnTo>
                      <a:pt x="692" y="207"/>
                    </a:lnTo>
                    <a:lnTo>
                      <a:pt x="688" y="198"/>
                    </a:lnTo>
                    <a:lnTo>
                      <a:pt x="684" y="192"/>
                    </a:lnTo>
                    <a:lnTo>
                      <a:pt x="680" y="184"/>
                    </a:lnTo>
                    <a:lnTo>
                      <a:pt x="675" y="175"/>
                    </a:lnTo>
                    <a:lnTo>
                      <a:pt x="671" y="169"/>
                    </a:lnTo>
                    <a:lnTo>
                      <a:pt x="667" y="162"/>
                    </a:lnTo>
                    <a:lnTo>
                      <a:pt x="661" y="154"/>
                    </a:lnTo>
                    <a:lnTo>
                      <a:pt x="656" y="146"/>
                    </a:lnTo>
                    <a:lnTo>
                      <a:pt x="650" y="141"/>
                    </a:lnTo>
                    <a:lnTo>
                      <a:pt x="646" y="133"/>
                    </a:lnTo>
                    <a:lnTo>
                      <a:pt x="639" y="127"/>
                    </a:lnTo>
                    <a:lnTo>
                      <a:pt x="635" y="120"/>
                    </a:lnTo>
                    <a:lnTo>
                      <a:pt x="627" y="114"/>
                    </a:lnTo>
                    <a:lnTo>
                      <a:pt x="623" y="108"/>
                    </a:lnTo>
                    <a:lnTo>
                      <a:pt x="616" y="101"/>
                    </a:lnTo>
                    <a:lnTo>
                      <a:pt x="610" y="95"/>
                    </a:lnTo>
                    <a:lnTo>
                      <a:pt x="603" y="89"/>
                    </a:lnTo>
                    <a:lnTo>
                      <a:pt x="595" y="84"/>
                    </a:lnTo>
                    <a:lnTo>
                      <a:pt x="589" y="78"/>
                    </a:lnTo>
                    <a:lnTo>
                      <a:pt x="582" y="72"/>
                    </a:lnTo>
                    <a:lnTo>
                      <a:pt x="576" y="66"/>
                    </a:lnTo>
                    <a:lnTo>
                      <a:pt x="568" y="63"/>
                    </a:lnTo>
                    <a:lnTo>
                      <a:pt x="561" y="57"/>
                    </a:lnTo>
                    <a:lnTo>
                      <a:pt x="553" y="51"/>
                    </a:lnTo>
                    <a:lnTo>
                      <a:pt x="544" y="47"/>
                    </a:lnTo>
                    <a:lnTo>
                      <a:pt x="538" y="44"/>
                    </a:lnTo>
                    <a:lnTo>
                      <a:pt x="528" y="40"/>
                    </a:lnTo>
                    <a:lnTo>
                      <a:pt x="521" y="36"/>
                    </a:lnTo>
                    <a:lnTo>
                      <a:pt x="513" y="32"/>
                    </a:lnTo>
                    <a:lnTo>
                      <a:pt x="506" y="28"/>
                    </a:lnTo>
                    <a:lnTo>
                      <a:pt x="498" y="27"/>
                    </a:lnTo>
                    <a:lnTo>
                      <a:pt x="488" y="23"/>
                    </a:lnTo>
                    <a:lnTo>
                      <a:pt x="481" y="19"/>
                    </a:lnTo>
                    <a:lnTo>
                      <a:pt x="471" y="17"/>
                    </a:lnTo>
                    <a:lnTo>
                      <a:pt x="464" y="13"/>
                    </a:lnTo>
                    <a:lnTo>
                      <a:pt x="454" y="11"/>
                    </a:lnTo>
                    <a:lnTo>
                      <a:pt x="447" y="9"/>
                    </a:lnTo>
                    <a:lnTo>
                      <a:pt x="437" y="8"/>
                    </a:lnTo>
                    <a:lnTo>
                      <a:pt x="428" y="6"/>
                    </a:lnTo>
                    <a:lnTo>
                      <a:pt x="420" y="4"/>
                    </a:lnTo>
                    <a:lnTo>
                      <a:pt x="409" y="2"/>
                    </a:lnTo>
                    <a:lnTo>
                      <a:pt x="401" y="2"/>
                    </a:lnTo>
                    <a:lnTo>
                      <a:pt x="391" y="0"/>
                    </a:lnTo>
                    <a:lnTo>
                      <a:pt x="384" y="0"/>
                    </a:lnTo>
                    <a:lnTo>
                      <a:pt x="372" y="0"/>
                    </a:lnTo>
                    <a:lnTo>
                      <a:pt x="365" y="0"/>
                    </a:lnTo>
                    <a:lnTo>
                      <a:pt x="355" y="0"/>
                    </a:lnTo>
                    <a:lnTo>
                      <a:pt x="346" y="0"/>
                    </a:lnTo>
                    <a:lnTo>
                      <a:pt x="336" y="0"/>
                    </a:lnTo>
                    <a:lnTo>
                      <a:pt x="327" y="2"/>
                    </a:lnTo>
                    <a:lnTo>
                      <a:pt x="317" y="2"/>
                    </a:lnTo>
                    <a:lnTo>
                      <a:pt x="308" y="4"/>
                    </a:lnTo>
                    <a:lnTo>
                      <a:pt x="298" y="6"/>
                    </a:lnTo>
                    <a:lnTo>
                      <a:pt x="291" y="8"/>
                    </a:lnTo>
                    <a:lnTo>
                      <a:pt x="281" y="9"/>
                    </a:lnTo>
                    <a:lnTo>
                      <a:pt x="272" y="11"/>
                    </a:lnTo>
                    <a:lnTo>
                      <a:pt x="262" y="13"/>
                    </a:lnTo>
                    <a:lnTo>
                      <a:pt x="255" y="17"/>
                    </a:lnTo>
                    <a:lnTo>
                      <a:pt x="245" y="19"/>
                    </a:lnTo>
                    <a:lnTo>
                      <a:pt x="237" y="23"/>
                    </a:lnTo>
                    <a:lnTo>
                      <a:pt x="228" y="27"/>
                    </a:lnTo>
                    <a:lnTo>
                      <a:pt x="222" y="28"/>
                    </a:lnTo>
                    <a:lnTo>
                      <a:pt x="213" y="32"/>
                    </a:lnTo>
                    <a:lnTo>
                      <a:pt x="205" y="36"/>
                    </a:lnTo>
                    <a:lnTo>
                      <a:pt x="198" y="40"/>
                    </a:lnTo>
                    <a:lnTo>
                      <a:pt x="190" y="44"/>
                    </a:lnTo>
                    <a:lnTo>
                      <a:pt x="182" y="47"/>
                    </a:lnTo>
                    <a:lnTo>
                      <a:pt x="175" y="51"/>
                    </a:lnTo>
                    <a:lnTo>
                      <a:pt x="167" y="57"/>
                    </a:lnTo>
                    <a:lnTo>
                      <a:pt x="159" y="63"/>
                    </a:lnTo>
                    <a:lnTo>
                      <a:pt x="152" y="66"/>
                    </a:lnTo>
                    <a:lnTo>
                      <a:pt x="146" y="72"/>
                    </a:lnTo>
                    <a:lnTo>
                      <a:pt x="139" y="78"/>
                    </a:lnTo>
                    <a:lnTo>
                      <a:pt x="131" y="84"/>
                    </a:lnTo>
                    <a:lnTo>
                      <a:pt x="125" y="89"/>
                    </a:lnTo>
                    <a:lnTo>
                      <a:pt x="118" y="95"/>
                    </a:lnTo>
                    <a:lnTo>
                      <a:pt x="112" y="101"/>
                    </a:lnTo>
                    <a:lnTo>
                      <a:pt x="106" y="108"/>
                    </a:lnTo>
                    <a:lnTo>
                      <a:pt x="99" y="114"/>
                    </a:lnTo>
                    <a:lnTo>
                      <a:pt x="93" y="120"/>
                    </a:lnTo>
                    <a:lnTo>
                      <a:pt x="87" y="127"/>
                    </a:lnTo>
                    <a:lnTo>
                      <a:pt x="82" y="133"/>
                    </a:lnTo>
                    <a:lnTo>
                      <a:pt x="76" y="141"/>
                    </a:lnTo>
                    <a:lnTo>
                      <a:pt x="70" y="146"/>
                    </a:lnTo>
                    <a:lnTo>
                      <a:pt x="66" y="154"/>
                    </a:lnTo>
                    <a:lnTo>
                      <a:pt x="61" y="162"/>
                    </a:lnTo>
                    <a:lnTo>
                      <a:pt x="55" y="169"/>
                    </a:lnTo>
                    <a:lnTo>
                      <a:pt x="51" y="175"/>
                    </a:lnTo>
                    <a:lnTo>
                      <a:pt x="45" y="184"/>
                    </a:lnTo>
                    <a:lnTo>
                      <a:pt x="42" y="192"/>
                    </a:lnTo>
                    <a:lnTo>
                      <a:pt x="38" y="198"/>
                    </a:lnTo>
                    <a:lnTo>
                      <a:pt x="34" y="207"/>
                    </a:lnTo>
                    <a:lnTo>
                      <a:pt x="30" y="215"/>
                    </a:lnTo>
                    <a:lnTo>
                      <a:pt x="28" y="224"/>
                    </a:lnTo>
                    <a:lnTo>
                      <a:pt x="24" y="230"/>
                    </a:lnTo>
                    <a:lnTo>
                      <a:pt x="21" y="239"/>
                    </a:lnTo>
                    <a:lnTo>
                      <a:pt x="17" y="247"/>
                    </a:lnTo>
                    <a:lnTo>
                      <a:pt x="15" y="257"/>
                    </a:lnTo>
                    <a:lnTo>
                      <a:pt x="11" y="264"/>
                    </a:lnTo>
                    <a:lnTo>
                      <a:pt x="11" y="274"/>
                    </a:lnTo>
                    <a:lnTo>
                      <a:pt x="7" y="281"/>
                    </a:lnTo>
                    <a:lnTo>
                      <a:pt x="7" y="293"/>
                    </a:lnTo>
                    <a:lnTo>
                      <a:pt x="5" y="300"/>
                    </a:lnTo>
                    <a:lnTo>
                      <a:pt x="4" y="310"/>
                    </a:lnTo>
                    <a:lnTo>
                      <a:pt x="2" y="319"/>
                    </a:lnTo>
                    <a:lnTo>
                      <a:pt x="2" y="329"/>
                    </a:lnTo>
                    <a:lnTo>
                      <a:pt x="0" y="338"/>
                    </a:lnTo>
                    <a:lnTo>
                      <a:pt x="0" y="348"/>
                    </a:lnTo>
                    <a:lnTo>
                      <a:pt x="0" y="357"/>
                    </a:lnTo>
                    <a:lnTo>
                      <a:pt x="0" y="367"/>
                    </a:lnTo>
                    <a:lnTo>
                      <a:pt x="0" y="374"/>
                    </a:lnTo>
                    <a:lnTo>
                      <a:pt x="0" y="386"/>
                    </a:lnTo>
                    <a:lnTo>
                      <a:pt x="0" y="393"/>
                    </a:lnTo>
                    <a:lnTo>
                      <a:pt x="2" y="403"/>
                    </a:lnTo>
                    <a:lnTo>
                      <a:pt x="2" y="411"/>
                    </a:lnTo>
                    <a:lnTo>
                      <a:pt x="4" y="422"/>
                    </a:lnTo>
                    <a:lnTo>
                      <a:pt x="5" y="430"/>
                    </a:lnTo>
                    <a:lnTo>
                      <a:pt x="7" y="439"/>
                    </a:lnTo>
                    <a:lnTo>
                      <a:pt x="7" y="449"/>
                    </a:lnTo>
                    <a:lnTo>
                      <a:pt x="11" y="456"/>
                    </a:lnTo>
                    <a:lnTo>
                      <a:pt x="11" y="466"/>
                    </a:lnTo>
                    <a:lnTo>
                      <a:pt x="15" y="473"/>
                    </a:lnTo>
                    <a:lnTo>
                      <a:pt x="17" y="483"/>
                    </a:lnTo>
                    <a:lnTo>
                      <a:pt x="21" y="490"/>
                    </a:lnTo>
                    <a:lnTo>
                      <a:pt x="24" y="500"/>
                    </a:lnTo>
                    <a:lnTo>
                      <a:pt x="28" y="509"/>
                    </a:lnTo>
                    <a:lnTo>
                      <a:pt x="30" y="515"/>
                    </a:lnTo>
                    <a:lnTo>
                      <a:pt x="34" y="523"/>
                    </a:lnTo>
                    <a:lnTo>
                      <a:pt x="38" y="532"/>
                    </a:lnTo>
                    <a:lnTo>
                      <a:pt x="42" y="540"/>
                    </a:lnTo>
                    <a:lnTo>
                      <a:pt x="45" y="546"/>
                    </a:lnTo>
                    <a:lnTo>
                      <a:pt x="51" y="555"/>
                    </a:lnTo>
                    <a:lnTo>
                      <a:pt x="55" y="563"/>
                    </a:lnTo>
                    <a:lnTo>
                      <a:pt x="61" y="570"/>
                    </a:lnTo>
                    <a:lnTo>
                      <a:pt x="66" y="578"/>
                    </a:lnTo>
                    <a:lnTo>
                      <a:pt x="70" y="584"/>
                    </a:lnTo>
                    <a:lnTo>
                      <a:pt x="76" y="591"/>
                    </a:lnTo>
                    <a:lnTo>
                      <a:pt x="82" y="597"/>
                    </a:lnTo>
                    <a:lnTo>
                      <a:pt x="87" y="605"/>
                    </a:lnTo>
                    <a:lnTo>
                      <a:pt x="93" y="612"/>
                    </a:lnTo>
                    <a:lnTo>
                      <a:pt x="99" y="618"/>
                    </a:lnTo>
                    <a:lnTo>
                      <a:pt x="106" y="625"/>
                    </a:lnTo>
                    <a:lnTo>
                      <a:pt x="112" y="629"/>
                    </a:lnTo>
                    <a:lnTo>
                      <a:pt x="118" y="637"/>
                    </a:lnTo>
                    <a:lnTo>
                      <a:pt x="125" y="641"/>
                    </a:lnTo>
                    <a:lnTo>
                      <a:pt x="131" y="648"/>
                    </a:lnTo>
                    <a:lnTo>
                      <a:pt x="139" y="652"/>
                    </a:lnTo>
                    <a:lnTo>
                      <a:pt x="146" y="658"/>
                    </a:lnTo>
                    <a:lnTo>
                      <a:pt x="152" y="663"/>
                    </a:lnTo>
                    <a:lnTo>
                      <a:pt x="159" y="669"/>
                    </a:lnTo>
                    <a:lnTo>
                      <a:pt x="167" y="673"/>
                    </a:lnTo>
                    <a:lnTo>
                      <a:pt x="175" y="679"/>
                    </a:lnTo>
                    <a:lnTo>
                      <a:pt x="182" y="682"/>
                    </a:lnTo>
                    <a:lnTo>
                      <a:pt x="190" y="686"/>
                    </a:lnTo>
                    <a:lnTo>
                      <a:pt x="198" y="690"/>
                    </a:lnTo>
                    <a:lnTo>
                      <a:pt x="205" y="696"/>
                    </a:lnTo>
                    <a:lnTo>
                      <a:pt x="213" y="698"/>
                    </a:lnTo>
                    <a:lnTo>
                      <a:pt x="222" y="703"/>
                    </a:lnTo>
                    <a:lnTo>
                      <a:pt x="228" y="705"/>
                    </a:lnTo>
                    <a:lnTo>
                      <a:pt x="237" y="709"/>
                    </a:lnTo>
                    <a:lnTo>
                      <a:pt x="245" y="713"/>
                    </a:lnTo>
                    <a:lnTo>
                      <a:pt x="255" y="715"/>
                    </a:lnTo>
                    <a:lnTo>
                      <a:pt x="262" y="719"/>
                    </a:lnTo>
                    <a:lnTo>
                      <a:pt x="272" y="720"/>
                    </a:lnTo>
                    <a:lnTo>
                      <a:pt x="281" y="722"/>
                    </a:lnTo>
                    <a:lnTo>
                      <a:pt x="291" y="724"/>
                    </a:lnTo>
                    <a:lnTo>
                      <a:pt x="298" y="726"/>
                    </a:lnTo>
                    <a:lnTo>
                      <a:pt x="308" y="726"/>
                    </a:lnTo>
                    <a:lnTo>
                      <a:pt x="317" y="728"/>
                    </a:lnTo>
                    <a:lnTo>
                      <a:pt x="327" y="730"/>
                    </a:lnTo>
                    <a:lnTo>
                      <a:pt x="336" y="730"/>
                    </a:lnTo>
                    <a:lnTo>
                      <a:pt x="346" y="732"/>
                    </a:lnTo>
                    <a:lnTo>
                      <a:pt x="355" y="732"/>
                    </a:lnTo>
                    <a:lnTo>
                      <a:pt x="365" y="734"/>
                    </a:lnTo>
                    <a:lnTo>
                      <a:pt x="365" y="734"/>
                    </a:lnTo>
                    <a:close/>
                  </a:path>
                </a:pathLst>
              </a:custGeom>
              <a:solidFill>
                <a:srgbClr val="BAB89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01" name="Freeform 21"/>
              <p:cNvSpPr>
                <a:spLocks/>
              </p:cNvSpPr>
              <p:nvPr/>
            </p:nvSpPr>
            <p:spPr bwMode="auto">
              <a:xfrm>
                <a:off x="7238387" y="4245547"/>
                <a:ext cx="957756" cy="954871"/>
              </a:xfrm>
              <a:custGeom>
                <a:avLst/>
                <a:gdLst/>
                <a:ahLst/>
                <a:cxnLst>
                  <a:cxn ang="0">
                    <a:pos x="355" y="658"/>
                  </a:cxn>
                  <a:cxn ang="0">
                    <a:pos x="389" y="654"/>
                  </a:cxn>
                  <a:cxn ang="0">
                    <a:pos x="420" y="647"/>
                  </a:cxn>
                  <a:cxn ang="0">
                    <a:pos x="452" y="637"/>
                  </a:cxn>
                  <a:cxn ang="0">
                    <a:pos x="481" y="624"/>
                  </a:cxn>
                  <a:cxn ang="0">
                    <a:pos x="509" y="607"/>
                  </a:cxn>
                  <a:cxn ang="0">
                    <a:pos x="534" y="590"/>
                  </a:cxn>
                  <a:cxn ang="0">
                    <a:pos x="576" y="552"/>
                  </a:cxn>
                  <a:cxn ang="0">
                    <a:pos x="599" y="521"/>
                  </a:cxn>
                  <a:cxn ang="0">
                    <a:pos x="618" y="494"/>
                  </a:cxn>
                  <a:cxn ang="0">
                    <a:pos x="633" y="466"/>
                  </a:cxn>
                  <a:cxn ang="0">
                    <a:pos x="642" y="436"/>
                  </a:cxn>
                  <a:cxn ang="0">
                    <a:pos x="652" y="403"/>
                  </a:cxn>
                  <a:cxn ang="0">
                    <a:pos x="657" y="371"/>
                  </a:cxn>
                  <a:cxn ang="0">
                    <a:pos x="661" y="339"/>
                  </a:cxn>
                  <a:cxn ang="0">
                    <a:pos x="661" y="304"/>
                  </a:cxn>
                  <a:cxn ang="0">
                    <a:pos x="656" y="270"/>
                  </a:cxn>
                  <a:cxn ang="0">
                    <a:pos x="648" y="238"/>
                  </a:cxn>
                  <a:cxn ang="0">
                    <a:pos x="638" y="207"/>
                  </a:cxn>
                  <a:cxn ang="0">
                    <a:pos x="625" y="179"/>
                  </a:cxn>
                  <a:cxn ang="0">
                    <a:pos x="608" y="150"/>
                  </a:cxn>
                  <a:cxn ang="0">
                    <a:pos x="589" y="124"/>
                  </a:cxn>
                  <a:cxn ang="0">
                    <a:pos x="553" y="84"/>
                  </a:cxn>
                  <a:cxn ang="0">
                    <a:pos x="521" y="59"/>
                  </a:cxn>
                  <a:cxn ang="0">
                    <a:pos x="494" y="42"/>
                  </a:cxn>
                  <a:cxn ang="0">
                    <a:pos x="465" y="27"/>
                  </a:cxn>
                  <a:cxn ang="0">
                    <a:pos x="435" y="15"/>
                  </a:cxn>
                  <a:cxn ang="0">
                    <a:pos x="405" y="6"/>
                  </a:cxn>
                  <a:cxn ang="0">
                    <a:pos x="372" y="0"/>
                  </a:cxn>
                  <a:cxn ang="0">
                    <a:pos x="340" y="0"/>
                  </a:cxn>
                  <a:cxn ang="0">
                    <a:pos x="306" y="0"/>
                  </a:cxn>
                  <a:cxn ang="0">
                    <a:pos x="271" y="4"/>
                  </a:cxn>
                  <a:cxn ang="0">
                    <a:pos x="239" y="10"/>
                  </a:cxn>
                  <a:cxn ang="0">
                    <a:pos x="209" y="21"/>
                  </a:cxn>
                  <a:cxn ang="0">
                    <a:pos x="180" y="34"/>
                  </a:cxn>
                  <a:cxn ang="0">
                    <a:pos x="152" y="50"/>
                  </a:cxn>
                  <a:cxn ang="0">
                    <a:pos x="125" y="69"/>
                  </a:cxn>
                  <a:cxn ang="0">
                    <a:pos x="85" y="107"/>
                  </a:cxn>
                  <a:cxn ang="0">
                    <a:pos x="59" y="137"/>
                  </a:cxn>
                  <a:cxn ang="0">
                    <a:pos x="43" y="164"/>
                  </a:cxn>
                  <a:cxn ang="0">
                    <a:pos x="28" y="194"/>
                  </a:cxn>
                  <a:cxn ang="0">
                    <a:pos x="17" y="223"/>
                  </a:cxn>
                  <a:cxn ang="0">
                    <a:pos x="7" y="253"/>
                  </a:cxn>
                  <a:cxn ang="0">
                    <a:pos x="1" y="287"/>
                  </a:cxn>
                  <a:cxn ang="0">
                    <a:pos x="0" y="321"/>
                  </a:cxn>
                  <a:cxn ang="0">
                    <a:pos x="0" y="354"/>
                  </a:cxn>
                  <a:cxn ang="0">
                    <a:pos x="3" y="388"/>
                  </a:cxn>
                  <a:cxn ang="0">
                    <a:pos x="11" y="420"/>
                  </a:cxn>
                  <a:cxn ang="0">
                    <a:pos x="22" y="451"/>
                  </a:cxn>
                  <a:cxn ang="0">
                    <a:pos x="34" y="479"/>
                  </a:cxn>
                  <a:cxn ang="0">
                    <a:pos x="51" y="508"/>
                  </a:cxn>
                  <a:cxn ang="0">
                    <a:pos x="68" y="532"/>
                  </a:cxn>
                  <a:cxn ang="0">
                    <a:pos x="108" y="574"/>
                  </a:cxn>
                  <a:cxn ang="0">
                    <a:pos x="140" y="599"/>
                  </a:cxn>
                  <a:cxn ang="0">
                    <a:pos x="165" y="616"/>
                  </a:cxn>
                  <a:cxn ang="0">
                    <a:pos x="194" y="629"/>
                  </a:cxn>
                  <a:cxn ang="0">
                    <a:pos x="224" y="641"/>
                  </a:cxn>
                  <a:cxn ang="0">
                    <a:pos x="256" y="650"/>
                  </a:cxn>
                  <a:cxn ang="0">
                    <a:pos x="289" y="656"/>
                  </a:cxn>
                  <a:cxn ang="0">
                    <a:pos x="323" y="660"/>
                  </a:cxn>
                </a:cxnLst>
                <a:rect l="0" t="0" r="r" b="b"/>
                <a:pathLst>
                  <a:path w="663" h="662">
                    <a:moveTo>
                      <a:pt x="332" y="662"/>
                    </a:moveTo>
                    <a:lnTo>
                      <a:pt x="340" y="660"/>
                    </a:lnTo>
                    <a:lnTo>
                      <a:pt x="349" y="660"/>
                    </a:lnTo>
                    <a:lnTo>
                      <a:pt x="355" y="658"/>
                    </a:lnTo>
                    <a:lnTo>
                      <a:pt x="365" y="658"/>
                    </a:lnTo>
                    <a:lnTo>
                      <a:pt x="372" y="656"/>
                    </a:lnTo>
                    <a:lnTo>
                      <a:pt x="380" y="656"/>
                    </a:lnTo>
                    <a:lnTo>
                      <a:pt x="389" y="654"/>
                    </a:lnTo>
                    <a:lnTo>
                      <a:pt x="397" y="652"/>
                    </a:lnTo>
                    <a:lnTo>
                      <a:pt x="405" y="650"/>
                    </a:lnTo>
                    <a:lnTo>
                      <a:pt x="412" y="648"/>
                    </a:lnTo>
                    <a:lnTo>
                      <a:pt x="420" y="647"/>
                    </a:lnTo>
                    <a:lnTo>
                      <a:pt x="429" y="645"/>
                    </a:lnTo>
                    <a:lnTo>
                      <a:pt x="435" y="641"/>
                    </a:lnTo>
                    <a:lnTo>
                      <a:pt x="443" y="639"/>
                    </a:lnTo>
                    <a:lnTo>
                      <a:pt x="452" y="637"/>
                    </a:lnTo>
                    <a:lnTo>
                      <a:pt x="460" y="635"/>
                    </a:lnTo>
                    <a:lnTo>
                      <a:pt x="465" y="629"/>
                    </a:lnTo>
                    <a:lnTo>
                      <a:pt x="473" y="628"/>
                    </a:lnTo>
                    <a:lnTo>
                      <a:pt x="481" y="624"/>
                    </a:lnTo>
                    <a:lnTo>
                      <a:pt x="488" y="620"/>
                    </a:lnTo>
                    <a:lnTo>
                      <a:pt x="494" y="616"/>
                    </a:lnTo>
                    <a:lnTo>
                      <a:pt x="502" y="612"/>
                    </a:lnTo>
                    <a:lnTo>
                      <a:pt x="509" y="607"/>
                    </a:lnTo>
                    <a:lnTo>
                      <a:pt x="515" y="605"/>
                    </a:lnTo>
                    <a:lnTo>
                      <a:pt x="521" y="599"/>
                    </a:lnTo>
                    <a:lnTo>
                      <a:pt x="528" y="593"/>
                    </a:lnTo>
                    <a:lnTo>
                      <a:pt x="534" y="590"/>
                    </a:lnTo>
                    <a:lnTo>
                      <a:pt x="542" y="584"/>
                    </a:lnTo>
                    <a:lnTo>
                      <a:pt x="553" y="574"/>
                    </a:lnTo>
                    <a:lnTo>
                      <a:pt x="564" y="563"/>
                    </a:lnTo>
                    <a:lnTo>
                      <a:pt x="576" y="552"/>
                    </a:lnTo>
                    <a:lnTo>
                      <a:pt x="585" y="540"/>
                    </a:lnTo>
                    <a:lnTo>
                      <a:pt x="589" y="532"/>
                    </a:lnTo>
                    <a:lnTo>
                      <a:pt x="595" y="527"/>
                    </a:lnTo>
                    <a:lnTo>
                      <a:pt x="599" y="521"/>
                    </a:lnTo>
                    <a:lnTo>
                      <a:pt x="604" y="515"/>
                    </a:lnTo>
                    <a:lnTo>
                      <a:pt x="608" y="508"/>
                    </a:lnTo>
                    <a:lnTo>
                      <a:pt x="612" y="500"/>
                    </a:lnTo>
                    <a:lnTo>
                      <a:pt x="618" y="494"/>
                    </a:lnTo>
                    <a:lnTo>
                      <a:pt x="621" y="487"/>
                    </a:lnTo>
                    <a:lnTo>
                      <a:pt x="625" y="479"/>
                    </a:lnTo>
                    <a:lnTo>
                      <a:pt x="629" y="472"/>
                    </a:lnTo>
                    <a:lnTo>
                      <a:pt x="633" y="466"/>
                    </a:lnTo>
                    <a:lnTo>
                      <a:pt x="635" y="458"/>
                    </a:lnTo>
                    <a:lnTo>
                      <a:pt x="638" y="451"/>
                    </a:lnTo>
                    <a:lnTo>
                      <a:pt x="640" y="443"/>
                    </a:lnTo>
                    <a:lnTo>
                      <a:pt x="642" y="436"/>
                    </a:lnTo>
                    <a:lnTo>
                      <a:pt x="646" y="428"/>
                    </a:lnTo>
                    <a:lnTo>
                      <a:pt x="648" y="420"/>
                    </a:lnTo>
                    <a:lnTo>
                      <a:pt x="650" y="411"/>
                    </a:lnTo>
                    <a:lnTo>
                      <a:pt x="652" y="403"/>
                    </a:lnTo>
                    <a:lnTo>
                      <a:pt x="656" y="398"/>
                    </a:lnTo>
                    <a:lnTo>
                      <a:pt x="656" y="388"/>
                    </a:lnTo>
                    <a:lnTo>
                      <a:pt x="657" y="380"/>
                    </a:lnTo>
                    <a:lnTo>
                      <a:pt x="657" y="371"/>
                    </a:lnTo>
                    <a:lnTo>
                      <a:pt x="661" y="363"/>
                    </a:lnTo>
                    <a:lnTo>
                      <a:pt x="661" y="354"/>
                    </a:lnTo>
                    <a:lnTo>
                      <a:pt x="661" y="346"/>
                    </a:lnTo>
                    <a:lnTo>
                      <a:pt x="661" y="339"/>
                    </a:lnTo>
                    <a:lnTo>
                      <a:pt x="663" y="331"/>
                    </a:lnTo>
                    <a:lnTo>
                      <a:pt x="661" y="321"/>
                    </a:lnTo>
                    <a:lnTo>
                      <a:pt x="661" y="314"/>
                    </a:lnTo>
                    <a:lnTo>
                      <a:pt x="661" y="304"/>
                    </a:lnTo>
                    <a:lnTo>
                      <a:pt x="661" y="297"/>
                    </a:lnTo>
                    <a:lnTo>
                      <a:pt x="657" y="287"/>
                    </a:lnTo>
                    <a:lnTo>
                      <a:pt x="657" y="280"/>
                    </a:lnTo>
                    <a:lnTo>
                      <a:pt x="656" y="270"/>
                    </a:lnTo>
                    <a:lnTo>
                      <a:pt x="656" y="263"/>
                    </a:lnTo>
                    <a:lnTo>
                      <a:pt x="652" y="253"/>
                    </a:lnTo>
                    <a:lnTo>
                      <a:pt x="650" y="245"/>
                    </a:lnTo>
                    <a:lnTo>
                      <a:pt x="648" y="238"/>
                    </a:lnTo>
                    <a:lnTo>
                      <a:pt x="646" y="230"/>
                    </a:lnTo>
                    <a:lnTo>
                      <a:pt x="642" y="223"/>
                    </a:lnTo>
                    <a:lnTo>
                      <a:pt x="640" y="215"/>
                    </a:lnTo>
                    <a:lnTo>
                      <a:pt x="638" y="207"/>
                    </a:lnTo>
                    <a:lnTo>
                      <a:pt x="635" y="202"/>
                    </a:lnTo>
                    <a:lnTo>
                      <a:pt x="633" y="194"/>
                    </a:lnTo>
                    <a:lnTo>
                      <a:pt x="629" y="185"/>
                    </a:lnTo>
                    <a:lnTo>
                      <a:pt x="625" y="179"/>
                    </a:lnTo>
                    <a:lnTo>
                      <a:pt x="621" y="171"/>
                    </a:lnTo>
                    <a:lnTo>
                      <a:pt x="618" y="164"/>
                    </a:lnTo>
                    <a:lnTo>
                      <a:pt x="612" y="158"/>
                    </a:lnTo>
                    <a:lnTo>
                      <a:pt x="608" y="150"/>
                    </a:lnTo>
                    <a:lnTo>
                      <a:pt x="604" y="145"/>
                    </a:lnTo>
                    <a:lnTo>
                      <a:pt x="599" y="137"/>
                    </a:lnTo>
                    <a:lnTo>
                      <a:pt x="595" y="129"/>
                    </a:lnTo>
                    <a:lnTo>
                      <a:pt x="589" y="124"/>
                    </a:lnTo>
                    <a:lnTo>
                      <a:pt x="585" y="118"/>
                    </a:lnTo>
                    <a:lnTo>
                      <a:pt x="576" y="107"/>
                    </a:lnTo>
                    <a:lnTo>
                      <a:pt x="564" y="95"/>
                    </a:lnTo>
                    <a:lnTo>
                      <a:pt x="553" y="84"/>
                    </a:lnTo>
                    <a:lnTo>
                      <a:pt x="542" y="74"/>
                    </a:lnTo>
                    <a:lnTo>
                      <a:pt x="534" y="69"/>
                    </a:lnTo>
                    <a:lnTo>
                      <a:pt x="528" y="65"/>
                    </a:lnTo>
                    <a:lnTo>
                      <a:pt x="521" y="59"/>
                    </a:lnTo>
                    <a:lnTo>
                      <a:pt x="515" y="55"/>
                    </a:lnTo>
                    <a:lnTo>
                      <a:pt x="509" y="50"/>
                    </a:lnTo>
                    <a:lnTo>
                      <a:pt x="502" y="46"/>
                    </a:lnTo>
                    <a:lnTo>
                      <a:pt x="494" y="42"/>
                    </a:lnTo>
                    <a:lnTo>
                      <a:pt x="488" y="38"/>
                    </a:lnTo>
                    <a:lnTo>
                      <a:pt x="481" y="34"/>
                    </a:lnTo>
                    <a:lnTo>
                      <a:pt x="473" y="31"/>
                    </a:lnTo>
                    <a:lnTo>
                      <a:pt x="465" y="27"/>
                    </a:lnTo>
                    <a:lnTo>
                      <a:pt x="460" y="25"/>
                    </a:lnTo>
                    <a:lnTo>
                      <a:pt x="452" y="21"/>
                    </a:lnTo>
                    <a:lnTo>
                      <a:pt x="443" y="17"/>
                    </a:lnTo>
                    <a:lnTo>
                      <a:pt x="435" y="15"/>
                    </a:lnTo>
                    <a:lnTo>
                      <a:pt x="429" y="13"/>
                    </a:lnTo>
                    <a:lnTo>
                      <a:pt x="420" y="10"/>
                    </a:lnTo>
                    <a:lnTo>
                      <a:pt x="412" y="10"/>
                    </a:lnTo>
                    <a:lnTo>
                      <a:pt x="405" y="6"/>
                    </a:lnTo>
                    <a:lnTo>
                      <a:pt x="397" y="6"/>
                    </a:lnTo>
                    <a:lnTo>
                      <a:pt x="389" y="4"/>
                    </a:lnTo>
                    <a:lnTo>
                      <a:pt x="380" y="2"/>
                    </a:lnTo>
                    <a:lnTo>
                      <a:pt x="372" y="0"/>
                    </a:lnTo>
                    <a:lnTo>
                      <a:pt x="365" y="0"/>
                    </a:lnTo>
                    <a:lnTo>
                      <a:pt x="355" y="0"/>
                    </a:lnTo>
                    <a:lnTo>
                      <a:pt x="349" y="0"/>
                    </a:lnTo>
                    <a:lnTo>
                      <a:pt x="340" y="0"/>
                    </a:lnTo>
                    <a:lnTo>
                      <a:pt x="332" y="0"/>
                    </a:lnTo>
                    <a:lnTo>
                      <a:pt x="323" y="0"/>
                    </a:lnTo>
                    <a:lnTo>
                      <a:pt x="315" y="0"/>
                    </a:lnTo>
                    <a:lnTo>
                      <a:pt x="306" y="0"/>
                    </a:lnTo>
                    <a:lnTo>
                      <a:pt x="298" y="0"/>
                    </a:lnTo>
                    <a:lnTo>
                      <a:pt x="289" y="0"/>
                    </a:lnTo>
                    <a:lnTo>
                      <a:pt x="281" y="2"/>
                    </a:lnTo>
                    <a:lnTo>
                      <a:pt x="271" y="4"/>
                    </a:lnTo>
                    <a:lnTo>
                      <a:pt x="266" y="6"/>
                    </a:lnTo>
                    <a:lnTo>
                      <a:pt x="256" y="6"/>
                    </a:lnTo>
                    <a:lnTo>
                      <a:pt x="249" y="10"/>
                    </a:lnTo>
                    <a:lnTo>
                      <a:pt x="239" y="10"/>
                    </a:lnTo>
                    <a:lnTo>
                      <a:pt x="232" y="13"/>
                    </a:lnTo>
                    <a:lnTo>
                      <a:pt x="224" y="15"/>
                    </a:lnTo>
                    <a:lnTo>
                      <a:pt x="216" y="17"/>
                    </a:lnTo>
                    <a:lnTo>
                      <a:pt x="209" y="21"/>
                    </a:lnTo>
                    <a:lnTo>
                      <a:pt x="203" y="25"/>
                    </a:lnTo>
                    <a:lnTo>
                      <a:pt x="194" y="27"/>
                    </a:lnTo>
                    <a:lnTo>
                      <a:pt x="188" y="31"/>
                    </a:lnTo>
                    <a:lnTo>
                      <a:pt x="180" y="34"/>
                    </a:lnTo>
                    <a:lnTo>
                      <a:pt x="173" y="38"/>
                    </a:lnTo>
                    <a:lnTo>
                      <a:pt x="165" y="42"/>
                    </a:lnTo>
                    <a:lnTo>
                      <a:pt x="159" y="46"/>
                    </a:lnTo>
                    <a:lnTo>
                      <a:pt x="152" y="50"/>
                    </a:lnTo>
                    <a:lnTo>
                      <a:pt x="146" y="55"/>
                    </a:lnTo>
                    <a:lnTo>
                      <a:pt x="140" y="59"/>
                    </a:lnTo>
                    <a:lnTo>
                      <a:pt x="133" y="65"/>
                    </a:lnTo>
                    <a:lnTo>
                      <a:pt x="125" y="69"/>
                    </a:lnTo>
                    <a:lnTo>
                      <a:pt x="119" y="74"/>
                    </a:lnTo>
                    <a:lnTo>
                      <a:pt x="108" y="84"/>
                    </a:lnTo>
                    <a:lnTo>
                      <a:pt x="97" y="95"/>
                    </a:lnTo>
                    <a:lnTo>
                      <a:pt x="85" y="107"/>
                    </a:lnTo>
                    <a:lnTo>
                      <a:pt x="74" y="118"/>
                    </a:lnTo>
                    <a:lnTo>
                      <a:pt x="68" y="124"/>
                    </a:lnTo>
                    <a:lnTo>
                      <a:pt x="64" y="129"/>
                    </a:lnTo>
                    <a:lnTo>
                      <a:pt x="59" y="137"/>
                    </a:lnTo>
                    <a:lnTo>
                      <a:pt x="57" y="145"/>
                    </a:lnTo>
                    <a:lnTo>
                      <a:pt x="51" y="150"/>
                    </a:lnTo>
                    <a:lnTo>
                      <a:pt x="45" y="158"/>
                    </a:lnTo>
                    <a:lnTo>
                      <a:pt x="43" y="164"/>
                    </a:lnTo>
                    <a:lnTo>
                      <a:pt x="40" y="171"/>
                    </a:lnTo>
                    <a:lnTo>
                      <a:pt x="34" y="179"/>
                    </a:lnTo>
                    <a:lnTo>
                      <a:pt x="30" y="185"/>
                    </a:lnTo>
                    <a:lnTo>
                      <a:pt x="28" y="194"/>
                    </a:lnTo>
                    <a:lnTo>
                      <a:pt x="24" y="202"/>
                    </a:lnTo>
                    <a:lnTo>
                      <a:pt x="22" y="207"/>
                    </a:lnTo>
                    <a:lnTo>
                      <a:pt x="19" y="215"/>
                    </a:lnTo>
                    <a:lnTo>
                      <a:pt x="17" y="223"/>
                    </a:lnTo>
                    <a:lnTo>
                      <a:pt x="15" y="230"/>
                    </a:lnTo>
                    <a:lnTo>
                      <a:pt x="11" y="238"/>
                    </a:lnTo>
                    <a:lnTo>
                      <a:pt x="9" y="245"/>
                    </a:lnTo>
                    <a:lnTo>
                      <a:pt x="7" y="253"/>
                    </a:lnTo>
                    <a:lnTo>
                      <a:pt x="5" y="263"/>
                    </a:lnTo>
                    <a:lnTo>
                      <a:pt x="3" y="270"/>
                    </a:lnTo>
                    <a:lnTo>
                      <a:pt x="1" y="280"/>
                    </a:lnTo>
                    <a:lnTo>
                      <a:pt x="1" y="287"/>
                    </a:lnTo>
                    <a:lnTo>
                      <a:pt x="1" y="297"/>
                    </a:lnTo>
                    <a:lnTo>
                      <a:pt x="0" y="304"/>
                    </a:lnTo>
                    <a:lnTo>
                      <a:pt x="0" y="314"/>
                    </a:lnTo>
                    <a:lnTo>
                      <a:pt x="0" y="321"/>
                    </a:lnTo>
                    <a:lnTo>
                      <a:pt x="0" y="331"/>
                    </a:lnTo>
                    <a:lnTo>
                      <a:pt x="0" y="339"/>
                    </a:lnTo>
                    <a:lnTo>
                      <a:pt x="0" y="346"/>
                    </a:lnTo>
                    <a:lnTo>
                      <a:pt x="0" y="354"/>
                    </a:lnTo>
                    <a:lnTo>
                      <a:pt x="1" y="363"/>
                    </a:lnTo>
                    <a:lnTo>
                      <a:pt x="1" y="371"/>
                    </a:lnTo>
                    <a:lnTo>
                      <a:pt x="1" y="380"/>
                    </a:lnTo>
                    <a:lnTo>
                      <a:pt x="3" y="388"/>
                    </a:lnTo>
                    <a:lnTo>
                      <a:pt x="5" y="398"/>
                    </a:lnTo>
                    <a:lnTo>
                      <a:pt x="7" y="403"/>
                    </a:lnTo>
                    <a:lnTo>
                      <a:pt x="9" y="411"/>
                    </a:lnTo>
                    <a:lnTo>
                      <a:pt x="11" y="420"/>
                    </a:lnTo>
                    <a:lnTo>
                      <a:pt x="15" y="428"/>
                    </a:lnTo>
                    <a:lnTo>
                      <a:pt x="17" y="436"/>
                    </a:lnTo>
                    <a:lnTo>
                      <a:pt x="19" y="443"/>
                    </a:lnTo>
                    <a:lnTo>
                      <a:pt x="22" y="451"/>
                    </a:lnTo>
                    <a:lnTo>
                      <a:pt x="24" y="458"/>
                    </a:lnTo>
                    <a:lnTo>
                      <a:pt x="28" y="466"/>
                    </a:lnTo>
                    <a:lnTo>
                      <a:pt x="30" y="472"/>
                    </a:lnTo>
                    <a:lnTo>
                      <a:pt x="34" y="479"/>
                    </a:lnTo>
                    <a:lnTo>
                      <a:pt x="40" y="487"/>
                    </a:lnTo>
                    <a:lnTo>
                      <a:pt x="43" y="494"/>
                    </a:lnTo>
                    <a:lnTo>
                      <a:pt x="45" y="500"/>
                    </a:lnTo>
                    <a:lnTo>
                      <a:pt x="51" y="508"/>
                    </a:lnTo>
                    <a:lnTo>
                      <a:pt x="57" y="515"/>
                    </a:lnTo>
                    <a:lnTo>
                      <a:pt x="59" y="521"/>
                    </a:lnTo>
                    <a:lnTo>
                      <a:pt x="64" y="527"/>
                    </a:lnTo>
                    <a:lnTo>
                      <a:pt x="68" y="532"/>
                    </a:lnTo>
                    <a:lnTo>
                      <a:pt x="74" y="540"/>
                    </a:lnTo>
                    <a:lnTo>
                      <a:pt x="85" y="552"/>
                    </a:lnTo>
                    <a:lnTo>
                      <a:pt x="97" y="563"/>
                    </a:lnTo>
                    <a:lnTo>
                      <a:pt x="108" y="574"/>
                    </a:lnTo>
                    <a:lnTo>
                      <a:pt x="119" y="584"/>
                    </a:lnTo>
                    <a:lnTo>
                      <a:pt x="125" y="590"/>
                    </a:lnTo>
                    <a:lnTo>
                      <a:pt x="133" y="593"/>
                    </a:lnTo>
                    <a:lnTo>
                      <a:pt x="140" y="599"/>
                    </a:lnTo>
                    <a:lnTo>
                      <a:pt x="146" y="605"/>
                    </a:lnTo>
                    <a:lnTo>
                      <a:pt x="152" y="607"/>
                    </a:lnTo>
                    <a:lnTo>
                      <a:pt x="159" y="612"/>
                    </a:lnTo>
                    <a:lnTo>
                      <a:pt x="165" y="616"/>
                    </a:lnTo>
                    <a:lnTo>
                      <a:pt x="173" y="620"/>
                    </a:lnTo>
                    <a:lnTo>
                      <a:pt x="180" y="624"/>
                    </a:lnTo>
                    <a:lnTo>
                      <a:pt x="188" y="628"/>
                    </a:lnTo>
                    <a:lnTo>
                      <a:pt x="194" y="629"/>
                    </a:lnTo>
                    <a:lnTo>
                      <a:pt x="203" y="635"/>
                    </a:lnTo>
                    <a:lnTo>
                      <a:pt x="209" y="637"/>
                    </a:lnTo>
                    <a:lnTo>
                      <a:pt x="216" y="639"/>
                    </a:lnTo>
                    <a:lnTo>
                      <a:pt x="224" y="641"/>
                    </a:lnTo>
                    <a:lnTo>
                      <a:pt x="232" y="645"/>
                    </a:lnTo>
                    <a:lnTo>
                      <a:pt x="239" y="647"/>
                    </a:lnTo>
                    <a:lnTo>
                      <a:pt x="249" y="648"/>
                    </a:lnTo>
                    <a:lnTo>
                      <a:pt x="256" y="650"/>
                    </a:lnTo>
                    <a:lnTo>
                      <a:pt x="266" y="652"/>
                    </a:lnTo>
                    <a:lnTo>
                      <a:pt x="271" y="654"/>
                    </a:lnTo>
                    <a:lnTo>
                      <a:pt x="281" y="656"/>
                    </a:lnTo>
                    <a:lnTo>
                      <a:pt x="289" y="656"/>
                    </a:lnTo>
                    <a:lnTo>
                      <a:pt x="298" y="658"/>
                    </a:lnTo>
                    <a:lnTo>
                      <a:pt x="306" y="658"/>
                    </a:lnTo>
                    <a:lnTo>
                      <a:pt x="315" y="660"/>
                    </a:lnTo>
                    <a:lnTo>
                      <a:pt x="323" y="660"/>
                    </a:lnTo>
                    <a:lnTo>
                      <a:pt x="332" y="662"/>
                    </a:lnTo>
                    <a:lnTo>
                      <a:pt x="332" y="662"/>
                    </a:lnTo>
                    <a:close/>
                  </a:path>
                </a:pathLst>
              </a:custGeom>
              <a:solidFill>
                <a:srgbClr val="8F8C4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02" name="Freeform 22"/>
              <p:cNvSpPr>
                <a:spLocks/>
              </p:cNvSpPr>
              <p:nvPr/>
            </p:nvSpPr>
            <p:spPr bwMode="auto">
              <a:xfrm>
                <a:off x="7287429" y="4291704"/>
                <a:ext cx="859672" cy="862557"/>
              </a:xfrm>
              <a:custGeom>
                <a:avLst/>
                <a:gdLst/>
                <a:ahLst/>
                <a:cxnLst>
                  <a:cxn ang="0">
                    <a:pos x="317" y="596"/>
                  </a:cxn>
                  <a:cxn ang="0">
                    <a:pos x="348" y="592"/>
                  </a:cxn>
                  <a:cxn ang="0">
                    <a:pos x="376" y="584"/>
                  </a:cxn>
                  <a:cxn ang="0">
                    <a:pos x="403" y="575"/>
                  </a:cxn>
                  <a:cxn ang="0">
                    <a:pos x="430" y="563"/>
                  </a:cxn>
                  <a:cxn ang="0">
                    <a:pos x="454" y="548"/>
                  </a:cxn>
                  <a:cxn ang="0">
                    <a:pos x="496" y="518"/>
                  </a:cxn>
                  <a:cxn ang="0">
                    <a:pos x="532" y="476"/>
                  </a:cxn>
                  <a:cxn ang="0">
                    <a:pos x="553" y="445"/>
                  </a:cxn>
                  <a:cxn ang="0">
                    <a:pos x="566" y="421"/>
                  </a:cxn>
                  <a:cxn ang="0">
                    <a:pos x="576" y="392"/>
                  </a:cxn>
                  <a:cxn ang="0">
                    <a:pos x="585" y="366"/>
                  </a:cxn>
                  <a:cxn ang="0">
                    <a:pos x="591" y="335"/>
                  </a:cxn>
                  <a:cxn ang="0">
                    <a:pos x="593" y="305"/>
                  </a:cxn>
                  <a:cxn ang="0">
                    <a:pos x="593" y="274"/>
                  </a:cxn>
                  <a:cxn ang="0">
                    <a:pos x="589" y="244"/>
                  </a:cxn>
                  <a:cxn ang="0">
                    <a:pos x="582" y="215"/>
                  </a:cxn>
                  <a:cxn ang="0">
                    <a:pos x="572" y="187"/>
                  </a:cxn>
                  <a:cxn ang="0">
                    <a:pos x="561" y="162"/>
                  </a:cxn>
                  <a:cxn ang="0">
                    <a:pos x="532" y="118"/>
                  </a:cxn>
                  <a:cxn ang="0">
                    <a:pos x="496" y="78"/>
                  </a:cxn>
                  <a:cxn ang="0">
                    <a:pos x="454" y="46"/>
                  </a:cxn>
                  <a:cxn ang="0">
                    <a:pos x="430" y="33"/>
                  </a:cxn>
                  <a:cxn ang="0">
                    <a:pos x="403" y="21"/>
                  </a:cxn>
                  <a:cxn ang="0">
                    <a:pos x="376" y="10"/>
                  </a:cxn>
                  <a:cxn ang="0">
                    <a:pos x="348" y="4"/>
                  </a:cxn>
                  <a:cxn ang="0">
                    <a:pos x="317" y="0"/>
                  </a:cxn>
                  <a:cxn ang="0">
                    <a:pos x="289" y="0"/>
                  </a:cxn>
                  <a:cxn ang="0">
                    <a:pos x="257" y="2"/>
                  </a:cxn>
                  <a:cxn ang="0">
                    <a:pos x="228" y="6"/>
                  </a:cxn>
                  <a:cxn ang="0">
                    <a:pos x="199" y="14"/>
                  </a:cxn>
                  <a:cxn ang="0">
                    <a:pos x="173" y="27"/>
                  </a:cxn>
                  <a:cxn ang="0">
                    <a:pos x="141" y="42"/>
                  </a:cxn>
                  <a:cxn ang="0">
                    <a:pos x="95" y="78"/>
                  </a:cxn>
                  <a:cxn ang="0">
                    <a:pos x="57" y="118"/>
                  </a:cxn>
                  <a:cxn ang="0">
                    <a:pos x="30" y="162"/>
                  </a:cxn>
                  <a:cxn ang="0">
                    <a:pos x="19" y="187"/>
                  </a:cxn>
                  <a:cxn ang="0">
                    <a:pos x="9" y="215"/>
                  </a:cxn>
                  <a:cxn ang="0">
                    <a:pos x="2" y="244"/>
                  </a:cxn>
                  <a:cxn ang="0">
                    <a:pos x="0" y="274"/>
                  </a:cxn>
                  <a:cxn ang="0">
                    <a:pos x="0" y="305"/>
                  </a:cxn>
                  <a:cxn ang="0">
                    <a:pos x="0" y="335"/>
                  </a:cxn>
                  <a:cxn ang="0">
                    <a:pos x="6" y="366"/>
                  </a:cxn>
                  <a:cxn ang="0">
                    <a:pos x="13" y="392"/>
                  </a:cxn>
                  <a:cxn ang="0">
                    <a:pos x="25" y="421"/>
                  </a:cxn>
                  <a:cxn ang="0">
                    <a:pos x="38" y="445"/>
                  </a:cxn>
                  <a:cxn ang="0">
                    <a:pos x="57" y="476"/>
                  </a:cxn>
                  <a:cxn ang="0">
                    <a:pos x="95" y="518"/>
                  </a:cxn>
                  <a:cxn ang="0">
                    <a:pos x="141" y="552"/>
                  </a:cxn>
                  <a:cxn ang="0">
                    <a:pos x="173" y="569"/>
                  </a:cxn>
                  <a:cxn ang="0">
                    <a:pos x="199" y="578"/>
                  </a:cxn>
                  <a:cxn ang="0">
                    <a:pos x="228" y="588"/>
                  </a:cxn>
                  <a:cxn ang="0">
                    <a:pos x="257" y="594"/>
                  </a:cxn>
                  <a:cxn ang="0">
                    <a:pos x="289" y="596"/>
                  </a:cxn>
                </a:cxnLst>
                <a:rect l="0" t="0" r="r" b="b"/>
                <a:pathLst>
                  <a:path w="595" h="597">
                    <a:moveTo>
                      <a:pt x="296" y="597"/>
                    </a:moveTo>
                    <a:lnTo>
                      <a:pt x="304" y="596"/>
                    </a:lnTo>
                    <a:lnTo>
                      <a:pt x="312" y="596"/>
                    </a:lnTo>
                    <a:lnTo>
                      <a:pt x="317" y="596"/>
                    </a:lnTo>
                    <a:lnTo>
                      <a:pt x="327" y="596"/>
                    </a:lnTo>
                    <a:lnTo>
                      <a:pt x="333" y="594"/>
                    </a:lnTo>
                    <a:lnTo>
                      <a:pt x="340" y="592"/>
                    </a:lnTo>
                    <a:lnTo>
                      <a:pt x="348" y="592"/>
                    </a:lnTo>
                    <a:lnTo>
                      <a:pt x="355" y="590"/>
                    </a:lnTo>
                    <a:lnTo>
                      <a:pt x="363" y="588"/>
                    </a:lnTo>
                    <a:lnTo>
                      <a:pt x="369" y="586"/>
                    </a:lnTo>
                    <a:lnTo>
                      <a:pt x="376" y="584"/>
                    </a:lnTo>
                    <a:lnTo>
                      <a:pt x="384" y="582"/>
                    </a:lnTo>
                    <a:lnTo>
                      <a:pt x="390" y="578"/>
                    </a:lnTo>
                    <a:lnTo>
                      <a:pt x="397" y="578"/>
                    </a:lnTo>
                    <a:lnTo>
                      <a:pt x="403" y="575"/>
                    </a:lnTo>
                    <a:lnTo>
                      <a:pt x="412" y="573"/>
                    </a:lnTo>
                    <a:lnTo>
                      <a:pt x="418" y="569"/>
                    </a:lnTo>
                    <a:lnTo>
                      <a:pt x="424" y="567"/>
                    </a:lnTo>
                    <a:lnTo>
                      <a:pt x="430" y="563"/>
                    </a:lnTo>
                    <a:lnTo>
                      <a:pt x="437" y="559"/>
                    </a:lnTo>
                    <a:lnTo>
                      <a:pt x="443" y="556"/>
                    </a:lnTo>
                    <a:lnTo>
                      <a:pt x="449" y="552"/>
                    </a:lnTo>
                    <a:lnTo>
                      <a:pt x="454" y="548"/>
                    </a:lnTo>
                    <a:lnTo>
                      <a:pt x="462" y="544"/>
                    </a:lnTo>
                    <a:lnTo>
                      <a:pt x="473" y="535"/>
                    </a:lnTo>
                    <a:lnTo>
                      <a:pt x="485" y="527"/>
                    </a:lnTo>
                    <a:lnTo>
                      <a:pt x="496" y="518"/>
                    </a:lnTo>
                    <a:lnTo>
                      <a:pt x="508" y="508"/>
                    </a:lnTo>
                    <a:lnTo>
                      <a:pt x="515" y="497"/>
                    </a:lnTo>
                    <a:lnTo>
                      <a:pt x="525" y="487"/>
                    </a:lnTo>
                    <a:lnTo>
                      <a:pt x="532" y="476"/>
                    </a:lnTo>
                    <a:lnTo>
                      <a:pt x="542" y="464"/>
                    </a:lnTo>
                    <a:lnTo>
                      <a:pt x="546" y="457"/>
                    </a:lnTo>
                    <a:lnTo>
                      <a:pt x="549" y="451"/>
                    </a:lnTo>
                    <a:lnTo>
                      <a:pt x="553" y="445"/>
                    </a:lnTo>
                    <a:lnTo>
                      <a:pt x="557" y="440"/>
                    </a:lnTo>
                    <a:lnTo>
                      <a:pt x="561" y="432"/>
                    </a:lnTo>
                    <a:lnTo>
                      <a:pt x="565" y="426"/>
                    </a:lnTo>
                    <a:lnTo>
                      <a:pt x="566" y="421"/>
                    </a:lnTo>
                    <a:lnTo>
                      <a:pt x="570" y="415"/>
                    </a:lnTo>
                    <a:lnTo>
                      <a:pt x="572" y="405"/>
                    </a:lnTo>
                    <a:lnTo>
                      <a:pt x="576" y="400"/>
                    </a:lnTo>
                    <a:lnTo>
                      <a:pt x="576" y="392"/>
                    </a:lnTo>
                    <a:lnTo>
                      <a:pt x="580" y="385"/>
                    </a:lnTo>
                    <a:lnTo>
                      <a:pt x="582" y="379"/>
                    </a:lnTo>
                    <a:lnTo>
                      <a:pt x="584" y="371"/>
                    </a:lnTo>
                    <a:lnTo>
                      <a:pt x="585" y="366"/>
                    </a:lnTo>
                    <a:lnTo>
                      <a:pt x="587" y="358"/>
                    </a:lnTo>
                    <a:lnTo>
                      <a:pt x="589" y="350"/>
                    </a:lnTo>
                    <a:lnTo>
                      <a:pt x="589" y="343"/>
                    </a:lnTo>
                    <a:lnTo>
                      <a:pt x="591" y="335"/>
                    </a:lnTo>
                    <a:lnTo>
                      <a:pt x="593" y="327"/>
                    </a:lnTo>
                    <a:lnTo>
                      <a:pt x="593" y="320"/>
                    </a:lnTo>
                    <a:lnTo>
                      <a:pt x="593" y="314"/>
                    </a:lnTo>
                    <a:lnTo>
                      <a:pt x="593" y="305"/>
                    </a:lnTo>
                    <a:lnTo>
                      <a:pt x="595" y="299"/>
                    </a:lnTo>
                    <a:lnTo>
                      <a:pt x="593" y="291"/>
                    </a:lnTo>
                    <a:lnTo>
                      <a:pt x="593" y="282"/>
                    </a:lnTo>
                    <a:lnTo>
                      <a:pt x="593" y="274"/>
                    </a:lnTo>
                    <a:lnTo>
                      <a:pt x="593" y="267"/>
                    </a:lnTo>
                    <a:lnTo>
                      <a:pt x="591" y="259"/>
                    </a:lnTo>
                    <a:lnTo>
                      <a:pt x="589" y="251"/>
                    </a:lnTo>
                    <a:lnTo>
                      <a:pt x="589" y="244"/>
                    </a:lnTo>
                    <a:lnTo>
                      <a:pt x="587" y="238"/>
                    </a:lnTo>
                    <a:lnTo>
                      <a:pt x="585" y="231"/>
                    </a:lnTo>
                    <a:lnTo>
                      <a:pt x="584" y="223"/>
                    </a:lnTo>
                    <a:lnTo>
                      <a:pt x="582" y="215"/>
                    </a:lnTo>
                    <a:lnTo>
                      <a:pt x="580" y="208"/>
                    </a:lnTo>
                    <a:lnTo>
                      <a:pt x="576" y="202"/>
                    </a:lnTo>
                    <a:lnTo>
                      <a:pt x="576" y="194"/>
                    </a:lnTo>
                    <a:lnTo>
                      <a:pt x="572" y="187"/>
                    </a:lnTo>
                    <a:lnTo>
                      <a:pt x="570" y="181"/>
                    </a:lnTo>
                    <a:lnTo>
                      <a:pt x="566" y="175"/>
                    </a:lnTo>
                    <a:lnTo>
                      <a:pt x="565" y="168"/>
                    </a:lnTo>
                    <a:lnTo>
                      <a:pt x="561" y="162"/>
                    </a:lnTo>
                    <a:lnTo>
                      <a:pt x="557" y="154"/>
                    </a:lnTo>
                    <a:lnTo>
                      <a:pt x="549" y="141"/>
                    </a:lnTo>
                    <a:lnTo>
                      <a:pt x="542" y="132"/>
                    </a:lnTo>
                    <a:lnTo>
                      <a:pt x="532" y="118"/>
                    </a:lnTo>
                    <a:lnTo>
                      <a:pt x="525" y="107"/>
                    </a:lnTo>
                    <a:lnTo>
                      <a:pt x="515" y="97"/>
                    </a:lnTo>
                    <a:lnTo>
                      <a:pt x="508" y="88"/>
                    </a:lnTo>
                    <a:lnTo>
                      <a:pt x="496" y="78"/>
                    </a:lnTo>
                    <a:lnTo>
                      <a:pt x="485" y="67"/>
                    </a:lnTo>
                    <a:lnTo>
                      <a:pt x="473" y="58"/>
                    </a:lnTo>
                    <a:lnTo>
                      <a:pt x="462" y="50"/>
                    </a:lnTo>
                    <a:lnTo>
                      <a:pt x="454" y="46"/>
                    </a:lnTo>
                    <a:lnTo>
                      <a:pt x="449" y="42"/>
                    </a:lnTo>
                    <a:lnTo>
                      <a:pt x="443" y="39"/>
                    </a:lnTo>
                    <a:lnTo>
                      <a:pt x="437" y="35"/>
                    </a:lnTo>
                    <a:lnTo>
                      <a:pt x="430" y="33"/>
                    </a:lnTo>
                    <a:lnTo>
                      <a:pt x="424" y="29"/>
                    </a:lnTo>
                    <a:lnTo>
                      <a:pt x="418" y="27"/>
                    </a:lnTo>
                    <a:lnTo>
                      <a:pt x="412" y="23"/>
                    </a:lnTo>
                    <a:lnTo>
                      <a:pt x="403" y="21"/>
                    </a:lnTo>
                    <a:lnTo>
                      <a:pt x="397" y="18"/>
                    </a:lnTo>
                    <a:lnTo>
                      <a:pt x="390" y="14"/>
                    </a:lnTo>
                    <a:lnTo>
                      <a:pt x="384" y="14"/>
                    </a:lnTo>
                    <a:lnTo>
                      <a:pt x="376" y="10"/>
                    </a:lnTo>
                    <a:lnTo>
                      <a:pt x="369" y="10"/>
                    </a:lnTo>
                    <a:lnTo>
                      <a:pt x="363" y="6"/>
                    </a:lnTo>
                    <a:lnTo>
                      <a:pt x="355" y="6"/>
                    </a:lnTo>
                    <a:lnTo>
                      <a:pt x="348" y="4"/>
                    </a:lnTo>
                    <a:lnTo>
                      <a:pt x="340" y="2"/>
                    </a:lnTo>
                    <a:lnTo>
                      <a:pt x="333" y="2"/>
                    </a:lnTo>
                    <a:lnTo>
                      <a:pt x="327" y="2"/>
                    </a:lnTo>
                    <a:lnTo>
                      <a:pt x="317" y="0"/>
                    </a:lnTo>
                    <a:lnTo>
                      <a:pt x="312" y="0"/>
                    </a:lnTo>
                    <a:lnTo>
                      <a:pt x="304" y="0"/>
                    </a:lnTo>
                    <a:lnTo>
                      <a:pt x="296" y="0"/>
                    </a:lnTo>
                    <a:lnTo>
                      <a:pt x="289" y="0"/>
                    </a:lnTo>
                    <a:lnTo>
                      <a:pt x="281" y="0"/>
                    </a:lnTo>
                    <a:lnTo>
                      <a:pt x="272" y="0"/>
                    </a:lnTo>
                    <a:lnTo>
                      <a:pt x="266" y="2"/>
                    </a:lnTo>
                    <a:lnTo>
                      <a:pt x="257" y="2"/>
                    </a:lnTo>
                    <a:lnTo>
                      <a:pt x="249" y="2"/>
                    </a:lnTo>
                    <a:lnTo>
                      <a:pt x="243" y="4"/>
                    </a:lnTo>
                    <a:lnTo>
                      <a:pt x="236" y="6"/>
                    </a:lnTo>
                    <a:lnTo>
                      <a:pt x="228" y="6"/>
                    </a:lnTo>
                    <a:lnTo>
                      <a:pt x="220" y="10"/>
                    </a:lnTo>
                    <a:lnTo>
                      <a:pt x="213" y="10"/>
                    </a:lnTo>
                    <a:lnTo>
                      <a:pt x="205" y="14"/>
                    </a:lnTo>
                    <a:lnTo>
                      <a:pt x="199" y="14"/>
                    </a:lnTo>
                    <a:lnTo>
                      <a:pt x="192" y="18"/>
                    </a:lnTo>
                    <a:lnTo>
                      <a:pt x="186" y="21"/>
                    </a:lnTo>
                    <a:lnTo>
                      <a:pt x="180" y="23"/>
                    </a:lnTo>
                    <a:lnTo>
                      <a:pt x="173" y="27"/>
                    </a:lnTo>
                    <a:lnTo>
                      <a:pt x="165" y="29"/>
                    </a:lnTo>
                    <a:lnTo>
                      <a:pt x="160" y="33"/>
                    </a:lnTo>
                    <a:lnTo>
                      <a:pt x="152" y="35"/>
                    </a:lnTo>
                    <a:lnTo>
                      <a:pt x="141" y="42"/>
                    </a:lnTo>
                    <a:lnTo>
                      <a:pt x="129" y="50"/>
                    </a:lnTo>
                    <a:lnTo>
                      <a:pt x="118" y="58"/>
                    </a:lnTo>
                    <a:lnTo>
                      <a:pt x="106" y="67"/>
                    </a:lnTo>
                    <a:lnTo>
                      <a:pt x="95" y="78"/>
                    </a:lnTo>
                    <a:lnTo>
                      <a:pt x="85" y="88"/>
                    </a:lnTo>
                    <a:lnTo>
                      <a:pt x="76" y="97"/>
                    </a:lnTo>
                    <a:lnTo>
                      <a:pt x="66" y="107"/>
                    </a:lnTo>
                    <a:lnTo>
                      <a:pt x="57" y="118"/>
                    </a:lnTo>
                    <a:lnTo>
                      <a:pt x="49" y="132"/>
                    </a:lnTo>
                    <a:lnTo>
                      <a:pt x="40" y="141"/>
                    </a:lnTo>
                    <a:lnTo>
                      <a:pt x="34" y="154"/>
                    </a:lnTo>
                    <a:lnTo>
                      <a:pt x="30" y="162"/>
                    </a:lnTo>
                    <a:lnTo>
                      <a:pt x="26" y="168"/>
                    </a:lnTo>
                    <a:lnTo>
                      <a:pt x="25" y="175"/>
                    </a:lnTo>
                    <a:lnTo>
                      <a:pt x="23" y="181"/>
                    </a:lnTo>
                    <a:lnTo>
                      <a:pt x="19" y="187"/>
                    </a:lnTo>
                    <a:lnTo>
                      <a:pt x="15" y="194"/>
                    </a:lnTo>
                    <a:lnTo>
                      <a:pt x="13" y="202"/>
                    </a:lnTo>
                    <a:lnTo>
                      <a:pt x="11" y="208"/>
                    </a:lnTo>
                    <a:lnTo>
                      <a:pt x="9" y="215"/>
                    </a:lnTo>
                    <a:lnTo>
                      <a:pt x="7" y="223"/>
                    </a:lnTo>
                    <a:lnTo>
                      <a:pt x="6" y="231"/>
                    </a:lnTo>
                    <a:lnTo>
                      <a:pt x="6" y="238"/>
                    </a:lnTo>
                    <a:lnTo>
                      <a:pt x="2" y="244"/>
                    </a:lnTo>
                    <a:lnTo>
                      <a:pt x="2" y="251"/>
                    </a:lnTo>
                    <a:lnTo>
                      <a:pt x="0" y="259"/>
                    </a:lnTo>
                    <a:lnTo>
                      <a:pt x="0" y="267"/>
                    </a:lnTo>
                    <a:lnTo>
                      <a:pt x="0" y="274"/>
                    </a:lnTo>
                    <a:lnTo>
                      <a:pt x="0" y="282"/>
                    </a:lnTo>
                    <a:lnTo>
                      <a:pt x="0" y="291"/>
                    </a:lnTo>
                    <a:lnTo>
                      <a:pt x="0" y="299"/>
                    </a:lnTo>
                    <a:lnTo>
                      <a:pt x="0" y="305"/>
                    </a:lnTo>
                    <a:lnTo>
                      <a:pt x="0" y="314"/>
                    </a:lnTo>
                    <a:lnTo>
                      <a:pt x="0" y="320"/>
                    </a:lnTo>
                    <a:lnTo>
                      <a:pt x="0" y="327"/>
                    </a:lnTo>
                    <a:lnTo>
                      <a:pt x="0" y="335"/>
                    </a:lnTo>
                    <a:lnTo>
                      <a:pt x="2" y="343"/>
                    </a:lnTo>
                    <a:lnTo>
                      <a:pt x="2" y="350"/>
                    </a:lnTo>
                    <a:lnTo>
                      <a:pt x="6" y="358"/>
                    </a:lnTo>
                    <a:lnTo>
                      <a:pt x="6" y="366"/>
                    </a:lnTo>
                    <a:lnTo>
                      <a:pt x="7" y="371"/>
                    </a:lnTo>
                    <a:lnTo>
                      <a:pt x="9" y="379"/>
                    </a:lnTo>
                    <a:lnTo>
                      <a:pt x="11" y="385"/>
                    </a:lnTo>
                    <a:lnTo>
                      <a:pt x="13" y="392"/>
                    </a:lnTo>
                    <a:lnTo>
                      <a:pt x="15" y="400"/>
                    </a:lnTo>
                    <a:lnTo>
                      <a:pt x="19" y="405"/>
                    </a:lnTo>
                    <a:lnTo>
                      <a:pt x="23" y="415"/>
                    </a:lnTo>
                    <a:lnTo>
                      <a:pt x="25" y="421"/>
                    </a:lnTo>
                    <a:lnTo>
                      <a:pt x="26" y="426"/>
                    </a:lnTo>
                    <a:lnTo>
                      <a:pt x="30" y="432"/>
                    </a:lnTo>
                    <a:lnTo>
                      <a:pt x="34" y="440"/>
                    </a:lnTo>
                    <a:lnTo>
                      <a:pt x="38" y="445"/>
                    </a:lnTo>
                    <a:lnTo>
                      <a:pt x="40" y="451"/>
                    </a:lnTo>
                    <a:lnTo>
                      <a:pt x="44" y="457"/>
                    </a:lnTo>
                    <a:lnTo>
                      <a:pt x="49" y="464"/>
                    </a:lnTo>
                    <a:lnTo>
                      <a:pt x="57" y="476"/>
                    </a:lnTo>
                    <a:lnTo>
                      <a:pt x="66" y="487"/>
                    </a:lnTo>
                    <a:lnTo>
                      <a:pt x="76" y="497"/>
                    </a:lnTo>
                    <a:lnTo>
                      <a:pt x="85" y="508"/>
                    </a:lnTo>
                    <a:lnTo>
                      <a:pt x="95" y="518"/>
                    </a:lnTo>
                    <a:lnTo>
                      <a:pt x="106" y="527"/>
                    </a:lnTo>
                    <a:lnTo>
                      <a:pt x="118" y="535"/>
                    </a:lnTo>
                    <a:lnTo>
                      <a:pt x="129" y="544"/>
                    </a:lnTo>
                    <a:lnTo>
                      <a:pt x="141" y="552"/>
                    </a:lnTo>
                    <a:lnTo>
                      <a:pt x="152" y="559"/>
                    </a:lnTo>
                    <a:lnTo>
                      <a:pt x="160" y="563"/>
                    </a:lnTo>
                    <a:lnTo>
                      <a:pt x="165" y="567"/>
                    </a:lnTo>
                    <a:lnTo>
                      <a:pt x="173" y="569"/>
                    </a:lnTo>
                    <a:lnTo>
                      <a:pt x="180" y="573"/>
                    </a:lnTo>
                    <a:lnTo>
                      <a:pt x="186" y="575"/>
                    </a:lnTo>
                    <a:lnTo>
                      <a:pt x="192" y="578"/>
                    </a:lnTo>
                    <a:lnTo>
                      <a:pt x="199" y="578"/>
                    </a:lnTo>
                    <a:lnTo>
                      <a:pt x="205" y="582"/>
                    </a:lnTo>
                    <a:lnTo>
                      <a:pt x="213" y="584"/>
                    </a:lnTo>
                    <a:lnTo>
                      <a:pt x="220" y="586"/>
                    </a:lnTo>
                    <a:lnTo>
                      <a:pt x="228" y="588"/>
                    </a:lnTo>
                    <a:lnTo>
                      <a:pt x="236" y="590"/>
                    </a:lnTo>
                    <a:lnTo>
                      <a:pt x="243" y="592"/>
                    </a:lnTo>
                    <a:lnTo>
                      <a:pt x="249" y="592"/>
                    </a:lnTo>
                    <a:lnTo>
                      <a:pt x="257" y="594"/>
                    </a:lnTo>
                    <a:lnTo>
                      <a:pt x="266" y="596"/>
                    </a:lnTo>
                    <a:lnTo>
                      <a:pt x="272" y="596"/>
                    </a:lnTo>
                    <a:lnTo>
                      <a:pt x="281" y="596"/>
                    </a:lnTo>
                    <a:lnTo>
                      <a:pt x="289" y="596"/>
                    </a:lnTo>
                    <a:lnTo>
                      <a:pt x="296" y="597"/>
                    </a:lnTo>
                    <a:lnTo>
                      <a:pt x="296" y="597"/>
                    </a:lnTo>
                    <a:close/>
                  </a:path>
                </a:pathLst>
              </a:custGeom>
              <a:solidFill>
                <a:srgbClr val="6661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03" name="Freeform 23"/>
              <p:cNvSpPr>
                <a:spLocks/>
              </p:cNvSpPr>
              <p:nvPr/>
            </p:nvSpPr>
            <p:spPr bwMode="auto">
              <a:xfrm>
                <a:off x="7359548" y="4363823"/>
                <a:ext cx="721202" cy="724087"/>
              </a:xfrm>
              <a:custGeom>
                <a:avLst/>
                <a:gdLst/>
                <a:ahLst/>
                <a:cxnLst>
                  <a:cxn ang="0">
                    <a:pos x="274" y="500"/>
                  </a:cxn>
                  <a:cxn ang="0">
                    <a:pos x="291" y="496"/>
                  </a:cxn>
                  <a:cxn ang="0">
                    <a:pos x="323" y="490"/>
                  </a:cxn>
                  <a:cxn ang="0">
                    <a:pos x="358" y="475"/>
                  </a:cxn>
                  <a:cxn ang="0">
                    <a:pos x="388" y="458"/>
                  </a:cxn>
                  <a:cxn ang="0">
                    <a:pos x="419" y="435"/>
                  </a:cxn>
                  <a:cxn ang="0">
                    <a:pos x="443" y="411"/>
                  </a:cxn>
                  <a:cxn ang="0">
                    <a:pos x="462" y="378"/>
                  </a:cxn>
                  <a:cxn ang="0">
                    <a:pos x="479" y="348"/>
                  </a:cxn>
                  <a:cxn ang="0">
                    <a:pos x="493" y="312"/>
                  </a:cxn>
                  <a:cxn ang="0">
                    <a:pos x="497" y="287"/>
                  </a:cxn>
                  <a:cxn ang="0">
                    <a:pos x="500" y="262"/>
                  </a:cxn>
                  <a:cxn ang="0">
                    <a:pos x="500" y="238"/>
                  </a:cxn>
                  <a:cxn ang="0">
                    <a:pos x="497" y="211"/>
                  </a:cxn>
                  <a:cxn ang="0">
                    <a:pos x="493" y="186"/>
                  </a:cxn>
                  <a:cxn ang="0">
                    <a:pos x="483" y="163"/>
                  </a:cxn>
                  <a:cxn ang="0">
                    <a:pos x="470" y="129"/>
                  </a:cxn>
                  <a:cxn ang="0">
                    <a:pos x="449" y="99"/>
                  </a:cxn>
                  <a:cxn ang="0">
                    <a:pos x="426" y="74"/>
                  </a:cxn>
                  <a:cxn ang="0">
                    <a:pos x="398" y="49"/>
                  </a:cxn>
                  <a:cxn ang="0">
                    <a:pos x="367" y="28"/>
                  </a:cxn>
                  <a:cxn ang="0">
                    <a:pos x="335" y="13"/>
                  </a:cxn>
                  <a:cxn ang="0">
                    <a:pos x="299" y="6"/>
                  </a:cxn>
                  <a:cxn ang="0">
                    <a:pos x="280" y="0"/>
                  </a:cxn>
                  <a:cxn ang="0">
                    <a:pos x="249" y="0"/>
                  </a:cxn>
                  <a:cxn ang="0">
                    <a:pos x="228" y="0"/>
                  </a:cxn>
                  <a:cxn ang="0">
                    <a:pos x="198" y="6"/>
                  </a:cxn>
                  <a:cxn ang="0">
                    <a:pos x="179" y="8"/>
                  </a:cxn>
                  <a:cxn ang="0">
                    <a:pos x="150" y="19"/>
                  </a:cxn>
                  <a:cxn ang="0">
                    <a:pos x="118" y="36"/>
                  </a:cxn>
                  <a:cxn ang="0">
                    <a:pos x="88" y="57"/>
                  </a:cxn>
                  <a:cxn ang="0">
                    <a:pos x="63" y="80"/>
                  </a:cxn>
                  <a:cxn ang="0">
                    <a:pos x="42" y="108"/>
                  </a:cxn>
                  <a:cxn ang="0">
                    <a:pos x="23" y="141"/>
                  </a:cxn>
                  <a:cxn ang="0">
                    <a:pos x="10" y="175"/>
                  </a:cxn>
                  <a:cxn ang="0">
                    <a:pos x="4" y="192"/>
                  </a:cxn>
                  <a:cxn ang="0">
                    <a:pos x="0" y="224"/>
                  </a:cxn>
                  <a:cxn ang="0">
                    <a:pos x="0" y="243"/>
                  </a:cxn>
                  <a:cxn ang="0">
                    <a:pos x="0" y="276"/>
                  </a:cxn>
                  <a:cxn ang="0">
                    <a:pos x="2" y="293"/>
                  </a:cxn>
                  <a:cxn ang="0">
                    <a:pos x="10" y="323"/>
                  </a:cxn>
                  <a:cxn ang="0">
                    <a:pos x="23" y="357"/>
                  </a:cxn>
                  <a:cxn ang="0">
                    <a:pos x="42" y="390"/>
                  </a:cxn>
                  <a:cxn ang="0">
                    <a:pos x="63" y="418"/>
                  </a:cxn>
                  <a:cxn ang="0">
                    <a:pos x="88" y="445"/>
                  </a:cxn>
                  <a:cxn ang="0">
                    <a:pos x="118" y="464"/>
                  </a:cxn>
                  <a:cxn ang="0">
                    <a:pos x="150" y="481"/>
                  </a:cxn>
                  <a:cxn ang="0">
                    <a:pos x="179" y="490"/>
                  </a:cxn>
                  <a:cxn ang="0">
                    <a:pos x="198" y="496"/>
                  </a:cxn>
                  <a:cxn ang="0">
                    <a:pos x="228" y="500"/>
                  </a:cxn>
                  <a:cxn ang="0">
                    <a:pos x="249" y="502"/>
                  </a:cxn>
                </a:cxnLst>
                <a:rect l="0" t="0" r="r" b="b"/>
                <a:pathLst>
                  <a:path w="500" h="502">
                    <a:moveTo>
                      <a:pt x="249" y="502"/>
                    </a:moveTo>
                    <a:lnTo>
                      <a:pt x="261" y="502"/>
                    </a:lnTo>
                    <a:lnTo>
                      <a:pt x="274" y="500"/>
                    </a:lnTo>
                    <a:lnTo>
                      <a:pt x="280" y="498"/>
                    </a:lnTo>
                    <a:lnTo>
                      <a:pt x="285" y="498"/>
                    </a:lnTo>
                    <a:lnTo>
                      <a:pt x="291" y="496"/>
                    </a:lnTo>
                    <a:lnTo>
                      <a:pt x="299" y="496"/>
                    </a:lnTo>
                    <a:lnTo>
                      <a:pt x="310" y="494"/>
                    </a:lnTo>
                    <a:lnTo>
                      <a:pt x="323" y="490"/>
                    </a:lnTo>
                    <a:lnTo>
                      <a:pt x="335" y="485"/>
                    </a:lnTo>
                    <a:lnTo>
                      <a:pt x="346" y="481"/>
                    </a:lnTo>
                    <a:lnTo>
                      <a:pt x="358" y="475"/>
                    </a:lnTo>
                    <a:lnTo>
                      <a:pt x="367" y="470"/>
                    </a:lnTo>
                    <a:lnTo>
                      <a:pt x="377" y="464"/>
                    </a:lnTo>
                    <a:lnTo>
                      <a:pt x="388" y="458"/>
                    </a:lnTo>
                    <a:lnTo>
                      <a:pt x="398" y="450"/>
                    </a:lnTo>
                    <a:lnTo>
                      <a:pt x="409" y="445"/>
                    </a:lnTo>
                    <a:lnTo>
                      <a:pt x="419" y="435"/>
                    </a:lnTo>
                    <a:lnTo>
                      <a:pt x="426" y="428"/>
                    </a:lnTo>
                    <a:lnTo>
                      <a:pt x="434" y="418"/>
                    </a:lnTo>
                    <a:lnTo>
                      <a:pt x="443" y="411"/>
                    </a:lnTo>
                    <a:lnTo>
                      <a:pt x="449" y="399"/>
                    </a:lnTo>
                    <a:lnTo>
                      <a:pt x="457" y="390"/>
                    </a:lnTo>
                    <a:lnTo>
                      <a:pt x="462" y="378"/>
                    </a:lnTo>
                    <a:lnTo>
                      <a:pt x="470" y="369"/>
                    </a:lnTo>
                    <a:lnTo>
                      <a:pt x="476" y="357"/>
                    </a:lnTo>
                    <a:lnTo>
                      <a:pt x="479" y="348"/>
                    </a:lnTo>
                    <a:lnTo>
                      <a:pt x="483" y="335"/>
                    </a:lnTo>
                    <a:lnTo>
                      <a:pt x="489" y="323"/>
                    </a:lnTo>
                    <a:lnTo>
                      <a:pt x="493" y="312"/>
                    </a:lnTo>
                    <a:lnTo>
                      <a:pt x="495" y="300"/>
                    </a:lnTo>
                    <a:lnTo>
                      <a:pt x="495" y="293"/>
                    </a:lnTo>
                    <a:lnTo>
                      <a:pt x="497" y="287"/>
                    </a:lnTo>
                    <a:lnTo>
                      <a:pt x="498" y="281"/>
                    </a:lnTo>
                    <a:lnTo>
                      <a:pt x="498" y="276"/>
                    </a:lnTo>
                    <a:lnTo>
                      <a:pt x="500" y="262"/>
                    </a:lnTo>
                    <a:lnTo>
                      <a:pt x="500" y="251"/>
                    </a:lnTo>
                    <a:lnTo>
                      <a:pt x="500" y="243"/>
                    </a:lnTo>
                    <a:lnTo>
                      <a:pt x="500" y="238"/>
                    </a:lnTo>
                    <a:lnTo>
                      <a:pt x="498" y="230"/>
                    </a:lnTo>
                    <a:lnTo>
                      <a:pt x="498" y="224"/>
                    </a:lnTo>
                    <a:lnTo>
                      <a:pt x="497" y="211"/>
                    </a:lnTo>
                    <a:lnTo>
                      <a:pt x="495" y="200"/>
                    </a:lnTo>
                    <a:lnTo>
                      <a:pt x="493" y="192"/>
                    </a:lnTo>
                    <a:lnTo>
                      <a:pt x="493" y="186"/>
                    </a:lnTo>
                    <a:lnTo>
                      <a:pt x="489" y="181"/>
                    </a:lnTo>
                    <a:lnTo>
                      <a:pt x="489" y="175"/>
                    </a:lnTo>
                    <a:lnTo>
                      <a:pt x="483" y="163"/>
                    </a:lnTo>
                    <a:lnTo>
                      <a:pt x="479" y="152"/>
                    </a:lnTo>
                    <a:lnTo>
                      <a:pt x="476" y="141"/>
                    </a:lnTo>
                    <a:lnTo>
                      <a:pt x="470" y="129"/>
                    </a:lnTo>
                    <a:lnTo>
                      <a:pt x="462" y="120"/>
                    </a:lnTo>
                    <a:lnTo>
                      <a:pt x="457" y="108"/>
                    </a:lnTo>
                    <a:lnTo>
                      <a:pt x="449" y="99"/>
                    </a:lnTo>
                    <a:lnTo>
                      <a:pt x="443" y="89"/>
                    </a:lnTo>
                    <a:lnTo>
                      <a:pt x="434" y="80"/>
                    </a:lnTo>
                    <a:lnTo>
                      <a:pt x="426" y="74"/>
                    </a:lnTo>
                    <a:lnTo>
                      <a:pt x="419" y="65"/>
                    </a:lnTo>
                    <a:lnTo>
                      <a:pt x="409" y="57"/>
                    </a:lnTo>
                    <a:lnTo>
                      <a:pt x="398" y="49"/>
                    </a:lnTo>
                    <a:lnTo>
                      <a:pt x="388" y="42"/>
                    </a:lnTo>
                    <a:lnTo>
                      <a:pt x="377" y="36"/>
                    </a:lnTo>
                    <a:lnTo>
                      <a:pt x="367" y="28"/>
                    </a:lnTo>
                    <a:lnTo>
                      <a:pt x="358" y="23"/>
                    </a:lnTo>
                    <a:lnTo>
                      <a:pt x="346" y="19"/>
                    </a:lnTo>
                    <a:lnTo>
                      <a:pt x="335" y="13"/>
                    </a:lnTo>
                    <a:lnTo>
                      <a:pt x="323" y="11"/>
                    </a:lnTo>
                    <a:lnTo>
                      <a:pt x="310" y="8"/>
                    </a:lnTo>
                    <a:lnTo>
                      <a:pt x="299" y="6"/>
                    </a:lnTo>
                    <a:lnTo>
                      <a:pt x="291" y="2"/>
                    </a:lnTo>
                    <a:lnTo>
                      <a:pt x="285" y="2"/>
                    </a:lnTo>
                    <a:lnTo>
                      <a:pt x="280" y="0"/>
                    </a:lnTo>
                    <a:lnTo>
                      <a:pt x="274" y="0"/>
                    </a:lnTo>
                    <a:lnTo>
                      <a:pt x="261" y="0"/>
                    </a:lnTo>
                    <a:lnTo>
                      <a:pt x="249" y="0"/>
                    </a:lnTo>
                    <a:lnTo>
                      <a:pt x="244" y="0"/>
                    </a:lnTo>
                    <a:lnTo>
                      <a:pt x="236" y="0"/>
                    </a:lnTo>
                    <a:lnTo>
                      <a:pt x="228" y="0"/>
                    </a:lnTo>
                    <a:lnTo>
                      <a:pt x="223" y="0"/>
                    </a:lnTo>
                    <a:lnTo>
                      <a:pt x="209" y="2"/>
                    </a:lnTo>
                    <a:lnTo>
                      <a:pt x="198" y="6"/>
                    </a:lnTo>
                    <a:lnTo>
                      <a:pt x="190" y="6"/>
                    </a:lnTo>
                    <a:lnTo>
                      <a:pt x="185" y="8"/>
                    </a:lnTo>
                    <a:lnTo>
                      <a:pt x="179" y="8"/>
                    </a:lnTo>
                    <a:lnTo>
                      <a:pt x="173" y="11"/>
                    </a:lnTo>
                    <a:lnTo>
                      <a:pt x="162" y="13"/>
                    </a:lnTo>
                    <a:lnTo>
                      <a:pt x="150" y="19"/>
                    </a:lnTo>
                    <a:lnTo>
                      <a:pt x="139" y="23"/>
                    </a:lnTo>
                    <a:lnTo>
                      <a:pt x="128" y="28"/>
                    </a:lnTo>
                    <a:lnTo>
                      <a:pt x="118" y="36"/>
                    </a:lnTo>
                    <a:lnTo>
                      <a:pt x="109" y="42"/>
                    </a:lnTo>
                    <a:lnTo>
                      <a:pt x="97" y="49"/>
                    </a:lnTo>
                    <a:lnTo>
                      <a:pt x="88" y="57"/>
                    </a:lnTo>
                    <a:lnTo>
                      <a:pt x="80" y="65"/>
                    </a:lnTo>
                    <a:lnTo>
                      <a:pt x="73" y="74"/>
                    </a:lnTo>
                    <a:lnTo>
                      <a:pt x="63" y="80"/>
                    </a:lnTo>
                    <a:lnTo>
                      <a:pt x="55" y="89"/>
                    </a:lnTo>
                    <a:lnTo>
                      <a:pt x="48" y="99"/>
                    </a:lnTo>
                    <a:lnTo>
                      <a:pt x="42" y="108"/>
                    </a:lnTo>
                    <a:lnTo>
                      <a:pt x="34" y="120"/>
                    </a:lnTo>
                    <a:lnTo>
                      <a:pt x="29" y="129"/>
                    </a:lnTo>
                    <a:lnTo>
                      <a:pt x="23" y="141"/>
                    </a:lnTo>
                    <a:lnTo>
                      <a:pt x="19" y="152"/>
                    </a:lnTo>
                    <a:lnTo>
                      <a:pt x="14" y="163"/>
                    </a:lnTo>
                    <a:lnTo>
                      <a:pt x="10" y="175"/>
                    </a:lnTo>
                    <a:lnTo>
                      <a:pt x="8" y="181"/>
                    </a:lnTo>
                    <a:lnTo>
                      <a:pt x="6" y="186"/>
                    </a:lnTo>
                    <a:lnTo>
                      <a:pt x="4" y="192"/>
                    </a:lnTo>
                    <a:lnTo>
                      <a:pt x="4" y="200"/>
                    </a:lnTo>
                    <a:lnTo>
                      <a:pt x="0" y="211"/>
                    </a:lnTo>
                    <a:lnTo>
                      <a:pt x="0" y="224"/>
                    </a:lnTo>
                    <a:lnTo>
                      <a:pt x="0" y="230"/>
                    </a:lnTo>
                    <a:lnTo>
                      <a:pt x="0" y="238"/>
                    </a:lnTo>
                    <a:lnTo>
                      <a:pt x="0" y="243"/>
                    </a:lnTo>
                    <a:lnTo>
                      <a:pt x="0" y="251"/>
                    </a:lnTo>
                    <a:lnTo>
                      <a:pt x="0" y="262"/>
                    </a:lnTo>
                    <a:lnTo>
                      <a:pt x="0" y="276"/>
                    </a:lnTo>
                    <a:lnTo>
                      <a:pt x="0" y="281"/>
                    </a:lnTo>
                    <a:lnTo>
                      <a:pt x="0" y="287"/>
                    </a:lnTo>
                    <a:lnTo>
                      <a:pt x="2" y="293"/>
                    </a:lnTo>
                    <a:lnTo>
                      <a:pt x="4" y="300"/>
                    </a:lnTo>
                    <a:lnTo>
                      <a:pt x="6" y="312"/>
                    </a:lnTo>
                    <a:lnTo>
                      <a:pt x="10" y="323"/>
                    </a:lnTo>
                    <a:lnTo>
                      <a:pt x="14" y="335"/>
                    </a:lnTo>
                    <a:lnTo>
                      <a:pt x="19" y="348"/>
                    </a:lnTo>
                    <a:lnTo>
                      <a:pt x="23" y="357"/>
                    </a:lnTo>
                    <a:lnTo>
                      <a:pt x="29" y="369"/>
                    </a:lnTo>
                    <a:lnTo>
                      <a:pt x="34" y="378"/>
                    </a:lnTo>
                    <a:lnTo>
                      <a:pt x="42" y="390"/>
                    </a:lnTo>
                    <a:lnTo>
                      <a:pt x="48" y="399"/>
                    </a:lnTo>
                    <a:lnTo>
                      <a:pt x="55" y="411"/>
                    </a:lnTo>
                    <a:lnTo>
                      <a:pt x="63" y="418"/>
                    </a:lnTo>
                    <a:lnTo>
                      <a:pt x="73" y="428"/>
                    </a:lnTo>
                    <a:lnTo>
                      <a:pt x="80" y="435"/>
                    </a:lnTo>
                    <a:lnTo>
                      <a:pt x="88" y="445"/>
                    </a:lnTo>
                    <a:lnTo>
                      <a:pt x="97" y="450"/>
                    </a:lnTo>
                    <a:lnTo>
                      <a:pt x="109" y="458"/>
                    </a:lnTo>
                    <a:lnTo>
                      <a:pt x="118" y="464"/>
                    </a:lnTo>
                    <a:lnTo>
                      <a:pt x="128" y="470"/>
                    </a:lnTo>
                    <a:lnTo>
                      <a:pt x="139" y="475"/>
                    </a:lnTo>
                    <a:lnTo>
                      <a:pt x="150" y="481"/>
                    </a:lnTo>
                    <a:lnTo>
                      <a:pt x="162" y="485"/>
                    </a:lnTo>
                    <a:lnTo>
                      <a:pt x="173" y="490"/>
                    </a:lnTo>
                    <a:lnTo>
                      <a:pt x="179" y="490"/>
                    </a:lnTo>
                    <a:lnTo>
                      <a:pt x="185" y="494"/>
                    </a:lnTo>
                    <a:lnTo>
                      <a:pt x="190" y="494"/>
                    </a:lnTo>
                    <a:lnTo>
                      <a:pt x="198" y="496"/>
                    </a:lnTo>
                    <a:lnTo>
                      <a:pt x="209" y="498"/>
                    </a:lnTo>
                    <a:lnTo>
                      <a:pt x="223" y="500"/>
                    </a:lnTo>
                    <a:lnTo>
                      <a:pt x="228" y="500"/>
                    </a:lnTo>
                    <a:lnTo>
                      <a:pt x="236" y="502"/>
                    </a:lnTo>
                    <a:lnTo>
                      <a:pt x="244" y="502"/>
                    </a:lnTo>
                    <a:lnTo>
                      <a:pt x="249" y="502"/>
                    </a:lnTo>
                    <a:lnTo>
                      <a:pt x="249" y="50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04" name="Freeform 24"/>
              <p:cNvSpPr>
                <a:spLocks/>
              </p:cNvSpPr>
              <p:nvPr/>
            </p:nvSpPr>
            <p:spPr bwMode="auto">
              <a:xfrm>
                <a:off x="7878814" y="4845586"/>
                <a:ext cx="548113" cy="533690"/>
              </a:xfrm>
              <a:custGeom>
                <a:avLst/>
                <a:gdLst/>
                <a:ahLst/>
                <a:cxnLst>
                  <a:cxn ang="0">
                    <a:pos x="380" y="182"/>
                  </a:cxn>
                  <a:cxn ang="0">
                    <a:pos x="272" y="205"/>
                  </a:cxn>
                  <a:cxn ang="0">
                    <a:pos x="62" y="0"/>
                  </a:cxn>
                  <a:cxn ang="0">
                    <a:pos x="0" y="43"/>
                  </a:cxn>
                  <a:cxn ang="0">
                    <a:pos x="218" y="275"/>
                  </a:cxn>
                  <a:cxn ang="0">
                    <a:pos x="220" y="368"/>
                  </a:cxn>
                  <a:cxn ang="0">
                    <a:pos x="323" y="300"/>
                  </a:cxn>
                  <a:cxn ang="0">
                    <a:pos x="380" y="182"/>
                  </a:cxn>
                  <a:cxn ang="0">
                    <a:pos x="380" y="182"/>
                  </a:cxn>
                </a:cxnLst>
                <a:rect l="0" t="0" r="r" b="b"/>
                <a:pathLst>
                  <a:path w="380" h="368">
                    <a:moveTo>
                      <a:pt x="380" y="182"/>
                    </a:moveTo>
                    <a:lnTo>
                      <a:pt x="272" y="205"/>
                    </a:lnTo>
                    <a:lnTo>
                      <a:pt x="62" y="0"/>
                    </a:lnTo>
                    <a:lnTo>
                      <a:pt x="0" y="43"/>
                    </a:lnTo>
                    <a:lnTo>
                      <a:pt x="218" y="275"/>
                    </a:lnTo>
                    <a:lnTo>
                      <a:pt x="220" y="368"/>
                    </a:lnTo>
                    <a:lnTo>
                      <a:pt x="323" y="300"/>
                    </a:lnTo>
                    <a:lnTo>
                      <a:pt x="380" y="182"/>
                    </a:lnTo>
                    <a:lnTo>
                      <a:pt x="380" y="1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05" name="Freeform 25"/>
              <p:cNvSpPr>
                <a:spLocks/>
              </p:cNvSpPr>
              <p:nvPr/>
            </p:nvSpPr>
            <p:spPr bwMode="auto">
              <a:xfrm>
                <a:off x="7359548" y="4900396"/>
                <a:ext cx="337523" cy="591386"/>
              </a:xfrm>
              <a:custGeom>
                <a:avLst/>
                <a:gdLst/>
                <a:ahLst/>
                <a:cxnLst>
                  <a:cxn ang="0">
                    <a:pos x="228" y="399"/>
                  </a:cxn>
                  <a:cxn ang="0">
                    <a:pos x="166" y="315"/>
                  </a:cxn>
                  <a:cxn ang="0">
                    <a:pos x="234" y="32"/>
                  </a:cxn>
                  <a:cxn ang="0">
                    <a:pos x="162" y="0"/>
                  </a:cxn>
                  <a:cxn ang="0">
                    <a:pos x="76" y="306"/>
                  </a:cxn>
                  <a:cxn ang="0">
                    <a:pos x="0" y="357"/>
                  </a:cxn>
                  <a:cxn ang="0">
                    <a:pos x="111" y="408"/>
                  </a:cxn>
                  <a:cxn ang="0">
                    <a:pos x="228" y="399"/>
                  </a:cxn>
                  <a:cxn ang="0">
                    <a:pos x="228" y="399"/>
                  </a:cxn>
                </a:cxnLst>
                <a:rect l="0" t="0" r="r" b="b"/>
                <a:pathLst>
                  <a:path w="234" h="408">
                    <a:moveTo>
                      <a:pt x="228" y="399"/>
                    </a:moveTo>
                    <a:lnTo>
                      <a:pt x="166" y="315"/>
                    </a:lnTo>
                    <a:lnTo>
                      <a:pt x="234" y="32"/>
                    </a:lnTo>
                    <a:lnTo>
                      <a:pt x="162" y="0"/>
                    </a:lnTo>
                    <a:lnTo>
                      <a:pt x="76" y="306"/>
                    </a:lnTo>
                    <a:lnTo>
                      <a:pt x="0" y="357"/>
                    </a:lnTo>
                    <a:lnTo>
                      <a:pt x="111" y="408"/>
                    </a:lnTo>
                    <a:lnTo>
                      <a:pt x="228" y="399"/>
                    </a:lnTo>
                    <a:lnTo>
                      <a:pt x="228" y="3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06" name="Freeform 26"/>
              <p:cNvSpPr>
                <a:spLocks/>
              </p:cNvSpPr>
              <p:nvPr/>
            </p:nvSpPr>
            <p:spPr bwMode="auto">
              <a:xfrm>
                <a:off x="6955676" y="4715769"/>
                <a:ext cx="571192" cy="325984"/>
              </a:xfrm>
              <a:custGeom>
                <a:avLst/>
                <a:gdLst/>
                <a:ahLst/>
                <a:cxnLst>
                  <a:cxn ang="0">
                    <a:pos x="49" y="227"/>
                  </a:cxn>
                  <a:cxn ang="0">
                    <a:pos x="104" y="145"/>
                  </a:cxn>
                  <a:cxn ang="0">
                    <a:pos x="393" y="92"/>
                  </a:cxn>
                  <a:cxn ang="0">
                    <a:pos x="395" y="17"/>
                  </a:cxn>
                  <a:cxn ang="0">
                    <a:pos x="80" y="59"/>
                  </a:cxn>
                  <a:cxn ang="0">
                    <a:pos x="9" y="0"/>
                  </a:cxn>
                  <a:cxn ang="0">
                    <a:pos x="0" y="131"/>
                  </a:cxn>
                  <a:cxn ang="0">
                    <a:pos x="49" y="227"/>
                  </a:cxn>
                  <a:cxn ang="0">
                    <a:pos x="49" y="227"/>
                  </a:cxn>
                </a:cxnLst>
                <a:rect l="0" t="0" r="r" b="b"/>
                <a:pathLst>
                  <a:path w="395" h="227">
                    <a:moveTo>
                      <a:pt x="49" y="227"/>
                    </a:moveTo>
                    <a:lnTo>
                      <a:pt x="104" y="145"/>
                    </a:lnTo>
                    <a:lnTo>
                      <a:pt x="393" y="92"/>
                    </a:lnTo>
                    <a:lnTo>
                      <a:pt x="395" y="17"/>
                    </a:lnTo>
                    <a:lnTo>
                      <a:pt x="80" y="59"/>
                    </a:lnTo>
                    <a:lnTo>
                      <a:pt x="9" y="0"/>
                    </a:lnTo>
                    <a:lnTo>
                      <a:pt x="0" y="131"/>
                    </a:lnTo>
                    <a:lnTo>
                      <a:pt x="49" y="227"/>
                    </a:lnTo>
                    <a:lnTo>
                      <a:pt x="49" y="2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07" name="Freeform 27"/>
              <p:cNvSpPr>
                <a:spLocks/>
              </p:cNvSpPr>
              <p:nvPr/>
            </p:nvSpPr>
            <p:spPr bwMode="auto">
              <a:xfrm>
                <a:off x="7962474" y="4441714"/>
                <a:ext cx="594270" cy="351946"/>
              </a:xfrm>
              <a:custGeom>
                <a:avLst/>
                <a:gdLst/>
                <a:ahLst/>
                <a:cxnLst>
                  <a:cxn ang="0">
                    <a:pos x="387" y="245"/>
                  </a:cxn>
                  <a:cxn ang="0">
                    <a:pos x="313" y="166"/>
                  </a:cxn>
                  <a:cxn ang="0">
                    <a:pos x="28" y="217"/>
                  </a:cxn>
                  <a:cxn ang="0">
                    <a:pos x="0" y="147"/>
                  </a:cxn>
                  <a:cxn ang="0">
                    <a:pos x="310" y="76"/>
                  </a:cxn>
                  <a:cxn ang="0">
                    <a:pos x="365" y="0"/>
                  </a:cxn>
                  <a:cxn ang="0">
                    <a:pos x="410" y="118"/>
                  </a:cxn>
                  <a:cxn ang="0">
                    <a:pos x="387" y="245"/>
                  </a:cxn>
                  <a:cxn ang="0">
                    <a:pos x="387" y="245"/>
                  </a:cxn>
                </a:cxnLst>
                <a:rect l="0" t="0" r="r" b="b"/>
                <a:pathLst>
                  <a:path w="410" h="245">
                    <a:moveTo>
                      <a:pt x="387" y="245"/>
                    </a:moveTo>
                    <a:lnTo>
                      <a:pt x="313" y="166"/>
                    </a:lnTo>
                    <a:lnTo>
                      <a:pt x="28" y="217"/>
                    </a:lnTo>
                    <a:lnTo>
                      <a:pt x="0" y="147"/>
                    </a:lnTo>
                    <a:lnTo>
                      <a:pt x="310" y="76"/>
                    </a:lnTo>
                    <a:lnTo>
                      <a:pt x="365" y="0"/>
                    </a:lnTo>
                    <a:lnTo>
                      <a:pt x="410" y="118"/>
                    </a:lnTo>
                    <a:lnTo>
                      <a:pt x="387" y="245"/>
                    </a:lnTo>
                    <a:lnTo>
                      <a:pt x="387" y="2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08" name="Freeform 28"/>
              <p:cNvSpPr>
                <a:spLocks/>
              </p:cNvSpPr>
              <p:nvPr/>
            </p:nvSpPr>
            <p:spPr bwMode="auto">
              <a:xfrm>
                <a:off x="7786500" y="3965720"/>
                <a:ext cx="418298" cy="559652"/>
              </a:xfrm>
              <a:custGeom>
                <a:avLst/>
                <a:gdLst/>
                <a:ahLst/>
                <a:cxnLst>
                  <a:cxn ang="0">
                    <a:pos x="289" y="95"/>
                  </a:cxn>
                  <a:cxn ang="0">
                    <a:pos x="179" y="116"/>
                  </a:cxn>
                  <a:cxn ang="0">
                    <a:pos x="72" y="388"/>
                  </a:cxn>
                  <a:cxn ang="0">
                    <a:pos x="0" y="377"/>
                  </a:cxn>
                  <a:cxn ang="0">
                    <a:pos x="106" y="88"/>
                  </a:cxn>
                  <a:cxn ang="0">
                    <a:pos x="38" y="0"/>
                  </a:cxn>
                  <a:cxn ang="0">
                    <a:pos x="186" y="12"/>
                  </a:cxn>
                  <a:cxn ang="0">
                    <a:pos x="289" y="95"/>
                  </a:cxn>
                  <a:cxn ang="0">
                    <a:pos x="289" y="95"/>
                  </a:cxn>
                </a:cxnLst>
                <a:rect l="0" t="0" r="r" b="b"/>
                <a:pathLst>
                  <a:path w="289" h="388">
                    <a:moveTo>
                      <a:pt x="289" y="95"/>
                    </a:moveTo>
                    <a:lnTo>
                      <a:pt x="179" y="116"/>
                    </a:lnTo>
                    <a:lnTo>
                      <a:pt x="72" y="388"/>
                    </a:lnTo>
                    <a:lnTo>
                      <a:pt x="0" y="377"/>
                    </a:lnTo>
                    <a:lnTo>
                      <a:pt x="106" y="88"/>
                    </a:lnTo>
                    <a:lnTo>
                      <a:pt x="38" y="0"/>
                    </a:lnTo>
                    <a:lnTo>
                      <a:pt x="186" y="12"/>
                    </a:lnTo>
                    <a:lnTo>
                      <a:pt x="289" y="95"/>
                    </a:lnTo>
                    <a:lnTo>
                      <a:pt x="289" y="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09" name="Freeform 29"/>
              <p:cNvSpPr>
                <a:spLocks/>
              </p:cNvSpPr>
              <p:nvPr/>
            </p:nvSpPr>
            <p:spPr bwMode="auto">
              <a:xfrm>
                <a:off x="7076837" y="4115730"/>
                <a:ext cx="536574" cy="550998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164" y="112"/>
                  </a:cxn>
                  <a:cxn ang="0">
                    <a:pos x="371" y="317"/>
                  </a:cxn>
                  <a:cxn ang="0">
                    <a:pos x="331" y="380"/>
                  </a:cxn>
                  <a:cxn ang="0">
                    <a:pos x="95" y="167"/>
                  </a:cxn>
                  <a:cxn ang="0">
                    <a:pos x="0" y="165"/>
                  </a:cxn>
                  <a:cxn ang="0">
                    <a:pos x="69" y="61"/>
                  </a:cxn>
                  <a:cxn ang="0">
                    <a:pos x="153" y="0"/>
                  </a:cxn>
                  <a:cxn ang="0">
                    <a:pos x="153" y="0"/>
                  </a:cxn>
                </a:cxnLst>
                <a:rect l="0" t="0" r="r" b="b"/>
                <a:pathLst>
                  <a:path w="371" h="380">
                    <a:moveTo>
                      <a:pt x="153" y="0"/>
                    </a:moveTo>
                    <a:lnTo>
                      <a:pt x="164" y="112"/>
                    </a:lnTo>
                    <a:lnTo>
                      <a:pt x="371" y="317"/>
                    </a:lnTo>
                    <a:lnTo>
                      <a:pt x="331" y="380"/>
                    </a:lnTo>
                    <a:lnTo>
                      <a:pt x="95" y="167"/>
                    </a:lnTo>
                    <a:lnTo>
                      <a:pt x="0" y="165"/>
                    </a:lnTo>
                    <a:lnTo>
                      <a:pt x="69" y="61"/>
                    </a:lnTo>
                    <a:lnTo>
                      <a:pt x="153" y="0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10" name="Freeform 30"/>
              <p:cNvSpPr>
                <a:spLocks/>
              </p:cNvSpPr>
              <p:nvPr/>
            </p:nvSpPr>
            <p:spPr bwMode="auto">
              <a:xfrm>
                <a:off x="7460518" y="4461906"/>
                <a:ext cx="504842" cy="504842"/>
              </a:xfrm>
              <a:custGeom>
                <a:avLst/>
                <a:gdLst/>
                <a:ahLst/>
                <a:cxnLst>
                  <a:cxn ang="0">
                    <a:pos x="194" y="348"/>
                  </a:cxn>
                  <a:cxn ang="0">
                    <a:pos x="218" y="343"/>
                  </a:cxn>
                  <a:cxn ang="0">
                    <a:pos x="243" y="335"/>
                  </a:cxn>
                  <a:cxn ang="0">
                    <a:pos x="264" y="322"/>
                  </a:cxn>
                  <a:cxn ang="0">
                    <a:pos x="285" y="306"/>
                  </a:cxn>
                  <a:cxn ang="0">
                    <a:pos x="304" y="289"/>
                  </a:cxn>
                  <a:cxn ang="0">
                    <a:pos x="319" y="270"/>
                  </a:cxn>
                  <a:cxn ang="0">
                    <a:pos x="332" y="248"/>
                  </a:cxn>
                  <a:cxn ang="0">
                    <a:pos x="340" y="225"/>
                  </a:cxn>
                  <a:cxn ang="0">
                    <a:pos x="348" y="198"/>
                  </a:cxn>
                  <a:cxn ang="0">
                    <a:pos x="349" y="173"/>
                  </a:cxn>
                  <a:cxn ang="0">
                    <a:pos x="348" y="147"/>
                  </a:cxn>
                  <a:cxn ang="0">
                    <a:pos x="340" y="120"/>
                  </a:cxn>
                  <a:cxn ang="0">
                    <a:pos x="332" y="97"/>
                  </a:cxn>
                  <a:cxn ang="0">
                    <a:pos x="319" y="75"/>
                  </a:cxn>
                  <a:cxn ang="0">
                    <a:pos x="304" y="55"/>
                  </a:cxn>
                  <a:cxn ang="0">
                    <a:pos x="285" y="36"/>
                  </a:cxn>
                  <a:cxn ang="0">
                    <a:pos x="264" y="23"/>
                  </a:cxn>
                  <a:cxn ang="0">
                    <a:pos x="243" y="12"/>
                  </a:cxn>
                  <a:cxn ang="0">
                    <a:pos x="218" y="4"/>
                  </a:cxn>
                  <a:cxn ang="0">
                    <a:pos x="194" y="0"/>
                  </a:cxn>
                  <a:cxn ang="0">
                    <a:pos x="165" y="0"/>
                  </a:cxn>
                  <a:cxn ang="0">
                    <a:pos x="140" y="2"/>
                  </a:cxn>
                  <a:cxn ang="0">
                    <a:pos x="114" y="8"/>
                  </a:cxn>
                  <a:cxn ang="0">
                    <a:pos x="91" y="19"/>
                  </a:cxn>
                  <a:cxn ang="0">
                    <a:pos x="70" y="33"/>
                  </a:cxn>
                  <a:cxn ang="0">
                    <a:pos x="51" y="50"/>
                  </a:cxn>
                  <a:cxn ang="0">
                    <a:pos x="34" y="69"/>
                  </a:cxn>
                  <a:cxn ang="0">
                    <a:pos x="21" y="90"/>
                  </a:cxn>
                  <a:cxn ang="0">
                    <a:pos x="11" y="113"/>
                  </a:cxn>
                  <a:cxn ang="0">
                    <a:pos x="3" y="137"/>
                  </a:cxn>
                  <a:cxn ang="0">
                    <a:pos x="0" y="164"/>
                  </a:cxn>
                  <a:cxn ang="0">
                    <a:pos x="0" y="190"/>
                  </a:cxn>
                  <a:cxn ang="0">
                    <a:pos x="5" y="215"/>
                  </a:cxn>
                  <a:cxn ang="0">
                    <a:pos x="15" y="242"/>
                  </a:cxn>
                  <a:cxn ang="0">
                    <a:pos x="24" y="263"/>
                  </a:cxn>
                  <a:cxn ang="0">
                    <a:pos x="40" y="284"/>
                  </a:cxn>
                  <a:cxn ang="0">
                    <a:pos x="57" y="303"/>
                  </a:cxn>
                  <a:cxn ang="0">
                    <a:pos x="78" y="318"/>
                  </a:cxn>
                  <a:cxn ang="0">
                    <a:pos x="98" y="331"/>
                  </a:cxn>
                  <a:cxn ang="0">
                    <a:pos x="123" y="341"/>
                  </a:cxn>
                  <a:cxn ang="0">
                    <a:pos x="148" y="346"/>
                  </a:cxn>
                  <a:cxn ang="0">
                    <a:pos x="176" y="350"/>
                  </a:cxn>
                </a:cxnLst>
                <a:rect l="0" t="0" r="r" b="b"/>
                <a:pathLst>
                  <a:path w="349" h="350">
                    <a:moveTo>
                      <a:pt x="176" y="350"/>
                    </a:moveTo>
                    <a:lnTo>
                      <a:pt x="184" y="348"/>
                    </a:lnTo>
                    <a:lnTo>
                      <a:pt x="194" y="348"/>
                    </a:lnTo>
                    <a:lnTo>
                      <a:pt x="201" y="346"/>
                    </a:lnTo>
                    <a:lnTo>
                      <a:pt x="211" y="344"/>
                    </a:lnTo>
                    <a:lnTo>
                      <a:pt x="218" y="343"/>
                    </a:lnTo>
                    <a:lnTo>
                      <a:pt x="226" y="341"/>
                    </a:lnTo>
                    <a:lnTo>
                      <a:pt x="235" y="337"/>
                    </a:lnTo>
                    <a:lnTo>
                      <a:pt x="243" y="335"/>
                    </a:lnTo>
                    <a:lnTo>
                      <a:pt x="251" y="331"/>
                    </a:lnTo>
                    <a:lnTo>
                      <a:pt x="258" y="327"/>
                    </a:lnTo>
                    <a:lnTo>
                      <a:pt x="264" y="322"/>
                    </a:lnTo>
                    <a:lnTo>
                      <a:pt x="272" y="318"/>
                    </a:lnTo>
                    <a:lnTo>
                      <a:pt x="277" y="312"/>
                    </a:lnTo>
                    <a:lnTo>
                      <a:pt x="285" y="306"/>
                    </a:lnTo>
                    <a:lnTo>
                      <a:pt x="292" y="303"/>
                    </a:lnTo>
                    <a:lnTo>
                      <a:pt x="298" y="297"/>
                    </a:lnTo>
                    <a:lnTo>
                      <a:pt x="304" y="289"/>
                    </a:lnTo>
                    <a:lnTo>
                      <a:pt x="310" y="284"/>
                    </a:lnTo>
                    <a:lnTo>
                      <a:pt x="313" y="276"/>
                    </a:lnTo>
                    <a:lnTo>
                      <a:pt x="319" y="270"/>
                    </a:lnTo>
                    <a:lnTo>
                      <a:pt x="323" y="263"/>
                    </a:lnTo>
                    <a:lnTo>
                      <a:pt x="329" y="255"/>
                    </a:lnTo>
                    <a:lnTo>
                      <a:pt x="332" y="248"/>
                    </a:lnTo>
                    <a:lnTo>
                      <a:pt x="336" y="242"/>
                    </a:lnTo>
                    <a:lnTo>
                      <a:pt x="338" y="232"/>
                    </a:lnTo>
                    <a:lnTo>
                      <a:pt x="340" y="225"/>
                    </a:lnTo>
                    <a:lnTo>
                      <a:pt x="344" y="215"/>
                    </a:lnTo>
                    <a:lnTo>
                      <a:pt x="346" y="208"/>
                    </a:lnTo>
                    <a:lnTo>
                      <a:pt x="348" y="198"/>
                    </a:lnTo>
                    <a:lnTo>
                      <a:pt x="348" y="190"/>
                    </a:lnTo>
                    <a:lnTo>
                      <a:pt x="349" y="181"/>
                    </a:lnTo>
                    <a:lnTo>
                      <a:pt x="349" y="173"/>
                    </a:lnTo>
                    <a:lnTo>
                      <a:pt x="349" y="164"/>
                    </a:lnTo>
                    <a:lnTo>
                      <a:pt x="348" y="156"/>
                    </a:lnTo>
                    <a:lnTo>
                      <a:pt x="348" y="147"/>
                    </a:lnTo>
                    <a:lnTo>
                      <a:pt x="346" y="137"/>
                    </a:lnTo>
                    <a:lnTo>
                      <a:pt x="344" y="130"/>
                    </a:lnTo>
                    <a:lnTo>
                      <a:pt x="340" y="120"/>
                    </a:lnTo>
                    <a:lnTo>
                      <a:pt x="338" y="113"/>
                    </a:lnTo>
                    <a:lnTo>
                      <a:pt x="336" y="105"/>
                    </a:lnTo>
                    <a:lnTo>
                      <a:pt x="332" y="97"/>
                    </a:lnTo>
                    <a:lnTo>
                      <a:pt x="329" y="90"/>
                    </a:lnTo>
                    <a:lnTo>
                      <a:pt x="323" y="82"/>
                    </a:lnTo>
                    <a:lnTo>
                      <a:pt x="319" y="75"/>
                    </a:lnTo>
                    <a:lnTo>
                      <a:pt x="313" y="69"/>
                    </a:lnTo>
                    <a:lnTo>
                      <a:pt x="310" y="61"/>
                    </a:lnTo>
                    <a:lnTo>
                      <a:pt x="304" y="55"/>
                    </a:lnTo>
                    <a:lnTo>
                      <a:pt x="298" y="50"/>
                    </a:lnTo>
                    <a:lnTo>
                      <a:pt x="292" y="44"/>
                    </a:lnTo>
                    <a:lnTo>
                      <a:pt x="285" y="36"/>
                    </a:lnTo>
                    <a:lnTo>
                      <a:pt x="277" y="33"/>
                    </a:lnTo>
                    <a:lnTo>
                      <a:pt x="272" y="29"/>
                    </a:lnTo>
                    <a:lnTo>
                      <a:pt x="264" y="23"/>
                    </a:lnTo>
                    <a:lnTo>
                      <a:pt x="258" y="19"/>
                    </a:lnTo>
                    <a:lnTo>
                      <a:pt x="251" y="16"/>
                    </a:lnTo>
                    <a:lnTo>
                      <a:pt x="243" y="12"/>
                    </a:lnTo>
                    <a:lnTo>
                      <a:pt x="235" y="8"/>
                    </a:lnTo>
                    <a:lnTo>
                      <a:pt x="226" y="6"/>
                    </a:lnTo>
                    <a:lnTo>
                      <a:pt x="218" y="4"/>
                    </a:lnTo>
                    <a:lnTo>
                      <a:pt x="211" y="2"/>
                    </a:lnTo>
                    <a:lnTo>
                      <a:pt x="201" y="0"/>
                    </a:lnTo>
                    <a:lnTo>
                      <a:pt x="194" y="0"/>
                    </a:lnTo>
                    <a:lnTo>
                      <a:pt x="184" y="0"/>
                    </a:lnTo>
                    <a:lnTo>
                      <a:pt x="176" y="0"/>
                    </a:lnTo>
                    <a:lnTo>
                      <a:pt x="165" y="0"/>
                    </a:lnTo>
                    <a:lnTo>
                      <a:pt x="157" y="0"/>
                    </a:lnTo>
                    <a:lnTo>
                      <a:pt x="148" y="0"/>
                    </a:lnTo>
                    <a:lnTo>
                      <a:pt x="140" y="2"/>
                    </a:lnTo>
                    <a:lnTo>
                      <a:pt x="131" y="4"/>
                    </a:lnTo>
                    <a:lnTo>
                      <a:pt x="123" y="6"/>
                    </a:lnTo>
                    <a:lnTo>
                      <a:pt x="114" y="8"/>
                    </a:lnTo>
                    <a:lnTo>
                      <a:pt x="108" y="12"/>
                    </a:lnTo>
                    <a:lnTo>
                      <a:pt x="98" y="16"/>
                    </a:lnTo>
                    <a:lnTo>
                      <a:pt x="91" y="19"/>
                    </a:lnTo>
                    <a:lnTo>
                      <a:pt x="83" y="23"/>
                    </a:lnTo>
                    <a:lnTo>
                      <a:pt x="78" y="29"/>
                    </a:lnTo>
                    <a:lnTo>
                      <a:pt x="70" y="33"/>
                    </a:lnTo>
                    <a:lnTo>
                      <a:pt x="62" y="36"/>
                    </a:lnTo>
                    <a:lnTo>
                      <a:pt x="57" y="44"/>
                    </a:lnTo>
                    <a:lnTo>
                      <a:pt x="51" y="50"/>
                    </a:lnTo>
                    <a:lnTo>
                      <a:pt x="45" y="55"/>
                    </a:lnTo>
                    <a:lnTo>
                      <a:pt x="40" y="61"/>
                    </a:lnTo>
                    <a:lnTo>
                      <a:pt x="34" y="69"/>
                    </a:lnTo>
                    <a:lnTo>
                      <a:pt x="28" y="75"/>
                    </a:lnTo>
                    <a:lnTo>
                      <a:pt x="24" y="82"/>
                    </a:lnTo>
                    <a:lnTo>
                      <a:pt x="21" y="90"/>
                    </a:lnTo>
                    <a:lnTo>
                      <a:pt x="17" y="97"/>
                    </a:lnTo>
                    <a:lnTo>
                      <a:pt x="15" y="105"/>
                    </a:lnTo>
                    <a:lnTo>
                      <a:pt x="11" y="113"/>
                    </a:lnTo>
                    <a:lnTo>
                      <a:pt x="7" y="120"/>
                    </a:lnTo>
                    <a:lnTo>
                      <a:pt x="5" y="130"/>
                    </a:lnTo>
                    <a:lnTo>
                      <a:pt x="3" y="137"/>
                    </a:lnTo>
                    <a:lnTo>
                      <a:pt x="2" y="147"/>
                    </a:lnTo>
                    <a:lnTo>
                      <a:pt x="0" y="156"/>
                    </a:lnTo>
                    <a:lnTo>
                      <a:pt x="0" y="164"/>
                    </a:lnTo>
                    <a:lnTo>
                      <a:pt x="0" y="173"/>
                    </a:lnTo>
                    <a:lnTo>
                      <a:pt x="0" y="181"/>
                    </a:lnTo>
                    <a:lnTo>
                      <a:pt x="0" y="190"/>
                    </a:lnTo>
                    <a:lnTo>
                      <a:pt x="2" y="198"/>
                    </a:lnTo>
                    <a:lnTo>
                      <a:pt x="3" y="208"/>
                    </a:lnTo>
                    <a:lnTo>
                      <a:pt x="5" y="215"/>
                    </a:lnTo>
                    <a:lnTo>
                      <a:pt x="7" y="225"/>
                    </a:lnTo>
                    <a:lnTo>
                      <a:pt x="11" y="232"/>
                    </a:lnTo>
                    <a:lnTo>
                      <a:pt x="15" y="242"/>
                    </a:lnTo>
                    <a:lnTo>
                      <a:pt x="17" y="248"/>
                    </a:lnTo>
                    <a:lnTo>
                      <a:pt x="21" y="255"/>
                    </a:lnTo>
                    <a:lnTo>
                      <a:pt x="24" y="263"/>
                    </a:lnTo>
                    <a:lnTo>
                      <a:pt x="28" y="270"/>
                    </a:lnTo>
                    <a:lnTo>
                      <a:pt x="34" y="276"/>
                    </a:lnTo>
                    <a:lnTo>
                      <a:pt x="40" y="284"/>
                    </a:lnTo>
                    <a:lnTo>
                      <a:pt x="45" y="289"/>
                    </a:lnTo>
                    <a:lnTo>
                      <a:pt x="51" y="297"/>
                    </a:lnTo>
                    <a:lnTo>
                      <a:pt x="57" y="303"/>
                    </a:lnTo>
                    <a:lnTo>
                      <a:pt x="62" y="306"/>
                    </a:lnTo>
                    <a:lnTo>
                      <a:pt x="70" y="312"/>
                    </a:lnTo>
                    <a:lnTo>
                      <a:pt x="78" y="318"/>
                    </a:lnTo>
                    <a:lnTo>
                      <a:pt x="83" y="322"/>
                    </a:lnTo>
                    <a:lnTo>
                      <a:pt x="91" y="327"/>
                    </a:lnTo>
                    <a:lnTo>
                      <a:pt x="98" y="331"/>
                    </a:lnTo>
                    <a:lnTo>
                      <a:pt x="108" y="335"/>
                    </a:lnTo>
                    <a:lnTo>
                      <a:pt x="114" y="337"/>
                    </a:lnTo>
                    <a:lnTo>
                      <a:pt x="123" y="341"/>
                    </a:lnTo>
                    <a:lnTo>
                      <a:pt x="131" y="343"/>
                    </a:lnTo>
                    <a:lnTo>
                      <a:pt x="140" y="344"/>
                    </a:lnTo>
                    <a:lnTo>
                      <a:pt x="148" y="346"/>
                    </a:lnTo>
                    <a:lnTo>
                      <a:pt x="157" y="348"/>
                    </a:lnTo>
                    <a:lnTo>
                      <a:pt x="165" y="348"/>
                    </a:lnTo>
                    <a:lnTo>
                      <a:pt x="176" y="350"/>
                    </a:lnTo>
                    <a:lnTo>
                      <a:pt x="176" y="35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11" name="Freeform 31"/>
              <p:cNvSpPr>
                <a:spLocks/>
              </p:cNvSpPr>
              <p:nvPr/>
            </p:nvSpPr>
            <p:spPr bwMode="auto">
              <a:xfrm>
                <a:off x="7549946" y="4557106"/>
                <a:ext cx="325984" cy="328868"/>
              </a:xfrm>
              <a:custGeom>
                <a:avLst/>
                <a:gdLst/>
                <a:ahLst/>
                <a:cxnLst>
                  <a:cxn ang="0">
                    <a:pos x="124" y="226"/>
                  </a:cxn>
                  <a:cxn ang="0">
                    <a:pos x="147" y="220"/>
                  </a:cxn>
                  <a:cxn ang="0">
                    <a:pos x="166" y="211"/>
                  </a:cxn>
                  <a:cxn ang="0">
                    <a:pos x="183" y="200"/>
                  </a:cxn>
                  <a:cxn ang="0">
                    <a:pos x="200" y="182"/>
                  </a:cxn>
                  <a:cxn ang="0">
                    <a:pos x="212" y="165"/>
                  </a:cxn>
                  <a:cxn ang="0">
                    <a:pos x="221" y="144"/>
                  </a:cxn>
                  <a:cxn ang="0">
                    <a:pos x="227" y="123"/>
                  </a:cxn>
                  <a:cxn ang="0">
                    <a:pos x="227" y="99"/>
                  </a:cxn>
                  <a:cxn ang="0">
                    <a:pos x="221" y="78"/>
                  </a:cxn>
                  <a:cxn ang="0">
                    <a:pos x="212" y="57"/>
                  </a:cxn>
                  <a:cxn ang="0">
                    <a:pos x="200" y="40"/>
                  </a:cxn>
                  <a:cxn ang="0">
                    <a:pos x="183" y="25"/>
                  </a:cxn>
                  <a:cxn ang="0">
                    <a:pos x="166" y="11"/>
                  </a:cxn>
                  <a:cxn ang="0">
                    <a:pos x="147" y="2"/>
                  </a:cxn>
                  <a:cxn ang="0">
                    <a:pos x="124" y="0"/>
                  </a:cxn>
                  <a:cxn ang="0">
                    <a:pos x="101" y="0"/>
                  </a:cxn>
                  <a:cxn ang="0">
                    <a:pos x="78" y="2"/>
                  </a:cxn>
                  <a:cxn ang="0">
                    <a:pos x="57" y="11"/>
                  </a:cxn>
                  <a:cxn ang="0">
                    <a:pos x="40" y="25"/>
                  </a:cxn>
                  <a:cxn ang="0">
                    <a:pos x="25" y="40"/>
                  </a:cxn>
                  <a:cxn ang="0">
                    <a:pos x="12" y="57"/>
                  </a:cxn>
                  <a:cxn ang="0">
                    <a:pos x="2" y="78"/>
                  </a:cxn>
                  <a:cxn ang="0">
                    <a:pos x="0" y="99"/>
                  </a:cxn>
                  <a:cxn ang="0">
                    <a:pos x="0" y="123"/>
                  </a:cxn>
                  <a:cxn ang="0">
                    <a:pos x="2" y="144"/>
                  </a:cxn>
                  <a:cxn ang="0">
                    <a:pos x="12" y="165"/>
                  </a:cxn>
                  <a:cxn ang="0">
                    <a:pos x="25" y="182"/>
                  </a:cxn>
                  <a:cxn ang="0">
                    <a:pos x="40" y="200"/>
                  </a:cxn>
                  <a:cxn ang="0">
                    <a:pos x="57" y="211"/>
                  </a:cxn>
                  <a:cxn ang="0">
                    <a:pos x="78" y="220"/>
                  </a:cxn>
                  <a:cxn ang="0">
                    <a:pos x="101" y="226"/>
                  </a:cxn>
                  <a:cxn ang="0">
                    <a:pos x="115" y="226"/>
                  </a:cxn>
                </a:cxnLst>
                <a:rect l="0" t="0" r="r" b="b"/>
                <a:pathLst>
                  <a:path w="227" h="226">
                    <a:moveTo>
                      <a:pt x="115" y="226"/>
                    </a:moveTo>
                    <a:lnTo>
                      <a:pt x="124" y="226"/>
                    </a:lnTo>
                    <a:lnTo>
                      <a:pt x="135" y="222"/>
                    </a:lnTo>
                    <a:lnTo>
                      <a:pt x="147" y="220"/>
                    </a:lnTo>
                    <a:lnTo>
                      <a:pt x="156" y="217"/>
                    </a:lnTo>
                    <a:lnTo>
                      <a:pt x="166" y="211"/>
                    </a:lnTo>
                    <a:lnTo>
                      <a:pt x="175" y="205"/>
                    </a:lnTo>
                    <a:lnTo>
                      <a:pt x="183" y="200"/>
                    </a:lnTo>
                    <a:lnTo>
                      <a:pt x="192" y="192"/>
                    </a:lnTo>
                    <a:lnTo>
                      <a:pt x="200" y="182"/>
                    </a:lnTo>
                    <a:lnTo>
                      <a:pt x="206" y="175"/>
                    </a:lnTo>
                    <a:lnTo>
                      <a:pt x="212" y="165"/>
                    </a:lnTo>
                    <a:lnTo>
                      <a:pt x="217" y="156"/>
                    </a:lnTo>
                    <a:lnTo>
                      <a:pt x="221" y="144"/>
                    </a:lnTo>
                    <a:lnTo>
                      <a:pt x="223" y="135"/>
                    </a:lnTo>
                    <a:lnTo>
                      <a:pt x="227" y="123"/>
                    </a:lnTo>
                    <a:lnTo>
                      <a:pt x="227" y="112"/>
                    </a:lnTo>
                    <a:lnTo>
                      <a:pt x="227" y="99"/>
                    </a:lnTo>
                    <a:lnTo>
                      <a:pt x="223" y="87"/>
                    </a:lnTo>
                    <a:lnTo>
                      <a:pt x="221" y="78"/>
                    </a:lnTo>
                    <a:lnTo>
                      <a:pt x="217" y="68"/>
                    </a:lnTo>
                    <a:lnTo>
                      <a:pt x="212" y="57"/>
                    </a:lnTo>
                    <a:lnTo>
                      <a:pt x="206" y="47"/>
                    </a:lnTo>
                    <a:lnTo>
                      <a:pt x="200" y="40"/>
                    </a:lnTo>
                    <a:lnTo>
                      <a:pt x="192" y="32"/>
                    </a:lnTo>
                    <a:lnTo>
                      <a:pt x="183" y="25"/>
                    </a:lnTo>
                    <a:lnTo>
                      <a:pt x="175" y="17"/>
                    </a:lnTo>
                    <a:lnTo>
                      <a:pt x="166" y="11"/>
                    </a:lnTo>
                    <a:lnTo>
                      <a:pt x="156" y="8"/>
                    </a:lnTo>
                    <a:lnTo>
                      <a:pt x="147" y="2"/>
                    </a:lnTo>
                    <a:lnTo>
                      <a:pt x="135" y="0"/>
                    </a:lnTo>
                    <a:lnTo>
                      <a:pt x="124" y="0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78" y="2"/>
                    </a:lnTo>
                    <a:lnTo>
                      <a:pt x="69" y="8"/>
                    </a:lnTo>
                    <a:lnTo>
                      <a:pt x="57" y="11"/>
                    </a:lnTo>
                    <a:lnTo>
                      <a:pt x="48" y="17"/>
                    </a:lnTo>
                    <a:lnTo>
                      <a:pt x="40" y="25"/>
                    </a:lnTo>
                    <a:lnTo>
                      <a:pt x="33" y="32"/>
                    </a:lnTo>
                    <a:lnTo>
                      <a:pt x="25" y="40"/>
                    </a:lnTo>
                    <a:lnTo>
                      <a:pt x="18" y="47"/>
                    </a:lnTo>
                    <a:lnTo>
                      <a:pt x="12" y="57"/>
                    </a:lnTo>
                    <a:lnTo>
                      <a:pt x="8" y="68"/>
                    </a:lnTo>
                    <a:lnTo>
                      <a:pt x="2" y="78"/>
                    </a:lnTo>
                    <a:lnTo>
                      <a:pt x="0" y="87"/>
                    </a:lnTo>
                    <a:lnTo>
                      <a:pt x="0" y="99"/>
                    </a:lnTo>
                    <a:lnTo>
                      <a:pt x="0" y="112"/>
                    </a:lnTo>
                    <a:lnTo>
                      <a:pt x="0" y="123"/>
                    </a:lnTo>
                    <a:lnTo>
                      <a:pt x="0" y="135"/>
                    </a:lnTo>
                    <a:lnTo>
                      <a:pt x="2" y="144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8" y="175"/>
                    </a:lnTo>
                    <a:lnTo>
                      <a:pt x="25" y="182"/>
                    </a:lnTo>
                    <a:lnTo>
                      <a:pt x="33" y="192"/>
                    </a:lnTo>
                    <a:lnTo>
                      <a:pt x="40" y="200"/>
                    </a:lnTo>
                    <a:lnTo>
                      <a:pt x="48" y="205"/>
                    </a:lnTo>
                    <a:lnTo>
                      <a:pt x="57" y="211"/>
                    </a:lnTo>
                    <a:lnTo>
                      <a:pt x="69" y="217"/>
                    </a:lnTo>
                    <a:lnTo>
                      <a:pt x="78" y="220"/>
                    </a:lnTo>
                    <a:lnTo>
                      <a:pt x="90" y="222"/>
                    </a:lnTo>
                    <a:lnTo>
                      <a:pt x="101" y="226"/>
                    </a:lnTo>
                    <a:lnTo>
                      <a:pt x="115" y="226"/>
                    </a:lnTo>
                    <a:lnTo>
                      <a:pt x="115" y="2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12" name="Freeform 32"/>
              <p:cNvSpPr>
                <a:spLocks/>
              </p:cNvSpPr>
              <p:nvPr/>
            </p:nvSpPr>
            <p:spPr bwMode="auto">
              <a:xfrm>
                <a:off x="7564371" y="4568645"/>
                <a:ext cx="288481" cy="285597"/>
              </a:xfrm>
              <a:custGeom>
                <a:avLst/>
                <a:gdLst/>
                <a:ahLst/>
                <a:cxnLst>
                  <a:cxn ang="0">
                    <a:pos x="142" y="163"/>
                  </a:cxn>
                  <a:cxn ang="0">
                    <a:pos x="129" y="173"/>
                  </a:cxn>
                  <a:cxn ang="0">
                    <a:pos x="116" y="195"/>
                  </a:cxn>
                  <a:cxn ang="0">
                    <a:pos x="106" y="197"/>
                  </a:cxn>
                  <a:cxn ang="0">
                    <a:pos x="84" y="174"/>
                  </a:cxn>
                  <a:cxn ang="0">
                    <a:pos x="68" y="169"/>
                  </a:cxn>
                  <a:cxn ang="0">
                    <a:pos x="44" y="178"/>
                  </a:cxn>
                  <a:cxn ang="0">
                    <a:pos x="34" y="173"/>
                  </a:cxn>
                  <a:cxn ang="0">
                    <a:pos x="34" y="140"/>
                  </a:cxn>
                  <a:cxn ang="0">
                    <a:pos x="30" y="127"/>
                  </a:cxn>
                  <a:cxn ang="0">
                    <a:pos x="6" y="114"/>
                  </a:cxn>
                  <a:cxn ang="0">
                    <a:pos x="0" y="104"/>
                  </a:cxn>
                  <a:cxn ang="0">
                    <a:pos x="25" y="83"/>
                  </a:cxn>
                  <a:cxn ang="0">
                    <a:pos x="30" y="68"/>
                  </a:cxn>
                  <a:cxn ang="0">
                    <a:pos x="23" y="43"/>
                  </a:cxn>
                  <a:cxn ang="0">
                    <a:pos x="26" y="32"/>
                  </a:cxn>
                  <a:cxn ang="0">
                    <a:pos x="61" y="34"/>
                  </a:cxn>
                  <a:cxn ang="0">
                    <a:pos x="72" y="28"/>
                  </a:cxn>
                  <a:cxn ang="0">
                    <a:pos x="85" y="3"/>
                  </a:cxn>
                  <a:cxn ang="0">
                    <a:pos x="89" y="0"/>
                  </a:cxn>
                  <a:cxn ang="0">
                    <a:pos x="99" y="0"/>
                  </a:cxn>
                  <a:cxn ang="0">
                    <a:pos x="116" y="22"/>
                  </a:cxn>
                  <a:cxn ang="0">
                    <a:pos x="131" y="28"/>
                  </a:cxn>
                  <a:cxn ang="0">
                    <a:pos x="156" y="20"/>
                  </a:cxn>
                  <a:cxn ang="0">
                    <a:pos x="167" y="26"/>
                  </a:cxn>
                  <a:cxn ang="0">
                    <a:pos x="165" y="58"/>
                  </a:cxn>
                  <a:cxn ang="0">
                    <a:pos x="173" y="70"/>
                  </a:cxn>
                  <a:cxn ang="0">
                    <a:pos x="196" y="83"/>
                  </a:cxn>
                  <a:cxn ang="0">
                    <a:pos x="198" y="89"/>
                  </a:cxn>
                  <a:cxn ang="0">
                    <a:pos x="198" y="98"/>
                  </a:cxn>
                  <a:cxn ang="0">
                    <a:pos x="175" y="115"/>
                  </a:cxn>
                  <a:cxn ang="0">
                    <a:pos x="171" y="129"/>
                  </a:cxn>
                  <a:cxn ang="0">
                    <a:pos x="180" y="155"/>
                  </a:cxn>
                  <a:cxn ang="0">
                    <a:pos x="175" y="165"/>
                  </a:cxn>
                  <a:cxn ang="0">
                    <a:pos x="165" y="169"/>
                  </a:cxn>
                </a:cxnLst>
                <a:rect l="0" t="0" r="r" b="b"/>
                <a:pathLst>
                  <a:path w="200" h="197">
                    <a:moveTo>
                      <a:pt x="165" y="169"/>
                    </a:moveTo>
                    <a:lnTo>
                      <a:pt x="142" y="163"/>
                    </a:lnTo>
                    <a:lnTo>
                      <a:pt x="135" y="167"/>
                    </a:lnTo>
                    <a:lnTo>
                      <a:pt x="129" y="173"/>
                    </a:lnTo>
                    <a:lnTo>
                      <a:pt x="120" y="192"/>
                    </a:lnTo>
                    <a:lnTo>
                      <a:pt x="116" y="195"/>
                    </a:lnTo>
                    <a:lnTo>
                      <a:pt x="114" y="197"/>
                    </a:lnTo>
                    <a:lnTo>
                      <a:pt x="106" y="197"/>
                    </a:lnTo>
                    <a:lnTo>
                      <a:pt x="97" y="195"/>
                    </a:lnTo>
                    <a:lnTo>
                      <a:pt x="84" y="174"/>
                    </a:lnTo>
                    <a:lnTo>
                      <a:pt x="76" y="171"/>
                    </a:lnTo>
                    <a:lnTo>
                      <a:pt x="68" y="169"/>
                    </a:lnTo>
                    <a:lnTo>
                      <a:pt x="45" y="178"/>
                    </a:lnTo>
                    <a:lnTo>
                      <a:pt x="44" y="178"/>
                    </a:lnTo>
                    <a:lnTo>
                      <a:pt x="42" y="178"/>
                    </a:lnTo>
                    <a:lnTo>
                      <a:pt x="34" y="173"/>
                    </a:lnTo>
                    <a:lnTo>
                      <a:pt x="32" y="163"/>
                    </a:lnTo>
                    <a:lnTo>
                      <a:pt x="34" y="140"/>
                    </a:lnTo>
                    <a:lnTo>
                      <a:pt x="34" y="133"/>
                    </a:lnTo>
                    <a:lnTo>
                      <a:pt x="30" y="127"/>
                    </a:lnTo>
                    <a:lnTo>
                      <a:pt x="6" y="115"/>
                    </a:lnTo>
                    <a:lnTo>
                      <a:pt x="6" y="114"/>
                    </a:lnTo>
                    <a:lnTo>
                      <a:pt x="4" y="112"/>
                    </a:lnTo>
                    <a:lnTo>
                      <a:pt x="0" y="104"/>
                    </a:lnTo>
                    <a:lnTo>
                      <a:pt x="6" y="96"/>
                    </a:lnTo>
                    <a:lnTo>
                      <a:pt x="25" y="83"/>
                    </a:lnTo>
                    <a:lnTo>
                      <a:pt x="30" y="76"/>
                    </a:lnTo>
                    <a:lnTo>
                      <a:pt x="30" y="68"/>
                    </a:lnTo>
                    <a:lnTo>
                      <a:pt x="23" y="45"/>
                    </a:lnTo>
                    <a:lnTo>
                      <a:pt x="23" y="43"/>
                    </a:lnTo>
                    <a:lnTo>
                      <a:pt x="23" y="39"/>
                    </a:lnTo>
                    <a:lnTo>
                      <a:pt x="26" y="32"/>
                    </a:lnTo>
                    <a:lnTo>
                      <a:pt x="34" y="32"/>
                    </a:lnTo>
                    <a:lnTo>
                      <a:pt x="61" y="34"/>
                    </a:lnTo>
                    <a:lnTo>
                      <a:pt x="65" y="32"/>
                    </a:lnTo>
                    <a:lnTo>
                      <a:pt x="72" y="28"/>
                    </a:lnTo>
                    <a:lnTo>
                      <a:pt x="84" y="5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9" y="0"/>
                    </a:lnTo>
                    <a:lnTo>
                      <a:pt x="93" y="0"/>
                    </a:lnTo>
                    <a:lnTo>
                      <a:pt x="99" y="0"/>
                    </a:lnTo>
                    <a:lnTo>
                      <a:pt x="103" y="5"/>
                    </a:lnTo>
                    <a:lnTo>
                      <a:pt x="116" y="22"/>
                    </a:lnTo>
                    <a:lnTo>
                      <a:pt x="123" y="28"/>
                    </a:lnTo>
                    <a:lnTo>
                      <a:pt x="131" y="28"/>
                    </a:lnTo>
                    <a:lnTo>
                      <a:pt x="154" y="20"/>
                    </a:lnTo>
                    <a:lnTo>
                      <a:pt x="156" y="20"/>
                    </a:lnTo>
                    <a:lnTo>
                      <a:pt x="158" y="20"/>
                    </a:lnTo>
                    <a:lnTo>
                      <a:pt x="167" y="26"/>
                    </a:lnTo>
                    <a:lnTo>
                      <a:pt x="171" y="34"/>
                    </a:lnTo>
                    <a:lnTo>
                      <a:pt x="165" y="58"/>
                    </a:lnTo>
                    <a:lnTo>
                      <a:pt x="167" y="64"/>
                    </a:lnTo>
                    <a:lnTo>
                      <a:pt x="173" y="70"/>
                    </a:lnTo>
                    <a:lnTo>
                      <a:pt x="194" y="83"/>
                    </a:lnTo>
                    <a:lnTo>
                      <a:pt x="196" y="83"/>
                    </a:lnTo>
                    <a:lnTo>
                      <a:pt x="198" y="85"/>
                    </a:lnTo>
                    <a:lnTo>
                      <a:pt x="198" y="89"/>
                    </a:lnTo>
                    <a:lnTo>
                      <a:pt x="200" y="93"/>
                    </a:lnTo>
                    <a:lnTo>
                      <a:pt x="198" y="98"/>
                    </a:lnTo>
                    <a:lnTo>
                      <a:pt x="196" y="100"/>
                    </a:lnTo>
                    <a:lnTo>
                      <a:pt x="175" y="115"/>
                    </a:lnTo>
                    <a:lnTo>
                      <a:pt x="171" y="121"/>
                    </a:lnTo>
                    <a:lnTo>
                      <a:pt x="171" y="129"/>
                    </a:lnTo>
                    <a:lnTo>
                      <a:pt x="180" y="152"/>
                    </a:lnTo>
                    <a:lnTo>
                      <a:pt x="180" y="155"/>
                    </a:lnTo>
                    <a:lnTo>
                      <a:pt x="180" y="157"/>
                    </a:lnTo>
                    <a:lnTo>
                      <a:pt x="175" y="165"/>
                    </a:lnTo>
                    <a:lnTo>
                      <a:pt x="165" y="169"/>
                    </a:lnTo>
                    <a:lnTo>
                      <a:pt x="165" y="1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13" name="Freeform 33"/>
              <p:cNvSpPr>
                <a:spLocks/>
              </p:cNvSpPr>
              <p:nvPr/>
            </p:nvSpPr>
            <p:spPr bwMode="auto">
              <a:xfrm>
                <a:off x="7616297" y="4614802"/>
                <a:ext cx="178858" cy="178858"/>
              </a:xfrm>
              <a:custGeom>
                <a:avLst/>
                <a:gdLst/>
                <a:ahLst/>
                <a:cxnLst>
                  <a:cxn ang="0">
                    <a:pos x="61" y="123"/>
                  </a:cxn>
                  <a:cxn ang="0">
                    <a:pos x="72" y="120"/>
                  </a:cxn>
                  <a:cxn ang="0">
                    <a:pos x="86" y="118"/>
                  </a:cxn>
                  <a:cxn ang="0">
                    <a:pos x="95" y="112"/>
                  </a:cxn>
                  <a:cxn ang="0">
                    <a:pos x="106" y="104"/>
                  </a:cxn>
                  <a:cxn ang="0">
                    <a:pos x="112" y="95"/>
                  </a:cxn>
                  <a:cxn ang="0">
                    <a:pos x="118" y="83"/>
                  </a:cxn>
                  <a:cxn ang="0">
                    <a:pos x="122" y="72"/>
                  </a:cxn>
                  <a:cxn ang="0">
                    <a:pos x="124" y="59"/>
                  </a:cxn>
                  <a:cxn ang="0">
                    <a:pos x="124" y="53"/>
                  </a:cxn>
                  <a:cxn ang="0">
                    <a:pos x="122" y="45"/>
                  </a:cxn>
                  <a:cxn ang="0">
                    <a:pos x="120" y="40"/>
                  </a:cxn>
                  <a:cxn ang="0">
                    <a:pos x="118" y="34"/>
                  </a:cxn>
                  <a:cxn ang="0">
                    <a:pos x="112" y="23"/>
                  </a:cxn>
                  <a:cxn ang="0">
                    <a:pos x="106" y="15"/>
                  </a:cxn>
                  <a:cxn ang="0">
                    <a:pos x="95" y="7"/>
                  </a:cxn>
                  <a:cxn ang="0">
                    <a:pos x="86" y="2"/>
                  </a:cxn>
                  <a:cxn ang="0">
                    <a:pos x="72" y="0"/>
                  </a:cxn>
                  <a:cxn ang="0">
                    <a:pos x="61" y="0"/>
                  </a:cxn>
                  <a:cxn ang="0">
                    <a:pos x="55" y="0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6" y="2"/>
                  </a:cxn>
                  <a:cxn ang="0">
                    <a:pos x="25" y="7"/>
                  </a:cxn>
                  <a:cxn ang="0">
                    <a:pos x="17" y="15"/>
                  </a:cxn>
                  <a:cxn ang="0">
                    <a:pos x="9" y="23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0" y="59"/>
                  </a:cxn>
                  <a:cxn ang="0">
                    <a:pos x="0" y="72"/>
                  </a:cxn>
                  <a:cxn ang="0">
                    <a:pos x="4" y="83"/>
                  </a:cxn>
                  <a:cxn ang="0">
                    <a:pos x="9" y="95"/>
                  </a:cxn>
                  <a:cxn ang="0">
                    <a:pos x="17" y="104"/>
                  </a:cxn>
                  <a:cxn ang="0">
                    <a:pos x="25" y="112"/>
                  </a:cxn>
                  <a:cxn ang="0">
                    <a:pos x="36" y="118"/>
                  </a:cxn>
                  <a:cxn ang="0">
                    <a:pos x="40" y="118"/>
                  </a:cxn>
                  <a:cxn ang="0">
                    <a:pos x="48" y="120"/>
                  </a:cxn>
                  <a:cxn ang="0">
                    <a:pos x="55" y="122"/>
                  </a:cxn>
                  <a:cxn ang="0">
                    <a:pos x="61" y="123"/>
                  </a:cxn>
                  <a:cxn ang="0">
                    <a:pos x="61" y="123"/>
                  </a:cxn>
                </a:cxnLst>
                <a:rect l="0" t="0" r="r" b="b"/>
                <a:pathLst>
                  <a:path w="124" h="123">
                    <a:moveTo>
                      <a:pt x="61" y="123"/>
                    </a:moveTo>
                    <a:lnTo>
                      <a:pt x="72" y="120"/>
                    </a:lnTo>
                    <a:lnTo>
                      <a:pt x="86" y="118"/>
                    </a:lnTo>
                    <a:lnTo>
                      <a:pt x="95" y="112"/>
                    </a:lnTo>
                    <a:lnTo>
                      <a:pt x="106" y="104"/>
                    </a:lnTo>
                    <a:lnTo>
                      <a:pt x="112" y="95"/>
                    </a:lnTo>
                    <a:lnTo>
                      <a:pt x="118" y="83"/>
                    </a:lnTo>
                    <a:lnTo>
                      <a:pt x="122" y="72"/>
                    </a:lnTo>
                    <a:lnTo>
                      <a:pt x="124" y="59"/>
                    </a:lnTo>
                    <a:lnTo>
                      <a:pt x="124" y="53"/>
                    </a:lnTo>
                    <a:lnTo>
                      <a:pt x="122" y="45"/>
                    </a:lnTo>
                    <a:lnTo>
                      <a:pt x="120" y="40"/>
                    </a:lnTo>
                    <a:lnTo>
                      <a:pt x="118" y="34"/>
                    </a:lnTo>
                    <a:lnTo>
                      <a:pt x="112" y="23"/>
                    </a:lnTo>
                    <a:lnTo>
                      <a:pt x="106" y="15"/>
                    </a:lnTo>
                    <a:lnTo>
                      <a:pt x="95" y="7"/>
                    </a:lnTo>
                    <a:lnTo>
                      <a:pt x="86" y="2"/>
                    </a:lnTo>
                    <a:lnTo>
                      <a:pt x="72" y="0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6" y="2"/>
                    </a:lnTo>
                    <a:lnTo>
                      <a:pt x="25" y="7"/>
                    </a:lnTo>
                    <a:lnTo>
                      <a:pt x="17" y="15"/>
                    </a:lnTo>
                    <a:lnTo>
                      <a:pt x="9" y="23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0" y="59"/>
                    </a:lnTo>
                    <a:lnTo>
                      <a:pt x="0" y="72"/>
                    </a:lnTo>
                    <a:lnTo>
                      <a:pt x="4" y="83"/>
                    </a:lnTo>
                    <a:lnTo>
                      <a:pt x="9" y="95"/>
                    </a:lnTo>
                    <a:lnTo>
                      <a:pt x="17" y="104"/>
                    </a:lnTo>
                    <a:lnTo>
                      <a:pt x="25" y="112"/>
                    </a:lnTo>
                    <a:lnTo>
                      <a:pt x="36" y="118"/>
                    </a:lnTo>
                    <a:lnTo>
                      <a:pt x="40" y="118"/>
                    </a:lnTo>
                    <a:lnTo>
                      <a:pt x="48" y="120"/>
                    </a:lnTo>
                    <a:lnTo>
                      <a:pt x="55" y="122"/>
                    </a:lnTo>
                    <a:lnTo>
                      <a:pt x="61" y="123"/>
                    </a:lnTo>
                    <a:lnTo>
                      <a:pt x="61" y="1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14" name="Freeform 34"/>
              <p:cNvSpPr>
                <a:spLocks/>
              </p:cNvSpPr>
              <p:nvPr/>
            </p:nvSpPr>
            <p:spPr bwMode="auto">
              <a:xfrm>
                <a:off x="4970929" y="3988798"/>
                <a:ext cx="1627031" cy="1586642"/>
              </a:xfrm>
              <a:custGeom>
                <a:avLst/>
                <a:gdLst/>
                <a:ahLst/>
                <a:cxnLst>
                  <a:cxn ang="0">
                    <a:pos x="622" y="1097"/>
                  </a:cxn>
                  <a:cxn ang="0">
                    <a:pos x="690" y="1084"/>
                  </a:cxn>
                  <a:cxn ang="0">
                    <a:pos x="757" y="1067"/>
                  </a:cxn>
                  <a:cxn ang="0">
                    <a:pos x="818" y="1038"/>
                  </a:cxn>
                  <a:cxn ang="0">
                    <a:pos x="877" y="1006"/>
                  </a:cxn>
                  <a:cxn ang="0">
                    <a:pos x="930" y="964"/>
                  </a:cxn>
                  <a:cxn ang="0">
                    <a:pos x="979" y="919"/>
                  </a:cxn>
                  <a:cxn ang="0">
                    <a:pos x="1021" y="867"/>
                  </a:cxn>
                  <a:cxn ang="0">
                    <a:pos x="1057" y="812"/>
                  </a:cxn>
                  <a:cxn ang="0">
                    <a:pos x="1086" y="751"/>
                  </a:cxn>
                  <a:cxn ang="0">
                    <a:pos x="1109" y="687"/>
                  </a:cxn>
                  <a:cxn ang="0">
                    <a:pos x="1122" y="620"/>
                  </a:cxn>
                  <a:cxn ang="0">
                    <a:pos x="1128" y="552"/>
                  </a:cxn>
                  <a:cxn ang="0">
                    <a:pos x="1122" y="481"/>
                  </a:cxn>
                  <a:cxn ang="0">
                    <a:pos x="1109" y="413"/>
                  </a:cxn>
                  <a:cxn ang="0">
                    <a:pos x="1086" y="348"/>
                  </a:cxn>
                  <a:cxn ang="0">
                    <a:pos x="1057" y="288"/>
                  </a:cxn>
                  <a:cxn ang="0">
                    <a:pos x="1021" y="231"/>
                  </a:cxn>
                  <a:cxn ang="0">
                    <a:pos x="979" y="179"/>
                  </a:cxn>
                  <a:cxn ang="0">
                    <a:pos x="930" y="134"/>
                  </a:cxn>
                  <a:cxn ang="0">
                    <a:pos x="877" y="94"/>
                  </a:cxn>
                  <a:cxn ang="0">
                    <a:pos x="818" y="59"/>
                  </a:cxn>
                  <a:cxn ang="0">
                    <a:pos x="757" y="33"/>
                  </a:cxn>
                  <a:cxn ang="0">
                    <a:pos x="690" y="14"/>
                  </a:cxn>
                  <a:cxn ang="0">
                    <a:pos x="622" y="2"/>
                  </a:cxn>
                  <a:cxn ang="0">
                    <a:pos x="550" y="0"/>
                  </a:cxn>
                  <a:cxn ang="0">
                    <a:pos x="477" y="4"/>
                  </a:cxn>
                  <a:cxn ang="0">
                    <a:pos x="409" y="19"/>
                  </a:cxn>
                  <a:cxn ang="0">
                    <a:pos x="344" y="42"/>
                  </a:cxn>
                  <a:cxn ang="0">
                    <a:pos x="281" y="71"/>
                  </a:cxn>
                  <a:cxn ang="0">
                    <a:pos x="226" y="109"/>
                  </a:cxn>
                  <a:cxn ang="0">
                    <a:pos x="175" y="151"/>
                  </a:cxn>
                  <a:cxn ang="0">
                    <a:pos x="127" y="200"/>
                  </a:cxn>
                  <a:cxn ang="0">
                    <a:pos x="88" y="251"/>
                  </a:cxn>
                  <a:cxn ang="0">
                    <a:pos x="55" y="312"/>
                  </a:cxn>
                  <a:cxn ang="0">
                    <a:pos x="29" y="373"/>
                  </a:cxn>
                  <a:cxn ang="0">
                    <a:pos x="11" y="440"/>
                  </a:cxn>
                  <a:cxn ang="0">
                    <a:pos x="0" y="508"/>
                  </a:cxn>
                  <a:cxn ang="0">
                    <a:pos x="0" y="578"/>
                  </a:cxn>
                  <a:cxn ang="0">
                    <a:pos x="8" y="649"/>
                  </a:cxn>
                  <a:cxn ang="0">
                    <a:pos x="25" y="713"/>
                  </a:cxn>
                  <a:cxn ang="0">
                    <a:pos x="49" y="776"/>
                  </a:cxn>
                  <a:cxn ang="0">
                    <a:pos x="80" y="835"/>
                  </a:cxn>
                  <a:cxn ang="0">
                    <a:pos x="118" y="888"/>
                  </a:cxn>
                  <a:cxn ang="0">
                    <a:pos x="165" y="940"/>
                  </a:cxn>
                  <a:cxn ang="0">
                    <a:pos x="215" y="981"/>
                  </a:cxn>
                  <a:cxn ang="0">
                    <a:pos x="270" y="1019"/>
                  </a:cxn>
                  <a:cxn ang="0">
                    <a:pos x="331" y="1050"/>
                  </a:cxn>
                  <a:cxn ang="0">
                    <a:pos x="396" y="1075"/>
                  </a:cxn>
                  <a:cxn ang="0">
                    <a:pos x="464" y="1090"/>
                  </a:cxn>
                  <a:cxn ang="0">
                    <a:pos x="534" y="1099"/>
                  </a:cxn>
                </a:cxnLst>
                <a:rect l="0" t="0" r="r" b="b"/>
                <a:pathLst>
                  <a:path w="1128" h="1101">
                    <a:moveTo>
                      <a:pt x="565" y="1101"/>
                    </a:moveTo>
                    <a:lnTo>
                      <a:pt x="578" y="1099"/>
                    </a:lnTo>
                    <a:lnTo>
                      <a:pt x="593" y="1099"/>
                    </a:lnTo>
                    <a:lnTo>
                      <a:pt x="607" y="1099"/>
                    </a:lnTo>
                    <a:lnTo>
                      <a:pt x="622" y="1097"/>
                    </a:lnTo>
                    <a:lnTo>
                      <a:pt x="635" y="1096"/>
                    </a:lnTo>
                    <a:lnTo>
                      <a:pt x="648" y="1094"/>
                    </a:lnTo>
                    <a:lnTo>
                      <a:pt x="662" y="1090"/>
                    </a:lnTo>
                    <a:lnTo>
                      <a:pt x="677" y="1090"/>
                    </a:lnTo>
                    <a:lnTo>
                      <a:pt x="690" y="1084"/>
                    </a:lnTo>
                    <a:lnTo>
                      <a:pt x="704" y="1082"/>
                    </a:lnTo>
                    <a:lnTo>
                      <a:pt x="717" y="1078"/>
                    </a:lnTo>
                    <a:lnTo>
                      <a:pt x="730" y="1075"/>
                    </a:lnTo>
                    <a:lnTo>
                      <a:pt x="744" y="1071"/>
                    </a:lnTo>
                    <a:lnTo>
                      <a:pt x="757" y="1067"/>
                    </a:lnTo>
                    <a:lnTo>
                      <a:pt x="768" y="1061"/>
                    </a:lnTo>
                    <a:lnTo>
                      <a:pt x="782" y="1058"/>
                    </a:lnTo>
                    <a:lnTo>
                      <a:pt x="793" y="1050"/>
                    </a:lnTo>
                    <a:lnTo>
                      <a:pt x="806" y="1044"/>
                    </a:lnTo>
                    <a:lnTo>
                      <a:pt x="818" y="1038"/>
                    </a:lnTo>
                    <a:lnTo>
                      <a:pt x="831" y="1033"/>
                    </a:lnTo>
                    <a:lnTo>
                      <a:pt x="842" y="1027"/>
                    </a:lnTo>
                    <a:lnTo>
                      <a:pt x="854" y="1019"/>
                    </a:lnTo>
                    <a:lnTo>
                      <a:pt x="865" y="1012"/>
                    </a:lnTo>
                    <a:lnTo>
                      <a:pt x="877" y="1006"/>
                    </a:lnTo>
                    <a:lnTo>
                      <a:pt x="888" y="999"/>
                    </a:lnTo>
                    <a:lnTo>
                      <a:pt x="899" y="989"/>
                    </a:lnTo>
                    <a:lnTo>
                      <a:pt x="909" y="981"/>
                    </a:lnTo>
                    <a:lnTo>
                      <a:pt x="920" y="974"/>
                    </a:lnTo>
                    <a:lnTo>
                      <a:pt x="930" y="964"/>
                    </a:lnTo>
                    <a:lnTo>
                      <a:pt x="941" y="957"/>
                    </a:lnTo>
                    <a:lnTo>
                      <a:pt x="951" y="947"/>
                    </a:lnTo>
                    <a:lnTo>
                      <a:pt x="962" y="940"/>
                    </a:lnTo>
                    <a:lnTo>
                      <a:pt x="970" y="930"/>
                    </a:lnTo>
                    <a:lnTo>
                      <a:pt x="979" y="919"/>
                    </a:lnTo>
                    <a:lnTo>
                      <a:pt x="989" y="909"/>
                    </a:lnTo>
                    <a:lnTo>
                      <a:pt x="996" y="900"/>
                    </a:lnTo>
                    <a:lnTo>
                      <a:pt x="1006" y="888"/>
                    </a:lnTo>
                    <a:lnTo>
                      <a:pt x="1014" y="879"/>
                    </a:lnTo>
                    <a:lnTo>
                      <a:pt x="1021" y="867"/>
                    </a:lnTo>
                    <a:lnTo>
                      <a:pt x="1029" y="858"/>
                    </a:lnTo>
                    <a:lnTo>
                      <a:pt x="1036" y="845"/>
                    </a:lnTo>
                    <a:lnTo>
                      <a:pt x="1042" y="835"/>
                    </a:lnTo>
                    <a:lnTo>
                      <a:pt x="1050" y="822"/>
                    </a:lnTo>
                    <a:lnTo>
                      <a:pt x="1057" y="812"/>
                    </a:lnTo>
                    <a:lnTo>
                      <a:pt x="1063" y="799"/>
                    </a:lnTo>
                    <a:lnTo>
                      <a:pt x="1069" y="788"/>
                    </a:lnTo>
                    <a:lnTo>
                      <a:pt x="1074" y="776"/>
                    </a:lnTo>
                    <a:lnTo>
                      <a:pt x="1082" y="765"/>
                    </a:lnTo>
                    <a:lnTo>
                      <a:pt x="1086" y="751"/>
                    </a:lnTo>
                    <a:lnTo>
                      <a:pt x="1091" y="738"/>
                    </a:lnTo>
                    <a:lnTo>
                      <a:pt x="1095" y="725"/>
                    </a:lnTo>
                    <a:lnTo>
                      <a:pt x="1101" y="713"/>
                    </a:lnTo>
                    <a:lnTo>
                      <a:pt x="1105" y="700"/>
                    </a:lnTo>
                    <a:lnTo>
                      <a:pt x="1109" y="687"/>
                    </a:lnTo>
                    <a:lnTo>
                      <a:pt x="1111" y="673"/>
                    </a:lnTo>
                    <a:lnTo>
                      <a:pt x="1114" y="662"/>
                    </a:lnTo>
                    <a:lnTo>
                      <a:pt x="1116" y="649"/>
                    </a:lnTo>
                    <a:lnTo>
                      <a:pt x="1120" y="634"/>
                    </a:lnTo>
                    <a:lnTo>
                      <a:pt x="1122" y="620"/>
                    </a:lnTo>
                    <a:lnTo>
                      <a:pt x="1124" y="607"/>
                    </a:lnTo>
                    <a:lnTo>
                      <a:pt x="1126" y="594"/>
                    </a:lnTo>
                    <a:lnTo>
                      <a:pt x="1126" y="578"/>
                    </a:lnTo>
                    <a:lnTo>
                      <a:pt x="1126" y="565"/>
                    </a:lnTo>
                    <a:lnTo>
                      <a:pt x="1128" y="552"/>
                    </a:lnTo>
                    <a:lnTo>
                      <a:pt x="1126" y="537"/>
                    </a:lnTo>
                    <a:lnTo>
                      <a:pt x="1126" y="521"/>
                    </a:lnTo>
                    <a:lnTo>
                      <a:pt x="1126" y="508"/>
                    </a:lnTo>
                    <a:lnTo>
                      <a:pt x="1124" y="495"/>
                    </a:lnTo>
                    <a:lnTo>
                      <a:pt x="1122" y="481"/>
                    </a:lnTo>
                    <a:lnTo>
                      <a:pt x="1120" y="466"/>
                    </a:lnTo>
                    <a:lnTo>
                      <a:pt x="1116" y="453"/>
                    </a:lnTo>
                    <a:lnTo>
                      <a:pt x="1114" y="440"/>
                    </a:lnTo>
                    <a:lnTo>
                      <a:pt x="1111" y="426"/>
                    </a:lnTo>
                    <a:lnTo>
                      <a:pt x="1109" y="413"/>
                    </a:lnTo>
                    <a:lnTo>
                      <a:pt x="1105" y="400"/>
                    </a:lnTo>
                    <a:lnTo>
                      <a:pt x="1101" y="386"/>
                    </a:lnTo>
                    <a:lnTo>
                      <a:pt x="1095" y="373"/>
                    </a:lnTo>
                    <a:lnTo>
                      <a:pt x="1091" y="362"/>
                    </a:lnTo>
                    <a:lnTo>
                      <a:pt x="1086" y="348"/>
                    </a:lnTo>
                    <a:lnTo>
                      <a:pt x="1082" y="337"/>
                    </a:lnTo>
                    <a:lnTo>
                      <a:pt x="1074" y="324"/>
                    </a:lnTo>
                    <a:lnTo>
                      <a:pt x="1069" y="312"/>
                    </a:lnTo>
                    <a:lnTo>
                      <a:pt x="1063" y="299"/>
                    </a:lnTo>
                    <a:lnTo>
                      <a:pt x="1057" y="288"/>
                    </a:lnTo>
                    <a:lnTo>
                      <a:pt x="1050" y="274"/>
                    </a:lnTo>
                    <a:lnTo>
                      <a:pt x="1042" y="263"/>
                    </a:lnTo>
                    <a:lnTo>
                      <a:pt x="1036" y="251"/>
                    </a:lnTo>
                    <a:lnTo>
                      <a:pt x="1029" y="242"/>
                    </a:lnTo>
                    <a:lnTo>
                      <a:pt x="1021" y="231"/>
                    </a:lnTo>
                    <a:lnTo>
                      <a:pt x="1014" y="221"/>
                    </a:lnTo>
                    <a:lnTo>
                      <a:pt x="1006" y="210"/>
                    </a:lnTo>
                    <a:lnTo>
                      <a:pt x="996" y="200"/>
                    </a:lnTo>
                    <a:lnTo>
                      <a:pt x="989" y="189"/>
                    </a:lnTo>
                    <a:lnTo>
                      <a:pt x="979" y="179"/>
                    </a:lnTo>
                    <a:lnTo>
                      <a:pt x="970" y="170"/>
                    </a:lnTo>
                    <a:lnTo>
                      <a:pt x="962" y="162"/>
                    </a:lnTo>
                    <a:lnTo>
                      <a:pt x="951" y="151"/>
                    </a:lnTo>
                    <a:lnTo>
                      <a:pt x="941" y="143"/>
                    </a:lnTo>
                    <a:lnTo>
                      <a:pt x="930" y="134"/>
                    </a:lnTo>
                    <a:lnTo>
                      <a:pt x="920" y="126"/>
                    </a:lnTo>
                    <a:lnTo>
                      <a:pt x="909" y="116"/>
                    </a:lnTo>
                    <a:lnTo>
                      <a:pt x="899" y="109"/>
                    </a:lnTo>
                    <a:lnTo>
                      <a:pt x="888" y="99"/>
                    </a:lnTo>
                    <a:lnTo>
                      <a:pt x="877" y="94"/>
                    </a:lnTo>
                    <a:lnTo>
                      <a:pt x="865" y="84"/>
                    </a:lnTo>
                    <a:lnTo>
                      <a:pt x="854" y="78"/>
                    </a:lnTo>
                    <a:lnTo>
                      <a:pt x="842" y="71"/>
                    </a:lnTo>
                    <a:lnTo>
                      <a:pt x="831" y="65"/>
                    </a:lnTo>
                    <a:lnTo>
                      <a:pt x="818" y="59"/>
                    </a:lnTo>
                    <a:lnTo>
                      <a:pt x="806" y="54"/>
                    </a:lnTo>
                    <a:lnTo>
                      <a:pt x="793" y="48"/>
                    </a:lnTo>
                    <a:lnTo>
                      <a:pt x="782" y="42"/>
                    </a:lnTo>
                    <a:lnTo>
                      <a:pt x="768" y="37"/>
                    </a:lnTo>
                    <a:lnTo>
                      <a:pt x="757" y="33"/>
                    </a:lnTo>
                    <a:lnTo>
                      <a:pt x="744" y="27"/>
                    </a:lnTo>
                    <a:lnTo>
                      <a:pt x="730" y="23"/>
                    </a:lnTo>
                    <a:lnTo>
                      <a:pt x="717" y="19"/>
                    </a:lnTo>
                    <a:lnTo>
                      <a:pt x="704" y="16"/>
                    </a:lnTo>
                    <a:lnTo>
                      <a:pt x="690" y="14"/>
                    </a:lnTo>
                    <a:lnTo>
                      <a:pt x="677" y="10"/>
                    </a:lnTo>
                    <a:lnTo>
                      <a:pt x="662" y="8"/>
                    </a:lnTo>
                    <a:lnTo>
                      <a:pt x="648" y="4"/>
                    </a:lnTo>
                    <a:lnTo>
                      <a:pt x="635" y="2"/>
                    </a:lnTo>
                    <a:lnTo>
                      <a:pt x="622" y="2"/>
                    </a:lnTo>
                    <a:lnTo>
                      <a:pt x="607" y="0"/>
                    </a:lnTo>
                    <a:lnTo>
                      <a:pt x="593" y="0"/>
                    </a:lnTo>
                    <a:lnTo>
                      <a:pt x="578" y="0"/>
                    </a:lnTo>
                    <a:lnTo>
                      <a:pt x="565" y="0"/>
                    </a:lnTo>
                    <a:lnTo>
                      <a:pt x="550" y="0"/>
                    </a:lnTo>
                    <a:lnTo>
                      <a:pt x="534" y="0"/>
                    </a:lnTo>
                    <a:lnTo>
                      <a:pt x="519" y="0"/>
                    </a:lnTo>
                    <a:lnTo>
                      <a:pt x="506" y="2"/>
                    </a:lnTo>
                    <a:lnTo>
                      <a:pt x="491" y="2"/>
                    </a:lnTo>
                    <a:lnTo>
                      <a:pt x="477" y="4"/>
                    </a:lnTo>
                    <a:lnTo>
                      <a:pt x="464" y="8"/>
                    </a:lnTo>
                    <a:lnTo>
                      <a:pt x="451" y="10"/>
                    </a:lnTo>
                    <a:lnTo>
                      <a:pt x="435" y="14"/>
                    </a:lnTo>
                    <a:lnTo>
                      <a:pt x="422" y="16"/>
                    </a:lnTo>
                    <a:lnTo>
                      <a:pt x="409" y="19"/>
                    </a:lnTo>
                    <a:lnTo>
                      <a:pt x="396" y="23"/>
                    </a:lnTo>
                    <a:lnTo>
                      <a:pt x="380" y="27"/>
                    </a:lnTo>
                    <a:lnTo>
                      <a:pt x="369" y="33"/>
                    </a:lnTo>
                    <a:lnTo>
                      <a:pt x="356" y="37"/>
                    </a:lnTo>
                    <a:lnTo>
                      <a:pt x="344" y="42"/>
                    </a:lnTo>
                    <a:lnTo>
                      <a:pt x="331" y="48"/>
                    </a:lnTo>
                    <a:lnTo>
                      <a:pt x="318" y="54"/>
                    </a:lnTo>
                    <a:lnTo>
                      <a:pt x="306" y="59"/>
                    </a:lnTo>
                    <a:lnTo>
                      <a:pt x="295" y="65"/>
                    </a:lnTo>
                    <a:lnTo>
                      <a:pt x="281" y="71"/>
                    </a:lnTo>
                    <a:lnTo>
                      <a:pt x="270" y="78"/>
                    </a:lnTo>
                    <a:lnTo>
                      <a:pt x="259" y="84"/>
                    </a:lnTo>
                    <a:lnTo>
                      <a:pt x="249" y="94"/>
                    </a:lnTo>
                    <a:lnTo>
                      <a:pt x="238" y="99"/>
                    </a:lnTo>
                    <a:lnTo>
                      <a:pt x="226" y="109"/>
                    </a:lnTo>
                    <a:lnTo>
                      <a:pt x="215" y="116"/>
                    </a:lnTo>
                    <a:lnTo>
                      <a:pt x="205" y="126"/>
                    </a:lnTo>
                    <a:lnTo>
                      <a:pt x="194" y="134"/>
                    </a:lnTo>
                    <a:lnTo>
                      <a:pt x="183" y="143"/>
                    </a:lnTo>
                    <a:lnTo>
                      <a:pt x="175" y="151"/>
                    </a:lnTo>
                    <a:lnTo>
                      <a:pt x="165" y="162"/>
                    </a:lnTo>
                    <a:lnTo>
                      <a:pt x="154" y="170"/>
                    </a:lnTo>
                    <a:lnTo>
                      <a:pt x="145" y="179"/>
                    </a:lnTo>
                    <a:lnTo>
                      <a:pt x="135" y="189"/>
                    </a:lnTo>
                    <a:lnTo>
                      <a:pt x="127" y="200"/>
                    </a:lnTo>
                    <a:lnTo>
                      <a:pt x="118" y="210"/>
                    </a:lnTo>
                    <a:lnTo>
                      <a:pt x="110" y="221"/>
                    </a:lnTo>
                    <a:lnTo>
                      <a:pt x="103" y="231"/>
                    </a:lnTo>
                    <a:lnTo>
                      <a:pt x="95" y="242"/>
                    </a:lnTo>
                    <a:lnTo>
                      <a:pt x="88" y="251"/>
                    </a:lnTo>
                    <a:lnTo>
                      <a:pt x="80" y="263"/>
                    </a:lnTo>
                    <a:lnTo>
                      <a:pt x="72" y="274"/>
                    </a:lnTo>
                    <a:lnTo>
                      <a:pt x="67" y="288"/>
                    </a:lnTo>
                    <a:lnTo>
                      <a:pt x="61" y="299"/>
                    </a:lnTo>
                    <a:lnTo>
                      <a:pt x="55" y="312"/>
                    </a:lnTo>
                    <a:lnTo>
                      <a:pt x="49" y="324"/>
                    </a:lnTo>
                    <a:lnTo>
                      <a:pt x="44" y="337"/>
                    </a:lnTo>
                    <a:lnTo>
                      <a:pt x="38" y="348"/>
                    </a:lnTo>
                    <a:lnTo>
                      <a:pt x="32" y="362"/>
                    </a:lnTo>
                    <a:lnTo>
                      <a:pt x="29" y="373"/>
                    </a:lnTo>
                    <a:lnTo>
                      <a:pt x="25" y="386"/>
                    </a:lnTo>
                    <a:lnTo>
                      <a:pt x="21" y="400"/>
                    </a:lnTo>
                    <a:lnTo>
                      <a:pt x="17" y="413"/>
                    </a:lnTo>
                    <a:lnTo>
                      <a:pt x="13" y="426"/>
                    </a:lnTo>
                    <a:lnTo>
                      <a:pt x="11" y="440"/>
                    </a:lnTo>
                    <a:lnTo>
                      <a:pt x="8" y="453"/>
                    </a:lnTo>
                    <a:lnTo>
                      <a:pt x="6" y="466"/>
                    </a:lnTo>
                    <a:lnTo>
                      <a:pt x="4" y="481"/>
                    </a:lnTo>
                    <a:lnTo>
                      <a:pt x="4" y="495"/>
                    </a:lnTo>
                    <a:lnTo>
                      <a:pt x="0" y="508"/>
                    </a:lnTo>
                    <a:lnTo>
                      <a:pt x="0" y="521"/>
                    </a:lnTo>
                    <a:lnTo>
                      <a:pt x="0" y="537"/>
                    </a:lnTo>
                    <a:lnTo>
                      <a:pt x="0" y="552"/>
                    </a:lnTo>
                    <a:lnTo>
                      <a:pt x="0" y="565"/>
                    </a:lnTo>
                    <a:lnTo>
                      <a:pt x="0" y="578"/>
                    </a:lnTo>
                    <a:lnTo>
                      <a:pt x="0" y="594"/>
                    </a:lnTo>
                    <a:lnTo>
                      <a:pt x="4" y="607"/>
                    </a:lnTo>
                    <a:lnTo>
                      <a:pt x="4" y="620"/>
                    </a:lnTo>
                    <a:lnTo>
                      <a:pt x="6" y="634"/>
                    </a:lnTo>
                    <a:lnTo>
                      <a:pt x="8" y="649"/>
                    </a:lnTo>
                    <a:lnTo>
                      <a:pt x="11" y="662"/>
                    </a:lnTo>
                    <a:lnTo>
                      <a:pt x="13" y="673"/>
                    </a:lnTo>
                    <a:lnTo>
                      <a:pt x="17" y="687"/>
                    </a:lnTo>
                    <a:lnTo>
                      <a:pt x="21" y="700"/>
                    </a:lnTo>
                    <a:lnTo>
                      <a:pt x="25" y="713"/>
                    </a:lnTo>
                    <a:lnTo>
                      <a:pt x="29" y="725"/>
                    </a:lnTo>
                    <a:lnTo>
                      <a:pt x="32" y="738"/>
                    </a:lnTo>
                    <a:lnTo>
                      <a:pt x="38" y="751"/>
                    </a:lnTo>
                    <a:lnTo>
                      <a:pt x="44" y="765"/>
                    </a:lnTo>
                    <a:lnTo>
                      <a:pt x="49" y="776"/>
                    </a:lnTo>
                    <a:lnTo>
                      <a:pt x="55" y="788"/>
                    </a:lnTo>
                    <a:lnTo>
                      <a:pt x="61" y="799"/>
                    </a:lnTo>
                    <a:lnTo>
                      <a:pt x="67" y="812"/>
                    </a:lnTo>
                    <a:lnTo>
                      <a:pt x="72" y="822"/>
                    </a:lnTo>
                    <a:lnTo>
                      <a:pt x="80" y="835"/>
                    </a:lnTo>
                    <a:lnTo>
                      <a:pt x="88" y="845"/>
                    </a:lnTo>
                    <a:lnTo>
                      <a:pt x="95" y="858"/>
                    </a:lnTo>
                    <a:lnTo>
                      <a:pt x="103" y="867"/>
                    </a:lnTo>
                    <a:lnTo>
                      <a:pt x="110" y="879"/>
                    </a:lnTo>
                    <a:lnTo>
                      <a:pt x="118" y="888"/>
                    </a:lnTo>
                    <a:lnTo>
                      <a:pt x="127" y="900"/>
                    </a:lnTo>
                    <a:lnTo>
                      <a:pt x="135" y="909"/>
                    </a:lnTo>
                    <a:lnTo>
                      <a:pt x="145" y="919"/>
                    </a:lnTo>
                    <a:lnTo>
                      <a:pt x="154" y="930"/>
                    </a:lnTo>
                    <a:lnTo>
                      <a:pt x="165" y="940"/>
                    </a:lnTo>
                    <a:lnTo>
                      <a:pt x="175" y="947"/>
                    </a:lnTo>
                    <a:lnTo>
                      <a:pt x="183" y="957"/>
                    </a:lnTo>
                    <a:lnTo>
                      <a:pt x="194" y="964"/>
                    </a:lnTo>
                    <a:lnTo>
                      <a:pt x="205" y="974"/>
                    </a:lnTo>
                    <a:lnTo>
                      <a:pt x="215" y="981"/>
                    </a:lnTo>
                    <a:lnTo>
                      <a:pt x="226" y="989"/>
                    </a:lnTo>
                    <a:lnTo>
                      <a:pt x="238" y="999"/>
                    </a:lnTo>
                    <a:lnTo>
                      <a:pt x="249" y="1006"/>
                    </a:lnTo>
                    <a:lnTo>
                      <a:pt x="259" y="1012"/>
                    </a:lnTo>
                    <a:lnTo>
                      <a:pt x="270" y="1019"/>
                    </a:lnTo>
                    <a:lnTo>
                      <a:pt x="281" y="1027"/>
                    </a:lnTo>
                    <a:lnTo>
                      <a:pt x="295" y="1033"/>
                    </a:lnTo>
                    <a:lnTo>
                      <a:pt x="306" y="1038"/>
                    </a:lnTo>
                    <a:lnTo>
                      <a:pt x="318" y="1044"/>
                    </a:lnTo>
                    <a:lnTo>
                      <a:pt x="331" y="1050"/>
                    </a:lnTo>
                    <a:lnTo>
                      <a:pt x="344" y="1058"/>
                    </a:lnTo>
                    <a:lnTo>
                      <a:pt x="356" y="1061"/>
                    </a:lnTo>
                    <a:lnTo>
                      <a:pt x="369" y="1067"/>
                    </a:lnTo>
                    <a:lnTo>
                      <a:pt x="380" y="1071"/>
                    </a:lnTo>
                    <a:lnTo>
                      <a:pt x="396" y="1075"/>
                    </a:lnTo>
                    <a:lnTo>
                      <a:pt x="409" y="1078"/>
                    </a:lnTo>
                    <a:lnTo>
                      <a:pt x="422" y="1082"/>
                    </a:lnTo>
                    <a:lnTo>
                      <a:pt x="435" y="1084"/>
                    </a:lnTo>
                    <a:lnTo>
                      <a:pt x="451" y="1090"/>
                    </a:lnTo>
                    <a:lnTo>
                      <a:pt x="464" y="1090"/>
                    </a:lnTo>
                    <a:lnTo>
                      <a:pt x="477" y="1094"/>
                    </a:lnTo>
                    <a:lnTo>
                      <a:pt x="491" y="1096"/>
                    </a:lnTo>
                    <a:lnTo>
                      <a:pt x="506" y="1097"/>
                    </a:lnTo>
                    <a:lnTo>
                      <a:pt x="519" y="1099"/>
                    </a:lnTo>
                    <a:lnTo>
                      <a:pt x="534" y="1099"/>
                    </a:lnTo>
                    <a:lnTo>
                      <a:pt x="550" y="1099"/>
                    </a:lnTo>
                    <a:lnTo>
                      <a:pt x="565" y="1101"/>
                    </a:lnTo>
                    <a:lnTo>
                      <a:pt x="565" y="110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15" name="Freeform 35"/>
              <p:cNvSpPr>
                <a:spLocks/>
              </p:cNvSpPr>
              <p:nvPr/>
            </p:nvSpPr>
            <p:spPr bwMode="auto">
              <a:xfrm>
                <a:off x="5409419" y="4334975"/>
                <a:ext cx="833710" cy="830824"/>
              </a:xfrm>
              <a:custGeom>
                <a:avLst/>
                <a:gdLst/>
                <a:ahLst/>
                <a:cxnLst>
                  <a:cxn ang="0">
                    <a:pos x="263" y="574"/>
                  </a:cxn>
                  <a:cxn ang="0">
                    <a:pos x="234" y="572"/>
                  </a:cxn>
                  <a:cxn ang="0">
                    <a:pos x="208" y="563"/>
                  </a:cxn>
                  <a:cxn ang="0">
                    <a:pos x="179" y="555"/>
                  </a:cxn>
                  <a:cxn ang="0">
                    <a:pos x="154" y="544"/>
                  </a:cxn>
                  <a:cxn ang="0">
                    <a:pos x="114" y="517"/>
                  </a:cxn>
                  <a:cxn ang="0">
                    <a:pos x="73" y="481"/>
                  </a:cxn>
                  <a:cxn ang="0">
                    <a:pos x="42" y="443"/>
                  </a:cxn>
                  <a:cxn ang="0">
                    <a:pos x="25" y="411"/>
                  </a:cxn>
                  <a:cxn ang="0">
                    <a:pos x="14" y="378"/>
                  </a:cxn>
                  <a:cxn ang="0">
                    <a:pos x="6" y="352"/>
                  </a:cxn>
                  <a:cxn ang="0">
                    <a:pos x="0" y="325"/>
                  </a:cxn>
                  <a:cxn ang="0">
                    <a:pos x="0" y="297"/>
                  </a:cxn>
                  <a:cxn ang="0">
                    <a:pos x="0" y="264"/>
                  </a:cxn>
                  <a:cxn ang="0">
                    <a:pos x="2" y="236"/>
                  </a:cxn>
                  <a:cxn ang="0">
                    <a:pos x="8" y="209"/>
                  </a:cxn>
                  <a:cxn ang="0">
                    <a:pos x="17" y="181"/>
                  </a:cxn>
                  <a:cxn ang="0">
                    <a:pos x="29" y="156"/>
                  </a:cxn>
                  <a:cxn ang="0">
                    <a:pos x="54" y="114"/>
                  </a:cxn>
                  <a:cxn ang="0">
                    <a:pos x="92" y="74"/>
                  </a:cxn>
                  <a:cxn ang="0">
                    <a:pos x="135" y="40"/>
                  </a:cxn>
                  <a:cxn ang="0">
                    <a:pos x="168" y="23"/>
                  </a:cxn>
                  <a:cxn ang="0">
                    <a:pos x="194" y="13"/>
                  </a:cxn>
                  <a:cxn ang="0">
                    <a:pos x="221" y="6"/>
                  </a:cxn>
                  <a:cxn ang="0">
                    <a:pos x="249" y="0"/>
                  </a:cxn>
                  <a:cxn ang="0">
                    <a:pos x="280" y="0"/>
                  </a:cxn>
                  <a:cxn ang="0">
                    <a:pos x="308" y="0"/>
                  </a:cxn>
                  <a:cxn ang="0">
                    <a:pos x="337" y="4"/>
                  </a:cxn>
                  <a:cxn ang="0">
                    <a:pos x="365" y="10"/>
                  </a:cxn>
                  <a:cxn ang="0">
                    <a:pos x="392" y="17"/>
                  </a:cxn>
                  <a:cxn ang="0">
                    <a:pos x="430" y="36"/>
                  </a:cxn>
                  <a:cxn ang="0">
                    <a:pos x="459" y="55"/>
                  </a:cxn>
                  <a:cxn ang="0">
                    <a:pos x="500" y="93"/>
                  </a:cxn>
                  <a:cxn ang="0">
                    <a:pos x="533" y="137"/>
                  </a:cxn>
                  <a:cxn ang="0">
                    <a:pos x="550" y="169"/>
                  </a:cxn>
                  <a:cxn ang="0">
                    <a:pos x="559" y="196"/>
                  </a:cxn>
                  <a:cxn ang="0">
                    <a:pos x="569" y="222"/>
                  </a:cxn>
                  <a:cxn ang="0">
                    <a:pos x="575" y="251"/>
                  </a:cxn>
                  <a:cxn ang="0">
                    <a:pos x="576" y="281"/>
                  </a:cxn>
                  <a:cxn ang="0">
                    <a:pos x="575" y="310"/>
                  </a:cxn>
                  <a:cxn ang="0">
                    <a:pos x="573" y="338"/>
                  </a:cxn>
                  <a:cxn ang="0">
                    <a:pos x="563" y="365"/>
                  </a:cxn>
                  <a:cxn ang="0">
                    <a:pos x="556" y="394"/>
                  </a:cxn>
                  <a:cxn ang="0">
                    <a:pos x="537" y="430"/>
                  </a:cxn>
                  <a:cxn ang="0">
                    <a:pos x="517" y="460"/>
                  </a:cxn>
                  <a:cxn ang="0">
                    <a:pos x="481" y="500"/>
                  </a:cxn>
                  <a:cxn ang="0">
                    <a:pos x="441" y="530"/>
                  </a:cxn>
                  <a:cxn ang="0">
                    <a:pos x="411" y="546"/>
                  </a:cxn>
                  <a:cxn ang="0">
                    <a:pos x="379" y="559"/>
                  </a:cxn>
                  <a:cxn ang="0">
                    <a:pos x="352" y="568"/>
                  </a:cxn>
                  <a:cxn ang="0">
                    <a:pos x="324" y="574"/>
                  </a:cxn>
                  <a:cxn ang="0">
                    <a:pos x="295" y="576"/>
                  </a:cxn>
                </a:cxnLst>
                <a:rect l="0" t="0" r="r" b="b"/>
                <a:pathLst>
                  <a:path w="578" h="578">
                    <a:moveTo>
                      <a:pt x="287" y="578"/>
                    </a:moveTo>
                    <a:lnTo>
                      <a:pt x="280" y="576"/>
                    </a:lnTo>
                    <a:lnTo>
                      <a:pt x="272" y="576"/>
                    </a:lnTo>
                    <a:lnTo>
                      <a:pt x="263" y="574"/>
                    </a:lnTo>
                    <a:lnTo>
                      <a:pt x="257" y="574"/>
                    </a:lnTo>
                    <a:lnTo>
                      <a:pt x="249" y="574"/>
                    </a:lnTo>
                    <a:lnTo>
                      <a:pt x="242" y="572"/>
                    </a:lnTo>
                    <a:lnTo>
                      <a:pt x="234" y="572"/>
                    </a:lnTo>
                    <a:lnTo>
                      <a:pt x="228" y="570"/>
                    </a:lnTo>
                    <a:lnTo>
                      <a:pt x="221" y="568"/>
                    </a:lnTo>
                    <a:lnTo>
                      <a:pt x="215" y="567"/>
                    </a:lnTo>
                    <a:lnTo>
                      <a:pt x="208" y="563"/>
                    </a:lnTo>
                    <a:lnTo>
                      <a:pt x="200" y="563"/>
                    </a:lnTo>
                    <a:lnTo>
                      <a:pt x="194" y="559"/>
                    </a:lnTo>
                    <a:lnTo>
                      <a:pt x="187" y="557"/>
                    </a:lnTo>
                    <a:lnTo>
                      <a:pt x="179" y="555"/>
                    </a:lnTo>
                    <a:lnTo>
                      <a:pt x="175" y="553"/>
                    </a:lnTo>
                    <a:lnTo>
                      <a:pt x="168" y="549"/>
                    </a:lnTo>
                    <a:lnTo>
                      <a:pt x="160" y="546"/>
                    </a:lnTo>
                    <a:lnTo>
                      <a:pt x="154" y="544"/>
                    </a:lnTo>
                    <a:lnTo>
                      <a:pt x="149" y="540"/>
                    </a:lnTo>
                    <a:lnTo>
                      <a:pt x="135" y="534"/>
                    </a:lnTo>
                    <a:lnTo>
                      <a:pt x="126" y="527"/>
                    </a:lnTo>
                    <a:lnTo>
                      <a:pt x="114" y="517"/>
                    </a:lnTo>
                    <a:lnTo>
                      <a:pt x="103" y="510"/>
                    </a:lnTo>
                    <a:lnTo>
                      <a:pt x="92" y="500"/>
                    </a:lnTo>
                    <a:lnTo>
                      <a:pt x="82" y="492"/>
                    </a:lnTo>
                    <a:lnTo>
                      <a:pt x="73" y="481"/>
                    </a:lnTo>
                    <a:lnTo>
                      <a:pt x="63" y="471"/>
                    </a:lnTo>
                    <a:lnTo>
                      <a:pt x="54" y="460"/>
                    </a:lnTo>
                    <a:lnTo>
                      <a:pt x="48" y="449"/>
                    </a:lnTo>
                    <a:lnTo>
                      <a:pt x="42" y="443"/>
                    </a:lnTo>
                    <a:lnTo>
                      <a:pt x="40" y="437"/>
                    </a:lnTo>
                    <a:lnTo>
                      <a:pt x="36" y="430"/>
                    </a:lnTo>
                    <a:lnTo>
                      <a:pt x="33" y="424"/>
                    </a:lnTo>
                    <a:lnTo>
                      <a:pt x="25" y="411"/>
                    </a:lnTo>
                    <a:lnTo>
                      <a:pt x="21" y="399"/>
                    </a:lnTo>
                    <a:lnTo>
                      <a:pt x="17" y="394"/>
                    </a:lnTo>
                    <a:lnTo>
                      <a:pt x="15" y="386"/>
                    </a:lnTo>
                    <a:lnTo>
                      <a:pt x="14" y="378"/>
                    </a:lnTo>
                    <a:lnTo>
                      <a:pt x="12" y="373"/>
                    </a:lnTo>
                    <a:lnTo>
                      <a:pt x="8" y="365"/>
                    </a:lnTo>
                    <a:lnTo>
                      <a:pt x="8" y="359"/>
                    </a:lnTo>
                    <a:lnTo>
                      <a:pt x="6" y="352"/>
                    </a:lnTo>
                    <a:lnTo>
                      <a:pt x="6" y="346"/>
                    </a:lnTo>
                    <a:lnTo>
                      <a:pt x="2" y="338"/>
                    </a:lnTo>
                    <a:lnTo>
                      <a:pt x="2" y="331"/>
                    </a:lnTo>
                    <a:lnTo>
                      <a:pt x="0" y="325"/>
                    </a:lnTo>
                    <a:lnTo>
                      <a:pt x="0" y="318"/>
                    </a:lnTo>
                    <a:lnTo>
                      <a:pt x="0" y="310"/>
                    </a:lnTo>
                    <a:lnTo>
                      <a:pt x="0" y="302"/>
                    </a:lnTo>
                    <a:lnTo>
                      <a:pt x="0" y="297"/>
                    </a:lnTo>
                    <a:lnTo>
                      <a:pt x="0" y="289"/>
                    </a:lnTo>
                    <a:lnTo>
                      <a:pt x="0" y="281"/>
                    </a:lnTo>
                    <a:lnTo>
                      <a:pt x="0" y="274"/>
                    </a:lnTo>
                    <a:lnTo>
                      <a:pt x="0" y="264"/>
                    </a:lnTo>
                    <a:lnTo>
                      <a:pt x="0" y="259"/>
                    </a:lnTo>
                    <a:lnTo>
                      <a:pt x="0" y="251"/>
                    </a:lnTo>
                    <a:lnTo>
                      <a:pt x="2" y="243"/>
                    </a:lnTo>
                    <a:lnTo>
                      <a:pt x="2" y="236"/>
                    </a:lnTo>
                    <a:lnTo>
                      <a:pt x="6" y="230"/>
                    </a:lnTo>
                    <a:lnTo>
                      <a:pt x="6" y="222"/>
                    </a:lnTo>
                    <a:lnTo>
                      <a:pt x="8" y="215"/>
                    </a:lnTo>
                    <a:lnTo>
                      <a:pt x="8" y="209"/>
                    </a:lnTo>
                    <a:lnTo>
                      <a:pt x="12" y="202"/>
                    </a:lnTo>
                    <a:lnTo>
                      <a:pt x="14" y="196"/>
                    </a:lnTo>
                    <a:lnTo>
                      <a:pt x="15" y="188"/>
                    </a:lnTo>
                    <a:lnTo>
                      <a:pt x="17" y="181"/>
                    </a:lnTo>
                    <a:lnTo>
                      <a:pt x="21" y="175"/>
                    </a:lnTo>
                    <a:lnTo>
                      <a:pt x="23" y="169"/>
                    </a:lnTo>
                    <a:lnTo>
                      <a:pt x="25" y="162"/>
                    </a:lnTo>
                    <a:lnTo>
                      <a:pt x="29" y="156"/>
                    </a:lnTo>
                    <a:lnTo>
                      <a:pt x="33" y="150"/>
                    </a:lnTo>
                    <a:lnTo>
                      <a:pt x="40" y="137"/>
                    </a:lnTo>
                    <a:lnTo>
                      <a:pt x="48" y="125"/>
                    </a:lnTo>
                    <a:lnTo>
                      <a:pt x="54" y="114"/>
                    </a:lnTo>
                    <a:lnTo>
                      <a:pt x="63" y="103"/>
                    </a:lnTo>
                    <a:lnTo>
                      <a:pt x="73" y="93"/>
                    </a:lnTo>
                    <a:lnTo>
                      <a:pt x="82" y="84"/>
                    </a:lnTo>
                    <a:lnTo>
                      <a:pt x="92" y="74"/>
                    </a:lnTo>
                    <a:lnTo>
                      <a:pt x="103" y="65"/>
                    </a:lnTo>
                    <a:lnTo>
                      <a:pt x="114" y="55"/>
                    </a:lnTo>
                    <a:lnTo>
                      <a:pt x="126" y="48"/>
                    </a:lnTo>
                    <a:lnTo>
                      <a:pt x="135" y="40"/>
                    </a:lnTo>
                    <a:lnTo>
                      <a:pt x="149" y="32"/>
                    </a:lnTo>
                    <a:lnTo>
                      <a:pt x="154" y="29"/>
                    </a:lnTo>
                    <a:lnTo>
                      <a:pt x="160" y="27"/>
                    </a:lnTo>
                    <a:lnTo>
                      <a:pt x="168" y="23"/>
                    </a:lnTo>
                    <a:lnTo>
                      <a:pt x="175" y="21"/>
                    </a:lnTo>
                    <a:lnTo>
                      <a:pt x="179" y="17"/>
                    </a:lnTo>
                    <a:lnTo>
                      <a:pt x="187" y="15"/>
                    </a:lnTo>
                    <a:lnTo>
                      <a:pt x="194" y="13"/>
                    </a:lnTo>
                    <a:lnTo>
                      <a:pt x="200" y="11"/>
                    </a:lnTo>
                    <a:lnTo>
                      <a:pt x="208" y="10"/>
                    </a:lnTo>
                    <a:lnTo>
                      <a:pt x="215" y="8"/>
                    </a:lnTo>
                    <a:lnTo>
                      <a:pt x="221" y="6"/>
                    </a:lnTo>
                    <a:lnTo>
                      <a:pt x="228" y="6"/>
                    </a:lnTo>
                    <a:lnTo>
                      <a:pt x="234" y="4"/>
                    </a:lnTo>
                    <a:lnTo>
                      <a:pt x="242" y="2"/>
                    </a:lnTo>
                    <a:lnTo>
                      <a:pt x="249" y="0"/>
                    </a:lnTo>
                    <a:lnTo>
                      <a:pt x="257" y="0"/>
                    </a:lnTo>
                    <a:lnTo>
                      <a:pt x="263" y="0"/>
                    </a:lnTo>
                    <a:lnTo>
                      <a:pt x="272" y="0"/>
                    </a:lnTo>
                    <a:lnTo>
                      <a:pt x="280" y="0"/>
                    </a:lnTo>
                    <a:lnTo>
                      <a:pt x="287" y="0"/>
                    </a:lnTo>
                    <a:lnTo>
                      <a:pt x="295" y="0"/>
                    </a:lnTo>
                    <a:lnTo>
                      <a:pt x="301" y="0"/>
                    </a:lnTo>
                    <a:lnTo>
                      <a:pt x="308" y="0"/>
                    </a:lnTo>
                    <a:lnTo>
                      <a:pt x="316" y="0"/>
                    </a:lnTo>
                    <a:lnTo>
                      <a:pt x="324" y="0"/>
                    </a:lnTo>
                    <a:lnTo>
                      <a:pt x="329" y="2"/>
                    </a:lnTo>
                    <a:lnTo>
                      <a:pt x="337" y="4"/>
                    </a:lnTo>
                    <a:lnTo>
                      <a:pt x="344" y="6"/>
                    </a:lnTo>
                    <a:lnTo>
                      <a:pt x="352" y="6"/>
                    </a:lnTo>
                    <a:lnTo>
                      <a:pt x="358" y="8"/>
                    </a:lnTo>
                    <a:lnTo>
                      <a:pt x="365" y="10"/>
                    </a:lnTo>
                    <a:lnTo>
                      <a:pt x="371" y="11"/>
                    </a:lnTo>
                    <a:lnTo>
                      <a:pt x="379" y="13"/>
                    </a:lnTo>
                    <a:lnTo>
                      <a:pt x="386" y="15"/>
                    </a:lnTo>
                    <a:lnTo>
                      <a:pt x="392" y="17"/>
                    </a:lnTo>
                    <a:lnTo>
                      <a:pt x="400" y="21"/>
                    </a:lnTo>
                    <a:lnTo>
                      <a:pt x="411" y="27"/>
                    </a:lnTo>
                    <a:lnTo>
                      <a:pt x="422" y="32"/>
                    </a:lnTo>
                    <a:lnTo>
                      <a:pt x="430" y="36"/>
                    </a:lnTo>
                    <a:lnTo>
                      <a:pt x="436" y="40"/>
                    </a:lnTo>
                    <a:lnTo>
                      <a:pt x="441" y="44"/>
                    </a:lnTo>
                    <a:lnTo>
                      <a:pt x="449" y="48"/>
                    </a:lnTo>
                    <a:lnTo>
                      <a:pt x="459" y="55"/>
                    </a:lnTo>
                    <a:lnTo>
                      <a:pt x="470" y="65"/>
                    </a:lnTo>
                    <a:lnTo>
                      <a:pt x="481" y="74"/>
                    </a:lnTo>
                    <a:lnTo>
                      <a:pt x="493" y="84"/>
                    </a:lnTo>
                    <a:lnTo>
                      <a:pt x="500" y="93"/>
                    </a:lnTo>
                    <a:lnTo>
                      <a:pt x="510" y="103"/>
                    </a:lnTo>
                    <a:lnTo>
                      <a:pt x="517" y="114"/>
                    </a:lnTo>
                    <a:lnTo>
                      <a:pt x="527" y="125"/>
                    </a:lnTo>
                    <a:lnTo>
                      <a:pt x="533" y="137"/>
                    </a:lnTo>
                    <a:lnTo>
                      <a:pt x="540" y="150"/>
                    </a:lnTo>
                    <a:lnTo>
                      <a:pt x="544" y="156"/>
                    </a:lnTo>
                    <a:lnTo>
                      <a:pt x="546" y="162"/>
                    </a:lnTo>
                    <a:lnTo>
                      <a:pt x="550" y="169"/>
                    </a:lnTo>
                    <a:lnTo>
                      <a:pt x="554" y="175"/>
                    </a:lnTo>
                    <a:lnTo>
                      <a:pt x="556" y="181"/>
                    </a:lnTo>
                    <a:lnTo>
                      <a:pt x="557" y="188"/>
                    </a:lnTo>
                    <a:lnTo>
                      <a:pt x="559" y="196"/>
                    </a:lnTo>
                    <a:lnTo>
                      <a:pt x="563" y="202"/>
                    </a:lnTo>
                    <a:lnTo>
                      <a:pt x="563" y="209"/>
                    </a:lnTo>
                    <a:lnTo>
                      <a:pt x="567" y="215"/>
                    </a:lnTo>
                    <a:lnTo>
                      <a:pt x="569" y="222"/>
                    </a:lnTo>
                    <a:lnTo>
                      <a:pt x="571" y="230"/>
                    </a:lnTo>
                    <a:lnTo>
                      <a:pt x="573" y="236"/>
                    </a:lnTo>
                    <a:lnTo>
                      <a:pt x="573" y="243"/>
                    </a:lnTo>
                    <a:lnTo>
                      <a:pt x="575" y="251"/>
                    </a:lnTo>
                    <a:lnTo>
                      <a:pt x="575" y="259"/>
                    </a:lnTo>
                    <a:lnTo>
                      <a:pt x="575" y="264"/>
                    </a:lnTo>
                    <a:lnTo>
                      <a:pt x="576" y="274"/>
                    </a:lnTo>
                    <a:lnTo>
                      <a:pt x="576" y="281"/>
                    </a:lnTo>
                    <a:lnTo>
                      <a:pt x="578" y="289"/>
                    </a:lnTo>
                    <a:lnTo>
                      <a:pt x="576" y="297"/>
                    </a:lnTo>
                    <a:lnTo>
                      <a:pt x="576" y="302"/>
                    </a:lnTo>
                    <a:lnTo>
                      <a:pt x="575" y="310"/>
                    </a:lnTo>
                    <a:lnTo>
                      <a:pt x="575" y="318"/>
                    </a:lnTo>
                    <a:lnTo>
                      <a:pt x="575" y="325"/>
                    </a:lnTo>
                    <a:lnTo>
                      <a:pt x="573" y="331"/>
                    </a:lnTo>
                    <a:lnTo>
                      <a:pt x="573" y="338"/>
                    </a:lnTo>
                    <a:lnTo>
                      <a:pt x="571" y="346"/>
                    </a:lnTo>
                    <a:lnTo>
                      <a:pt x="569" y="352"/>
                    </a:lnTo>
                    <a:lnTo>
                      <a:pt x="567" y="359"/>
                    </a:lnTo>
                    <a:lnTo>
                      <a:pt x="563" y="365"/>
                    </a:lnTo>
                    <a:lnTo>
                      <a:pt x="563" y="373"/>
                    </a:lnTo>
                    <a:lnTo>
                      <a:pt x="559" y="378"/>
                    </a:lnTo>
                    <a:lnTo>
                      <a:pt x="557" y="386"/>
                    </a:lnTo>
                    <a:lnTo>
                      <a:pt x="556" y="394"/>
                    </a:lnTo>
                    <a:lnTo>
                      <a:pt x="554" y="399"/>
                    </a:lnTo>
                    <a:lnTo>
                      <a:pt x="546" y="411"/>
                    </a:lnTo>
                    <a:lnTo>
                      <a:pt x="540" y="424"/>
                    </a:lnTo>
                    <a:lnTo>
                      <a:pt x="537" y="430"/>
                    </a:lnTo>
                    <a:lnTo>
                      <a:pt x="533" y="437"/>
                    </a:lnTo>
                    <a:lnTo>
                      <a:pt x="529" y="443"/>
                    </a:lnTo>
                    <a:lnTo>
                      <a:pt x="527" y="449"/>
                    </a:lnTo>
                    <a:lnTo>
                      <a:pt x="517" y="460"/>
                    </a:lnTo>
                    <a:lnTo>
                      <a:pt x="510" y="471"/>
                    </a:lnTo>
                    <a:lnTo>
                      <a:pt x="500" y="481"/>
                    </a:lnTo>
                    <a:lnTo>
                      <a:pt x="493" y="492"/>
                    </a:lnTo>
                    <a:lnTo>
                      <a:pt x="481" y="500"/>
                    </a:lnTo>
                    <a:lnTo>
                      <a:pt x="470" y="510"/>
                    </a:lnTo>
                    <a:lnTo>
                      <a:pt x="459" y="517"/>
                    </a:lnTo>
                    <a:lnTo>
                      <a:pt x="449" y="527"/>
                    </a:lnTo>
                    <a:lnTo>
                      <a:pt x="441" y="530"/>
                    </a:lnTo>
                    <a:lnTo>
                      <a:pt x="436" y="534"/>
                    </a:lnTo>
                    <a:lnTo>
                      <a:pt x="430" y="538"/>
                    </a:lnTo>
                    <a:lnTo>
                      <a:pt x="422" y="540"/>
                    </a:lnTo>
                    <a:lnTo>
                      <a:pt x="411" y="546"/>
                    </a:lnTo>
                    <a:lnTo>
                      <a:pt x="400" y="553"/>
                    </a:lnTo>
                    <a:lnTo>
                      <a:pt x="392" y="555"/>
                    </a:lnTo>
                    <a:lnTo>
                      <a:pt x="386" y="557"/>
                    </a:lnTo>
                    <a:lnTo>
                      <a:pt x="379" y="559"/>
                    </a:lnTo>
                    <a:lnTo>
                      <a:pt x="371" y="563"/>
                    </a:lnTo>
                    <a:lnTo>
                      <a:pt x="365" y="563"/>
                    </a:lnTo>
                    <a:lnTo>
                      <a:pt x="358" y="567"/>
                    </a:lnTo>
                    <a:lnTo>
                      <a:pt x="352" y="568"/>
                    </a:lnTo>
                    <a:lnTo>
                      <a:pt x="344" y="570"/>
                    </a:lnTo>
                    <a:lnTo>
                      <a:pt x="337" y="572"/>
                    </a:lnTo>
                    <a:lnTo>
                      <a:pt x="329" y="572"/>
                    </a:lnTo>
                    <a:lnTo>
                      <a:pt x="324" y="574"/>
                    </a:lnTo>
                    <a:lnTo>
                      <a:pt x="316" y="574"/>
                    </a:lnTo>
                    <a:lnTo>
                      <a:pt x="308" y="574"/>
                    </a:lnTo>
                    <a:lnTo>
                      <a:pt x="301" y="576"/>
                    </a:lnTo>
                    <a:lnTo>
                      <a:pt x="295" y="576"/>
                    </a:lnTo>
                    <a:lnTo>
                      <a:pt x="287" y="578"/>
                    </a:lnTo>
                    <a:lnTo>
                      <a:pt x="287" y="578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16" name="Freeform 36"/>
              <p:cNvSpPr>
                <a:spLocks/>
              </p:cNvSpPr>
              <p:nvPr/>
            </p:nvSpPr>
            <p:spPr bwMode="auto">
              <a:xfrm>
                <a:off x="5438267" y="4349400"/>
                <a:ext cx="776014" cy="770244"/>
              </a:xfrm>
              <a:custGeom>
                <a:avLst/>
                <a:gdLst/>
                <a:ahLst/>
                <a:cxnLst>
                  <a:cxn ang="0">
                    <a:pos x="255" y="535"/>
                  </a:cxn>
                  <a:cxn ang="0">
                    <a:pos x="236" y="533"/>
                  </a:cxn>
                  <a:cxn ang="0">
                    <a:pos x="215" y="529"/>
                  </a:cxn>
                  <a:cxn ang="0">
                    <a:pos x="196" y="523"/>
                  </a:cxn>
                  <a:cxn ang="0">
                    <a:pos x="166" y="514"/>
                  </a:cxn>
                  <a:cxn ang="0">
                    <a:pos x="130" y="495"/>
                  </a:cxn>
                  <a:cxn ang="0">
                    <a:pos x="99" y="472"/>
                  </a:cxn>
                  <a:cxn ang="0">
                    <a:pos x="69" y="445"/>
                  </a:cxn>
                  <a:cxn ang="0">
                    <a:pos x="46" y="417"/>
                  </a:cxn>
                  <a:cxn ang="0">
                    <a:pos x="27" y="383"/>
                  </a:cxn>
                  <a:cxn ang="0">
                    <a:pos x="16" y="360"/>
                  </a:cxn>
                  <a:cxn ang="0">
                    <a:pos x="10" y="339"/>
                  </a:cxn>
                  <a:cxn ang="0">
                    <a:pos x="6" y="322"/>
                  </a:cxn>
                  <a:cxn ang="0">
                    <a:pos x="0" y="301"/>
                  </a:cxn>
                  <a:cxn ang="0">
                    <a:pos x="0" y="280"/>
                  </a:cxn>
                  <a:cxn ang="0">
                    <a:pos x="0" y="259"/>
                  </a:cxn>
                  <a:cxn ang="0">
                    <a:pos x="0" y="240"/>
                  </a:cxn>
                  <a:cxn ang="0">
                    <a:pos x="4" y="219"/>
                  </a:cxn>
                  <a:cxn ang="0">
                    <a:pos x="8" y="198"/>
                  </a:cxn>
                  <a:cxn ang="0">
                    <a:pos x="16" y="173"/>
                  </a:cxn>
                  <a:cxn ang="0">
                    <a:pos x="33" y="139"/>
                  </a:cxn>
                  <a:cxn ang="0">
                    <a:pos x="52" y="107"/>
                  </a:cxn>
                  <a:cxn ang="0">
                    <a:pos x="80" y="78"/>
                  </a:cxn>
                  <a:cxn ang="0">
                    <a:pos x="109" y="52"/>
                  </a:cxn>
                  <a:cxn ang="0">
                    <a:pos x="141" y="33"/>
                  </a:cxn>
                  <a:cxn ang="0">
                    <a:pos x="177" y="16"/>
                  </a:cxn>
                  <a:cxn ang="0">
                    <a:pos x="202" y="8"/>
                  </a:cxn>
                  <a:cxn ang="0">
                    <a:pos x="221" y="4"/>
                  </a:cxn>
                  <a:cxn ang="0">
                    <a:pos x="242" y="0"/>
                  </a:cxn>
                  <a:cxn ang="0">
                    <a:pos x="263" y="0"/>
                  </a:cxn>
                  <a:cxn ang="0">
                    <a:pos x="284" y="0"/>
                  </a:cxn>
                  <a:cxn ang="0">
                    <a:pos x="303" y="0"/>
                  </a:cxn>
                  <a:cxn ang="0">
                    <a:pos x="324" y="6"/>
                  </a:cxn>
                  <a:cxn ang="0">
                    <a:pos x="343" y="10"/>
                  </a:cxn>
                  <a:cxn ang="0">
                    <a:pos x="362" y="16"/>
                  </a:cxn>
                  <a:cxn ang="0">
                    <a:pos x="384" y="27"/>
                  </a:cxn>
                  <a:cxn ang="0">
                    <a:pos x="419" y="46"/>
                  </a:cxn>
                  <a:cxn ang="0">
                    <a:pos x="449" y="69"/>
                  </a:cxn>
                  <a:cxn ang="0">
                    <a:pos x="476" y="97"/>
                  </a:cxn>
                  <a:cxn ang="0">
                    <a:pos x="497" y="128"/>
                  </a:cxn>
                  <a:cxn ang="0">
                    <a:pos x="516" y="162"/>
                  </a:cxn>
                  <a:cxn ang="0">
                    <a:pos x="525" y="192"/>
                  </a:cxn>
                  <a:cxn ang="0">
                    <a:pos x="533" y="213"/>
                  </a:cxn>
                  <a:cxn ang="0">
                    <a:pos x="535" y="232"/>
                  </a:cxn>
                  <a:cxn ang="0">
                    <a:pos x="537" y="253"/>
                  </a:cxn>
                  <a:cxn ang="0">
                    <a:pos x="537" y="274"/>
                  </a:cxn>
                  <a:cxn ang="0">
                    <a:pos x="537" y="293"/>
                  </a:cxn>
                  <a:cxn ang="0">
                    <a:pos x="533" y="314"/>
                  </a:cxn>
                  <a:cxn ang="0">
                    <a:pos x="527" y="333"/>
                  </a:cxn>
                  <a:cxn ang="0">
                    <a:pos x="521" y="352"/>
                  </a:cxn>
                  <a:cxn ang="0">
                    <a:pos x="516" y="371"/>
                  </a:cxn>
                  <a:cxn ang="0">
                    <a:pos x="497" y="405"/>
                  </a:cxn>
                  <a:cxn ang="0">
                    <a:pos x="476" y="438"/>
                  </a:cxn>
                  <a:cxn ang="0">
                    <a:pos x="449" y="464"/>
                  </a:cxn>
                  <a:cxn ang="0">
                    <a:pos x="419" y="489"/>
                  </a:cxn>
                  <a:cxn ang="0">
                    <a:pos x="384" y="506"/>
                  </a:cxn>
                  <a:cxn ang="0">
                    <a:pos x="362" y="518"/>
                  </a:cxn>
                  <a:cxn ang="0">
                    <a:pos x="343" y="523"/>
                  </a:cxn>
                  <a:cxn ang="0">
                    <a:pos x="324" y="529"/>
                  </a:cxn>
                  <a:cxn ang="0">
                    <a:pos x="303" y="533"/>
                  </a:cxn>
                  <a:cxn ang="0">
                    <a:pos x="284" y="535"/>
                  </a:cxn>
                  <a:cxn ang="0">
                    <a:pos x="270" y="535"/>
                  </a:cxn>
                </a:cxnLst>
                <a:rect l="0" t="0" r="r" b="b"/>
                <a:pathLst>
                  <a:path w="538" h="535">
                    <a:moveTo>
                      <a:pt x="270" y="535"/>
                    </a:moveTo>
                    <a:lnTo>
                      <a:pt x="263" y="535"/>
                    </a:lnTo>
                    <a:lnTo>
                      <a:pt x="255" y="535"/>
                    </a:lnTo>
                    <a:lnTo>
                      <a:pt x="249" y="533"/>
                    </a:lnTo>
                    <a:lnTo>
                      <a:pt x="242" y="533"/>
                    </a:lnTo>
                    <a:lnTo>
                      <a:pt x="236" y="533"/>
                    </a:lnTo>
                    <a:lnTo>
                      <a:pt x="228" y="531"/>
                    </a:lnTo>
                    <a:lnTo>
                      <a:pt x="221" y="529"/>
                    </a:lnTo>
                    <a:lnTo>
                      <a:pt x="215" y="529"/>
                    </a:lnTo>
                    <a:lnTo>
                      <a:pt x="209" y="527"/>
                    </a:lnTo>
                    <a:lnTo>
                      <a:pt x="202" y="525"/>
                    </a:lnTo>
                    <a:lnTo>
                      <a:pt x="196" y="523"/>
                    </a:lnTo>
                    <a:lnTo>
                      <a:pt x="190" y="521"/>
                    </a:lnTo>
                    <a:lnTo>
                      <a:pt x="177" y="518"/>
                    </a:lnTo>
                    <a:lnTo>
                      <a:pt x="166" y="514"/>
                    </a:lnTo>
                    <a:lnTo>
                      <a:pt x="152" y="506"/>
                    </a:lnTo>
                    <a:lnTo>
                      <a:pt x="141" y="500"/>
                    </a:lnTo>
                    <a:lnTo>
                      <a:pt x="130" y="495"/>
                    </a:lnTo>
                    <a:lnTo>
                      <a:pt x="118" y="489"/>
                    </a:lnTo>
                    <a:lnTo>
                      <a:pt x="109" y="480"/>
                    </a:lnTo>
                    <a:lnTo>
                      <a:pt x="99" y="472"/>
                    </a:lnTo>
                    <a:lnTo>
                      <a:pt x="88" y="464"/>
                    </a:lnTo>
                    <a:lnTo>
                      <a:pt x="80" y="457"/>
                    </a:lnTo>
                    <a:lnTo>
                      <a:pt x="69" y="445"/>
                    </a:lnTo>
                    <a:lnTo>
                      <a:pt x="61" y="438"/>
                    </a:lnTo>
                    <a:lnTo>
                      <a:pt x="52" y="426"/>
                    </a:lnTo>
                    <a:lnTo>
                      <a:pt x="46" y="417"/>
                    </a:lnTo>
                    <a:lnTo>
                      <a:pt x="38" y="405"/>
                    </a:lnTo>
                    <a:lnTo>
                      <a:pt x="33" y="394"/>
                    </a:lnTo>
                    <a:lnTo>
                      <a:pt x="27" y="383"/>
                    </a:lnTo>
                    <a:lnTo>
                      <a:pt x="21" y="371"/>
                    </a:lnTo>
                    <a:lnTo>
                      <a:pt x="17" y="365"/>
                    </a:lnTo>
                    <a:lnTo>
                      <a:pt x="16" y="360"/>
                    </a:lnTo>
                    <a:lnTo>
                      <a:pt x="14" y="352"/>
                    </a:lnTo>
                    <a:lnTo>
                      <a:pt x="12" y="346"/>
                    </a:lnTo>
                    <a:lnTo>
                      <a:pt x="10" y="339"/>
                    </a:lnTo>
                    <a:lnTo>
                      <a:pt x="8" y="333"/>
                    </a:lnTo>
                    <a:lnTo>
                      <a:pt x="6" y="327"/>
                    </a:lnTo>
                    <a:lnTo>
                      <a:pt x="6" y="322"/>
                    </a:lnTo>
                    <a:lnTo>
                      <a:pt x="4" y="314"/>
                    </a:lnTo>
                    <a:lnTo>
                      <a:pt x="2" y="308"/>
                    </a:lnTo>
                    <a:lnTo>
                      <a:pt x="0" y="301"/>
                    </a:lnTo>
                    <a:lnTo>
                      <a:pt x="0" y="293"/>
                    </a:lnTo>
                    <a:lnTo>
                      <a:pt x="0" y="287"/>
                    </a:lnTo>
                    <a:lnTo>
                      <a:pt x="0" y="280"/>
                    </a:lnTo>
                    <a:lnTo>
                      <a:pt x="0" y="274"/>
                    </a:lnTo>
                    <a:lnTo>
                      <a:pt x="0" y="268"/>
                    </a:lnTo>
                    <a:lnTo>
                      <a:pt x="0" y="259"/>
                    </a:lnTo>
                    <a:lnTo>
                      <a:pt x="0" y="253"/>
                    </a:lnTo>
                    <a:lnTo>
                      <a:pt x="0" y="246"/>
                    </a:lnTo>
                    <a:lnTo>
                      <a:pt x="0" y="240"/>
                    </a:lnTo>
                    <a:lnTo>
                      <a:pt x="0" y="232"/>
                    </a:lnTo>
                    <a:lnTo>
                      <a:pt x="2" y="225"/>
                    </a:lnTo>
                    <a:lnTo>
                      <a:pt x="4" y="219"/>
                    </a:lnTo>
                    <a:lnTo>
                      <a:pt x="6" y="213"/>
                    </a:lnTo>
                    <a:lnTo>
                      <a:pt x="6" y="206"/>
                    </a:lnTo>
                    <a:lnTo>
                      <a:pt x="8" y="198"/>
                    </a:lnTo>
                    <a:lnTo>
                      <a:pt x="10" y="192"/>
                    </a:lnTo>
                    <a:lnTo>
                      <a:pt x="12" y="187"/>
                    </a:lnTo>
                    <a:lnTo>
                      <a:pt x="16" y="173"/>
                    </a:lnTo>
                    <a:lnTo>
                      <a:pt x="21" y="162"/>
                    </a:lnTo>
                    <a:lnTo>
                      <a:pt x="27" y="151"/>
                    </a:lnTo>
                    <a:lnTo>
                      <a:pt x="33" y="139"/>
                    </a:lnTo>
                    <a:lnTo>
                      <a:pt x="38" y="128"/>
                    </a:lnTo>
                    <a:lnTo>
                      <a:pt x="46" y="118"/>
                    </a:lnTo>
                    <a:lnTo>
                      <a:pt x="52" y="107"/>
                    </a:lnTo>
                    <a:lnTo>
                      <a:pt x="61" y="97"/>
                    </a:lnTo>
                    <a:lnTo>
                      <a:pt x="69" y="86"/>
                    </a:lnTo>
                    <a:lnTo>
                      <a:pt x="80" y="78"/>
                    </a:lnTo>
                    <a:lnTo>
                      <a:pt x="88" y="69"/>
                    </a:lnTo>
                    <a:lnTo>
                      <a:pt x="99" y="61"/>
                    </a:lnTo>
                    <a:lnTo>
                      <a:pt x="109" y="52"/>
                    </a:lnTo>
                    <a:lnTo>
                      <a:pt x="118" y="46"/>
                    </a:lnTo>
                    <a:lnTo>
                      <a:pt x="130" y="38"/>
                    </a:lnTo>
                    <a:lnTo>
                      <a:pt x="141" y="33"/>
                    </a:lnTo>
                    <a:lnTo>
                      <a:pt x="152" y="27"/>
                    </a:lnTo>
                    <a:lnTo>
                      <a:pt x="166" y="21"/>
                    </a:lnTo>
                    <a:lnTo>
                      <a:pt x="177" y="16"/>
                    </a:lnTo>
                    <a:lnTo>
                      <a:pt x="190" y="12"/>
                    </a:lnTo>
                    <a:lnTo>
                      <a:pt x="196" y="10"/>
                    </a:lnTo>
                    <a:lnTo>
                      <a:pt x="202" y="8"/>
                    </a:lnTo>
                    <a:lnTo>
                      <a:pt x="209" y="6"/>
                    </a:lnTo>
                    <a:lnTo>
                      <a:pt x="215" y="6"/>
                    </a:lnTo>
                    <a:lnTo>
                      <a:pt x="221" y="4"/>
                    </a:lnTo>
                    <a:lnTo>
                      <a:pt x="228" y="2"/>
                    </a:lnTo>
                    <a:lnTo>
                      <a:pt x="236" y="0"/>
                    </a:lnTo>
                    <a:lnTo>
                      <a:pt x="242" y="0"/>
                    </a:lnTo>
                    <a:lnTo>
                      <a:pt x="249" y="0"/>
                    </a:lnTo>
                    <a:lnTo>
                      <a:pt x="255" y="0"/>
                    </a:lnTo>
                    <a:lnTo>
                      <a:pt x="263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4" y="0"/>
                    </a:lnTo>
                    <a:lnTo>
                      <a:pt x="289" y="0"/>
                    </a:lnTo>
                    <a:lnTo>
                      <a:pt x="297" y="0"/>
                    </a:lnTo>
                    <a:lnTo>
                      <a:pt x="303" y="0"/>
                    </a:lnTo>
                    <a:lnTo>
                      <a:pt x="310" y="2"/>
                    </a:lnTo>
                    <a:lnTo>
                      <a:pt x="316" y="4"/>
                    </a:lnTo>
                    <a:lnTo>
                      <a:pt x="324" y="6"/>
                    </a:lnTo>
                    <a:lnTo>
                      <a:pt x="329" y="6"/>
                    </a:lnTo>
                    <a:lnTo>
                      <a:pt x="335" y="8"/>
                    </a:lnTo>
                    <a:lnTo>
                      <a:pt x="343" y="10"/>
                    </a:lnTo>
                    <a:lnTo>
                      <a:pt x="348" y="12"/>
                    </a:lnTo>
                    <a:lnTo>
                      <a:pt x="354" y="14"/>
                    </a:lnTo>
                    <a:lnTo>
                      <a:pt x="362" y="16"/>
                    </a:lnTo>
                    <a:lnTo>
                      <a:pt x="367" y="18"/>
                    </a:lnTo>
                    <a:lnTo>
                      <a:pt x="373" y="21"/>
                    </a:lnTo>
                    <a:lnTo>
                      <a:pt x="384" y="27"/>
                    </a:lnTo>
                    <a:lnTo>
                      <a:pt x="396" y="33"/>
                    </a:lnTo>
                    <a:lnTo>
                      <a:pt x="407" y="38"/>
                    </a:lnTo>
                    <a:lnTo>
                      <a:pt x="419" y="46"/>
                    </a:lnTo>
                    <a:lnTo>
                      <a:pt x="428" y="52"/>
                    </a:lnTo>
                    <a:lnTo>
                      <a:pt x="440" y="61"/>
                    </a:lnTo>
                    <a:lnTo>
                      <a:pt x="449" y="69"/>
                    </a:lnTo>
                    <a:lnTo>
                      <a:pt x="459" y="78"/>
                    </a:lnTo>
                    <a:lnTo>
                      <a:pt x="468" y="86"/>
                    </a:lnTo>
                    <a:lnTo>
                      <a:pt x="476" y="97"/>
                    </a:lnTo>
                    <a:lnTo>
                      <a:pt x="483" y="107"/>
                    </a:lnTo>
                    <a:lnTo>
                      <a:pt x="491" y="118"/>
                    </a:lnTo>
                    <a:lnTo>
                      <a:pt x="497" y="128"/>
                    </a:lnTo>
                    <a:lnTo>
                      <a:pt x="504" y="139"/>
                    </a:lnTo>
                    <a:lnTo>
                      <a:pt x="510" y="151"/>
                    </a:lnTo>
                    <a:lnTo>
                      <a:pt x="516" y="162"/>
                    </a:lnTo>
                    <a:lnTo>
                      <a:pt x="519" y="173"/>
                    </a:lnTo>
                    <a:lnTo>
                      <a:pt x="525" y="187"/>
                    </a:lnTo>
                    <a:lnTo>
                      <a:pt x="525" y="192"/>
                    </a:lnTo>
                    <a:lnTo>
                      <a:pt x="527" y="198"/>
                    </a:lnTo>
                    <a:lnTo>
                      <a:pt x="531" y="206"/>
                    </a:lnTo>
                    <a:lnTo>
                      <a:pt x="533" y="213"/>
                    </a:lnTo>
                    <a:lnTo>
                      <a:pt x="533" y="219"/>
                    </a:lnTo>
                    <a:lnTo>
                      <a:pt x="533" y="225"/>
                    </a:lnTo>
                    <a:lnTo>
                      <a:pt x="535" y="232"/>
                    </a:lnTo>
                    <a:lnTo>
                      <a:pt x="537" y="240"/>
                    </a:lnTo>
                    <a:lnTo>
                      <a:pt x="537" y="246"/>
                    </a:lnTo>
                    <a:lnTo>
                      <a:pt x="537" y="253"/>
                    </a:lnTo>
                    <a:lnTo>
                      <a:pt x="537" y="259"/>
                    </a:lnTo>
                    <a:lnTo>
                      <a:pt x="538" y="268"/>
                    </a:lnTo>
                    <a:lnTo>
                      <a:pt x="537" y="274"/>
                    </a:lnTo>
                    <a:lnTo>
                      <a:pt x="537" y="280"/>
                    </a:lnTo>
                    <a:lnTo>
                      <a:pt x="537" y="287"/>
                    </a:lnTo>
                    <a:lnTo>
                      <a:pt x="537" y="293"/>
                    </a:lnTo>
                    <a:lnTo>
                      <a:pt x="535" y="301"/>
                    </a:lnTo>
                    <a:lnTo>
                      <a:pt x="533" y="308"/>
                    </a:lnTo>
                    <a:lnTo>
                      <a:pt x="533" y="314"/>
                    </a:lnTo>
                    <a:lnTo>
                      <a:pt x="533" y="322"/>
                    </a:lnTo>
                    <a:lnTo>
                      <a:pt x="531" y="327"/>
                    </a:lnTo>
                    <a:lnTo>
                      <a:pt x="527" y="333"/>
                    </a:lnTo>
                    <a:lnTo>
                      <a:pt x="525" y="339"/>
                    </a:lnTo>
                    <a:lnTo>
                      <a:pt x="525" y="346"/>
                    </a:lnTo>
                    <a:lnTo>
                      <a:pt x="521" y="352"/>
                    </a:lnTo>
                    <a:lnTo>
                      <a:pt x="519" y="360"/>
                    </a:lnTo>
                    <a:lnTo>
                      <a:pt x="518" y="365"/>
                    </a:lnTo>
                    <a:lnTo>
                      <a:pt x="516" y="371"/>
                    </a:lnTo>
                    <a:lnTo>
                      <a:pt x="510" y="383"/>
                    </a:lnTo>
                    <a:lnTo>
                      <a:pt x="504" y="394"/>
                    </a:lnTo>
                    <a:lnTo>
                      <a:pt x="497" y="405"/>
                    </a:lnTo>
                    <a:lnTo>
                      <a:pt x="491" y="417"/>
                    </a:lnTo>
                    <a:lnTo>
                      <a:pt x="483" y="426"/>
                    </a:lnTo>
                    <a:lnTo>
                      <a:pt x="476" y="438"/>
                    </a:lnTo>
                    <a:lnTo>
                      <a:pt x="468" y="445"/>
                    </a:lnTo>
                    <a:lnTo>
                      <a:pt x="459" y="457"/>
                    </a:lnTo>
                    <a:lnTo>
                      <a:pt x="449" y="464"/>
                    </a:lnTo>
                    <a:lnTo>
                      <a:pt x="440" y="472"/>
                    </a:lnTo>
                    <a:lnTo>
                      <a:pt x="428" y="480"/>
                    </a:lnTo>
                    <a:lnTo>
                      <a:pt x="419" y="489"/>
                    </a:lnTo>
                    <a:lnTo>
                      <a:pt x="407" y="495"/>
                    </a:lnTo>
                    <a:lnTo>
                      <a:pt x="396" y="500"/>
                    </a:lnTo>
                    <a:lnTo>
                      <a:pt x="384" y="506"/>
                    </a:lnTo>
                    <a:lnTo>
                      <a:pt x="373" y="514"/>
                    </a:lnTo>
                    <a:lnTo>
                      <a:pt x="367" y="516"/>
                    </a:lnTo>
                    <a:lnTo>
                      <a:pt x="362" y="518"/>
                    </a:lnTo>
                    <a:lnTo>
                      <a:pt x="354" y="519"/>
                    </a:lnTo>
                    <a:lnTo>
                      <a:pt x="348" y="521"/>
                    </a:lnTo>
                    <a:lnTo>
                      <a:pt x="343" y="523"/>
                    </a:lnTo>
                    <a:lnTo>
                      <a:pt x="335" y="525"/>
                    </a:lnTo>
                    <a:lnTo>
                      <a:pt x="329" y="527"/>
                    </a:lnTo>
                    <a:lnTo>
                      <a:pt x="324" y="529"/>
                    </a:lnTo>
                    <a:lnTo>
                      <a:pt x="316" y="529"/>
                    </a:lnTo>
                    <a:lnTo>
                      <a:pt x="310" y="531"/>
                    </a:lnTo>
                    <a:lnTo>
                      <a:pt x="303" y="533"/>
                    </a:lnTo>
                    <a:lnTo>
                      <a:pt x="297" y="533"/>
                    </a:lnTo>
                    <a:lnTo>
                      <a:pt x="289" y="533"/>
                    </a:lnTo>
                    <a:lnTo>
                      <a:pt x="284" y="535"/>
                    </a:lnTo>
                    <a:lnTo>
                      <a:pt x="276" y="535"/>
                    </a:lnTo>
                    <a:lnTo>
                      <a:pt x="270" y="535"/>
                    </a:lnTo>
                    <a:lnTo>
                      <a:pt x="270" y="535"/>
                    </a:lnTo>
                    <a:close/>
                  </a:path>
                </a:pathLst>
              </a:custGeom>
              <a:solidFill>
                <a:srgbClr val="6661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17" name="Freeform 37"/>
              <p:cNvSpPr>
                <a:spLocks/>
              </p:cNvSpPr>
              <p:nvPr/>
            </p:nvSpPr>
            <p:spPr bwMode="auto">
              <a:xfrm>
                <a:off x="5519042" y="4430174"/>
                <a:ext cx="623118" cy="626003"/>
              </a:xfrm>
              <a:custGeom>
                <a:avLst/>
                <a:gdLst/>
                <a:ahLst/>
                <a:cxnLst>
                  <a:cxn ang="0">
                    <a:pos x="192" y="429"/>
                  </a:cxn>
                  <a:cxn ang="0">
                    <a:pos x="160" y="424"/>
                  </a:cxn>
                  <a:cxn ang="0">
                    <a:pos x="130" y="414"/>
                  </a:cxn>
                  <a:cxn ang="0">
                    <a:pos x="101" y="399"/>
                  </a:cxn>
                  <a:cxn ang="0">
                    <a:pos x="76" y="382"/>
                  </a:cxn>
                  <a:cxn ang="0">
                    <a:pos x="55" y="361"/>
                  </a:cxn>
                  <a:cxn ang="0">
                    <a:pos x="35" y="336"/>
                  </a:cxn>
                  <a:cxn ang="0">
                    <a:pos x="19" y="308"/>
                  </a:cxn>
                  <a:cxn ang="0">
                    <a:pos x="8" y="279"/>
                  </a:cxn>
                  <a:cxn ang="0">
                    <a:pos x="0" y="249"/>
                  </a:cxn>
                  <a:cxn ang="0">
                    <a:pos x="0" y="218"/>
                  </a:cxn>
                  <a:cxn ang="0">
                    <a:pos x="0" y="184"/>
                  </a:cxn>
                  <a:cxn ang="0">
                    <a:pos x="8" y="152"/>
                  </a:cxn>
                  <a:cxn ang="0">
                    <a:pos x="19" y="121"/>
                  </a:cxn>
                  <a:cxn ang="0">
                    <a:pos x="35" y="95"/>
                  </a:cxn>
                  <a:cxn ang="0">
                    <a:pos x="55" y="70"/>
                  </a:cxn>
                  <a:cxn ang="0">
                    <a:pos x="76" y="47"/>
                  </a:cxn>
                  <a:cxn ang="0">
                    <a:pos x="101" y="28"/>
                  </a:cxn>
                  <a:cxn ang="0">
                    <a:pos x="130" y="15"/>
                  </a:cxn>
                  <a:cxn ang="0">
                    <a:pos x="160" y="5"/>
                  </a:cxn>
                  <a:cxn ang="0">
                    <a:pos x="192" y="0"/>
                  </a:cxn>
                  <a:cxn ang="0">
                    <a:pos x="227" y="0"/>
                  </a:cxn>
                  <a:cxn ang="0">
                    <a:pos x="259" y="1"/>
                  </a:cxn>
                  <a:cxn ang="0">
                    <a:pos x="289" y="11"/>
                  </a:cxn>
                  <a:cxn ang="0">
                    <a:pos x="316" y="24"/>
                  </a:cxn>
                  <a:cxn ang="0">
                    <a:pos x="343" y="41"/>
                  </a:cxn>
                  <a:cxn ang="0">
                    <a:pos x="367" y="62"/>
                  </a:cxn>
                  <a:cxn ang="0">
                    <a:pos x="388" y="85"/>
                  </a:cxn>
                  <a:cxn ang="0">
                    <a:pos x="403" y="112"/>
                  </a:cxn>
                  <a:cxn ang="0">
                    <a:pos x="417" y="140"/>
                  </a:cxn>
                  <a:cxn ang="0">
                    <a:pos x="426" y="173"/>
                  </a:cxn>
                  <a:cxn ang="0">
                    <a:pos x="430" y="205"/>
                  </a:cxn>
                  <a:cxn ang="0">
                    <a:pos x="430" y="237"/>
                  </a:cxn>
                  <a:cxn ang="0">
                    <a:pos x="422" y="270"/>
                  </a:cxn>
                  <a:cxn ang="0">
                    <a:pos x="413" y="300"/>
                  </a:cxn>
                  <a:cxn ang="0">
                    <a:pos x="400" y="327"/>
                  </a:cxn>
                  <a:cxn ang="0">
                    <a:pos x="381" y="353"/>
                  </a:cxn>
                  <a:cxn ang="0">
                    <a:pos x="360" y="374"/>
                  </a:cxn>
                  <a:cxn ang="0">
                    <a:pos x="335" y="395"/>
                  </a:cxn>
                  <a:cxn ang="0">
                    <a:pos x="306" y="408"/>
                  </a:cxn>
                  <a:cxn ang="0">
                    <a:pos x="278" y="422"/>
                  </a:cxn>
                  <a:cxn ang="0">
                    <a:pos x="248" y="427"/>
                  </a:cxn>
                  <a:cxn ang="0">
                    <a:pos x="215" y="433"/>
                  </a:cxn>
                </a:cxnLst>
                <a:rect l="0" t="0" r="r" b="b"/>
                <a:pathLst>
                  <a:path w="432" h="433">
                    <a:moveTo>
                      <a:pt x="215" y="433"/>
                    </a:moveTo>
                    <a:lnTo>
                      <a:pt x="204" y="431"/>
                    </a:lnTo>
                    <a:lnTo>
                      <a:pt x="192" y="429"/>
                    </a:lnTo>
                    <a:lnTo>
                      <a:pt x="181" y="427"/>
                    </a:lnTo>
                    <a:lnTo>
                      <a:pt x="171" y="427"/>
                    </a:lnTo>
                    <a:lnTo>
                      <a:pt x="160" y="424"/>
                    </a:lnTo>
                    <a:lnTo>
                      <a:pt x="151" y="422"/>
                    </a:lnTo>
                    <a:lnTo>
                      <a:pt x="139" y="418"/>
                    </a:lnTo>
                    <a:lnTo>
                      <a:pt x="130" y="414"/>
                    </a:lnTo>
                    <a:lnTo>
                      <a:pt x="120" y="408"/>
                    </a:lnTo>
                    <a:lnTo>
                      <a:pt x="111" y="404"/>
                    </a:lnTo>
                    <a:lnTo>
                      <a:pt x="101" y="399"/>
                    </a:lnTo>
                    <a:lnTo>
                      <a:pt x="94" y="395"/>
                    </a:lnTo>
                    <a:lnTo>
                      <a:pt x="84" y="387"/>
                    </a:lnTo>
                    <a:lnTo>
                      <a:pt x="76" y="382"/>
                    </a:lnTo>
                    <a:lnTo>
                      <a:pt x="71" y="374"/>
                    </a:lnTo>
                    <a:lnTo>
                      <a:pt x="63" y="368"/>
                    </a:lnTo>
                    <a:lnTo>
                      <a:pt x="55" y="361"/>
                    </a:lnTo>
                    <a:lnTo>
                      <a:pt x="48" y="353"/>
                    </a:lnTo>
                    <a:lnTo>
                      <a:pt x="42" y="344"/>
                    </a:lnTo>
                    <a:lnTo>
                      <a:pt x="35" y="336"/>
                    </a:lnTo>
                    <a:lnTo>
                      <a:pt x="29" y="327"/>
                    </a:lnTo>
                    <a:lnTo>
                      <a:pt x="25" y="317"/>
                    </a:lnTo>
                    <a:lnTo>
                      <a:pt x="19" y="308"/>
                    </a:lnTo>
                    <a:lnTo>
                      <a:pt x="16" y="300"/>
                    </a:lnTo>
                    <a:lnTo>
                      <a:pt x="12" y="289"/>
                    </a:lnTo>
                    <a:lnTo>
                      <a:pt x="8" y="279"/>
                    </a:lnTo>
                    <a:lnTo>
                      <a:pt x="6" y="270"/>
                    </a:lnTo>
                    <a:lnTo>
                      <a:pt x="4" y="260"/>
                    </a:lnTo>
                    <a:lnTo>
                      <a:pt x="0" y="249"/>
                    </a:lnTo>
                    <a:lnTo>
                      <a:pt x="0" y="237"/>
                    </a:lnTo>
                    <a:lnTo>
                      <a:pt x="0" y="228"/>
                    </a:lnTo>
                    <a:lnTo>
                      <a:pt x="0" y="218"/>
                    </a:lnTo>
                    <a:lnTo>
                      <a:pt x="0" y="205"/>
                    </a:lnTo>
                    <a:lnTo>
                      <a:pt x="0" y="193"/>
                    </a:lnTo>
                    <a:lnTo>
                      <a:pt x="0" y="184"/>
                    </a:lnTo>
                    <a:lnTo>
                      <a:pt x="4" y="173"/>
                    </a:lnTo>
                    <a:lnTo>
                      <a:pt x="6" y="161"/>
                    </a:lnTo>
                    <a:lnTo>
                      <a:pt x="8" y="152"/>
                    </a:lnTo>
                    <a:lnTo>
                      <a:pt x="12" y="140"/>
                    </a:lnTo>
                    <a:lnTo>
                      <a:pt x="16" y="131"/>
                    </a:lnTo>
                    <a:lnTo>
                      <a:pt x="19" y="121"/>
                    </a:lnTo>
                    <a:lnTo>
                      <a:pt x="25" y="112"/>
                    </a:lnTo>
                    <a:lnTo>
                      <a:pt x="29" y="102"/>
                    </a:lnTo>
                    <a:lnTo>
                      <a:pt x="35" y="95"/>
                    </a:lnTo>
                    <a:lnTo>
                      <a:pt x="42" y="85"/>
                    </a:lnTo>
                    <a:lnTo>
                      <a:pt x="48" y="77"/>
                    </a:lnTo>
                    <a:lnTo>
                      <a:pt x="55" y="70"/>
                    </a:lnTo>
                    <a:lnTo>
                      <a:pt x="63" y="62"/>
                    </a:lnTo>
                    <a:lnTo>
                      <a:pt x="71" y="55"/>
                    </a:lnTo>
                    <a:lnTo>
                      <a:pt x="76" y="47"/>
                    </a:lnTo>
                    <a:lnTo>
                      <a:pt x="84" y="41"/>
                    </a:lnTo>
                    <a:lnTo>
                      <a:pt x="94" y="36"/>
                    </a:lnTo>
                    <a:lnTo>
                      <a:pt x="101" y="28"/>
                    </a:lnTo>
                    <a:lnTo>
                      <a:pt x="111" y="24"/>
                    </a:lnTo>
                    <a:lnTo>
                      <a:pt x="120" y="19"/>
                    </a:lnTo>
                    <a:lnTo>
                      <a:pt x="130" y="15"/>
                    </a:lnTo>
                    <a:lnTo>
                      <a:pt x="139" y="11"/>
                    </a:lnTo>
                    <a:lnTo>
                      <a:pt x="151" y="7"/>
                    </a:lnTo>
                    <a:lnTo>
                      <a:pt x="160" y="5"/>
                    </a:lnTo>
                    <a:lnTo>
                      <a:pt x="171" y="1"/>
                    </a:lnTo>
                    <a:lnTo>
                      <a:pt x="181" y="0"/>
                    </a:lnTo>
                    <a:lnTo>
                      <a:pt x="192" y="0"/>
                    </a:lnTo>
                    <a:lnTo>
                      <a:pt x="204" y="0"/>
                    </a:lnTo>
                    <a:lnTo>
                      <a:pt x="215" y="0"/>
                    </a:lnTo>
                    <a:lnTo>
                      <a:pt x="227" y="0"/>
                    </a:lnTo>
                    <a:lnTo>
                      <a:pt x="236" y="0"/>
                    </a:lnTo>
                    <a:lnTo>
                      <a:pt x="248" y="0"/>
                    </a:lnTo>
                    <a:lnTo>
                      <a:pt x="259" y="1"/>
                    </a:lnTo>
                    <a:lnTo>
                      <a:pt x="268" y="5"/>
                    </a:lnTo>
                    <a:lnTo>
                      <a:pt x="278" y="7"/>
                    </a:lnTo>
                    <a:lnTo>
                      <a:pt x="289" y="11"/>
                    </a:lnTo>
                    <a:lnTo>
                      <a:pt x="299" y="15"/>
                    </a:lnTo>
                    <a:lnTo>
                      <a:pt x="306" y="19"/>
                    </a:lnTo>
                    <a:lnTo>
                      <a:pt x="316" y="24"/>
                    </a:lnTo>
                    <a:lnTo>
                      <a:pt x="325" y="28"/>
                    </a:lnTo>
                    <a:lnTo>
                      <a:pt x="335" y="36"/>
                    </a:lnTo>
                    <a:lnTo>
                      <a:pt x="343" y="41"/>
                    </a:lnTo>
                    <a:lnTo>
                      <a:pt x="352" y="47"/>
                    </a:lnTo>
                    <a:lnTo>
                      <a:pt x="360" y="55"/>
                    </a:lnTo>
                    <a:lnTo>
                      <a:pt x="367" y="62"/>
                    </a:lnTo>
                    <a:lnTo>
                      <a:pt x="373" y="70"/>
                    </a:lnTo>
                    <a:lnTo>
                      <a:pt x="381" y="77"/>
                    </a:lnTo>
                    <a:lnTo>
                      <a:pt x="388" y="85"/>
                    </a:lnTo>
                    <a:lnTo>
                      <a:pt x="394" y="95"/>
                    </a:lnTo>
                    <a:lnTo>
                      <a:pt x="400" y="102"/>
                    </a:lnTo>
                    <a:lnTo>
                      <a:pt x="403" y="112"/>
                    </a:lnTo>
                    <a:lnTo>
                      <a:pt x="407" y="121"/>
                    </a:lnTo>
                    <a:lnTo>
                      <a:pt x="413" y="131"/>
                    </a:lnTo>
                    <a:lnTo>
                      <a:pt x="417" y="140"/>
                    </a:lnTo>
                    <a:lnTo>
                      <a:pt x="421" y="152"/>
                    </a:lnTo>
                    <a:lnTo>
                      <a:pt x="422" y="161"/>
                    </a:lnTo>
                    <a:lnTo>
                      <a:pt x="426" y="173"/>
                    </a:lnTo>
                    <a:lnTo>
                      <a:pt x="428" y="184"/>
                    </a:lnTo>
                    <a:lnTo>
                      <a:pt x="430" y="193"/>
                    </a:lnTo>
                    <a:lnTo>
                      <a:pt x="430" y="205"/>
                    </a:lnTo>
                    <a:lnTo>
                      <a:pt x="432" y="218"/>
                    </a:lnTo>
                    <a:lnTo>
                      <a:pt x="430" y="228"/>
                    </a:lnTo>
                    <a:lnTo>
                      <a:pt x="430" y="237"/>
                    </a:lnTo>
                    <a:lnTo>
                      <a:pt x="428" y="249"/>
                    </a:lnTo>
                    <a:lnTo>
                      <a:pt x="426" y="260"/>
                    </a:lnTo>
                    <a:lnTo>
                      <a:pt x="422" y="270"/>
                    </a:lnTo>
                    <a:lnTo>
                      <a:pt x="421" y="279"/>
                    </a:lnTo>
                    <a:lnTo>
                      <a:pt x="417" y="289"/>
                    </a:lnTo>
                    <a:lnTo>
                      <a:pt x="413" y="300"/>
                    </a:lnTo>
                    <a:lnTo>
                      <a:pt x="407" y="308"/>
                    </a:lnTo>
                    <a:lnTo>
                      <a:pt x="403" y="317"/>
                    </a:lnTo>
                    <a:lnTo>
                      <a:pt x="400" y="327"/>
                    </a:lnTo>
                    <a:lnTo>
                      <a:pt x="394" y="336"/>
                    </a:lnTo>
                    <a:lnTo>
                      <a:pt x="388" y="344"/>
                    </a:lnTo>
                    <a:lnTo>
                      <a:pt x="381" y="353"/>
                    </a:lnTo>
                    <a:lnTo>
                      <a:pt x="373" y="361"/>
                    </a:lnTo>
                    <a:lnTo>
                      <a:pt x="367" y="368"/>
                    </a:lnTo>
                    <a:lnTo>
                      <a:pt x="360" y="374"/>
                    </a:lnTo>
                    <a:lnTo>
                      <a:pt x="352" y="382"/>
                    </a:lnTo>
                    <a:lnTo>
                      <a:pt x="343" y="387"/>
                    </a:lnTo>
                    <a:lnTo>
                      <a:pt x="335" y="395"/>
                    </a:lnTo>
                    <a:lnTo>
                      <a:pt x="325" y="399"/>
                    </a:lnTo>
                    <a:lnTo>
                      <a:pt x="316" y="404"/>
                    </a:lnTo>
                    <a:lnTo>
                      <a:pt x="306" y="408"/>
                    </a:lnTo>
                    <a:lnTo>
                      <a:pt x="299" y="414"/>
                    </a:lnTo>
                    <a:lnTo>
                      <a:pt x="289" y="418"/>
                    </a:lnTo>
                    <a:lnTo>
                      <a:pt x="278" y="422"/>
                    </a:lnTo>
                    <a:lnTo>
                      <a:pt x="268" y="424"/>
                    </a:lnTo>
                    <a:lnTo>
                      <a:pt x="259" y="427"/>
                    </a:lnTo>
                    <a:lnTo>
                      <a:pt x="248" y="427"/>
                    </a:lnTo>
                    <a:lnTo>
                      <a:pt x="236" y="429"/>
                    </a:lnTo>
                    <a:lnTo>
                      <a:pt x="227" y="431"/>
                    </a:lnTo>
                    <a:lnTo>
                      <a:pt x="215" y="433"/>
                    </a:lnTo>
                    <a:lnTo>
                      <a:pt x="215" y="4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18" name="Freeform 38"/>
              <p:cNvSpPr>
                <a:spLocks/>
              </p:cNvSpPr>
              <p:nvPr/>
            </p:nvSpPr>
            <p:spPr bwMode="auto">
              <a:xfrm>
                <a:off x="5221908" y="4845586"/>
                <a:ext cx="470224" cy="458685"/>
              </a:xfrm>
              <a:custGeom>
                <a:avLst/>
                <a:gdLst/>
                <a:ahLst/>
                <a:cxnLst>
                  <a:cxn ang="0">
                    <a:pos x="0" y="155"/>
                  </a:cxn>
                  <a:cxn ang="0">
                    <a:pos x="93" y="176"/>
                  </a:cxn>
                  <a:cxn ang="0">
                    <a:pos x="272" y="0"/>
                  </a:cxn>
                  <a:cxn ang="0">
                    <a:pos x="325" y="36"/>
                  </a:cxn>
                  <a:cxn ang="0">
                    <a:pos x="137" y="237"/>
                  </a:cxn>
                  <a:cxn ang="0">
                    <a:pos x="137" y="317"/>
                  </a:cxn>
                  <a:cxn ang="0">
                    <a:pos x="46" y="256"/>
                  </a:cxn>
                  <a:cxn ang="0">
                    <a:pos x="0" y="155"/>
                  </a:cxn>
                  <a:cxn ang="0">
                    <a:pos x="0" y="155"/>
                  </a:cxn>
                </a:cxnLst>
                <a:rect l="0" t="0" r="r" b="b"/>
                <a:pathLst>
                  <a:path w="325" h="317">
                    <a:moveTo>
                      <a:pt x="0" y="155"/>
                    </a:moveTo>
                    <a:lnTo>
                      <a:pt x="93" y="176"/>
                    </a:lnTo>
                    <a:lnTo>
                      <a:pt x="272" y="0"/>
                    </a:lnTo>
                    <a:lnTo>
                      <a:pt x="325" y="36"/>
                    </a:lnTo>
                    <a:lnTo>
                      <a:pt x="137" y="237"/>
                    </a:lnTo>
                    <a:lnTo>
                      <a:pt x="137" y="317"/>
                    </a:lnTo>
                    <a:lnTo>
                      <a:pt x="46" y="256"/>
                    </a:lnTo>
                    <a:lnTo>
                      <a:pt x="0" y="155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19" name="Freeform 39"/>
              <p:cNvSpPr>
                <a:spLocks/>
              </p:cNvSpPr>
              <p:nvPr/>
            </p:nvSpPr>
            <p:spPr bwMode="auto">
              <a:xfrm>
                <a:off x="5853680" y="4891743"/>
                <a:ext cx="291366" cy="510611"/>
              </a:xfrm>
              <a:custGeom>
                <a:avLst/>
                <a:gdLst/>
                <a:ahLst/>
                <a:cxnLst>
                  <a:cxn ang="0">
                    <a:pos x="10" y="348"/>
                  </a:cxn>
                  <a:cxn ang="0">
                    <a:pos x="55" y="272"/>
                  </a:cxn>
                  <a:cxn ang="0">
                    <a:pos x="0" y="26"/>
                  </a:cxn>
                  <a:cxn ang="0">
                    <a:pos x="59" y="0"/>
                  </a:cxn>
                  <a:cxn ang="0">
                    <a:pos x="133" y="264"/>
                  </a:cxn>
                  <a:cxn ang="0">
                    <a:pos x="202" y="308"/>
                  </a:cxn>
                  <a:cxn ang="0">
                    <a:pos x="103" y="353"/>
                  </a:cxn>
                  <a:cxn ang="0">
                    <a:pos x="10" y="348"/>
                  </a:cxn>
                  <a:cxn ang="0">
                    <a:pos x="10" y="348"/>
                  </a:cxn>
                </a:cxnLst>
                <a:rect l="0" t="0" r="r" b="b"/>
                <a:pathLst>
                  <a:path w="202" h="353">
                    <a:moveTo>
                      <a:pt x="10" y="348"/>
                    </a:moveTo>
                    <a:lnTo>
                      <a:pt x="55" y="272"/>
                    </a:lnTo>
                    <a:lnTo>
                      <a:pt x="0" y="26"/>
                    </a:lnTo>
                    <a:lnTo>
                      <a:pt x="59" y="0"/>
                    </a:lnTo>
                    <a:lnTo>
                      <a:pt x="133" y="264"/>
                    </a:lnTo>
                    <a:lnTo>
                      <a:pt x="202" y="308"/>
                    </a:lnTo>
                    <a:lnTo>
                      <a:pt x="103" y="353"/>
                    </a:lnTo>
                    <a:lnTo>
                      <a:pt x="10" y="348"/>
                    </a:lnTo>
                    <a:lnTo>
                      <a:pt x="10" y="3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0" name="Freeform 40"/>
              <p:cNvSpPr>
                <a:spLocks/>
              </p:cNvSpPr>
              <p:nvPr/>
            </p:nvSpPr>
            <p:spPr bwMode="auto">
              <a:xfrm>
                <a:off x="6000806" y="4730194"/>
                <a:ext cx="490417" cy="282711"/>
              </a:xfrm>
              <a:custGeom>
                <a:avLst/>
                <a:gdLst/>
                <a:ahLst/>
                <a:cxnLst>
                  <a:cxn ang="0">
                    <a:pos x="299" y="195"/>
                  </a:cxn>
                  <a:cxn ang="0">
                    <a:pos x="249" y="123"/>
                  </a:cxn>
                  <a:cxn ang="0">
                    <a:pos x="0" y="80"/>
                  </a:cxn>
                  <a:cxn ang="0">
                    <a:pos x="0" y="15"/>
                  </a:cxn>
                  <a:cxn ang="0">
                    <a:pos x="272" y="51"/>
                  </a:cxn>
                  <a:cxn ang="0">
                    <a:pos x="331" y="0"/>
                  </a:cxn>
                  <a:cxn ang="0">
                    <a:pos x="340" y="114"/>
                  </a:cxn>
                  <a:cxn ang="0">
                    <a:pos x="299" y="195"/>
                  </a:cxn>
                  <a:cxn ang="0">
                    <a:pos x="299" y="195"/>
                  </a:cxn>
                </a:cxnLst>
                <a:rect l="0" t="0" r="r" b="b"/>
                <a:pathLst>
                  <a:path w="340" h="195">
                    <a:moveTo>
                      <a:pt x="299" y="195"/>
                    </a:moveTo>
                    <a:lnTo>
                      <a:pt x="249" y="123"/>
                    </a:lnTo>
                    <a:lnTo>
                      <a:pt x="0" y="80"/>
                    </a:lnTo>
                    <a:lnTo>
                      <a:pt x="0" y="15"/>
                    </a:lnTo>
                    <a:lnTo>
                      <a:pt x="272" y="51"/>
                    </a:lnTo>
                    <a:lnTo>
                      <a:pt x="331" y="0"/>
                    </a:lnTo>
                    <a:lnTo>
                      <a:pt x="340" y="114"/>
                    </a:lnTo>
                    <a:lnTo>
                      <a:pt x="299" y="195"/>
                    </a:lnTo>
                    <a:lnTo>
                      <a:pt x="299" y="1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1" name="Freeform 41"/>
              <p:cNvSpPr>
                <a:spLocks/>
              </p:cNvSpPr>
              <p:nvPr/>
            </p:nvSpPr>
            <p:spPr bwMode="auto">
              <a:xfrm>
                <a:off x="5112285" y="4496524"/>
                <a:ext cx="507726" cy="302905"/>
              </a:xfrm>
              <a:custGeom>
                <a:avLst/>
                <a:gdLst/>
                <a:ahLst/>
                <a:cxnLst>
                  <a:cxn ang="0">
                    <a:pos x="15" y="211"/>
                  </a:cxn>
                  <a:cxn ang="0">
                    <a:pos x="82" y="141"/>
                  </a:cxn>
                  <a:cxn ang="0">
                    <a:pos x="329" y="186"/>
                  </a:cxn>
                  <a:cxn ang="0">
                    <a:pos x="354" y="126"/>
                  </a:cxn>
                  <a:cxn ang="0">
                    <a:pos x="86" y="67"/>
                  </a:cxn>
                  <a:cxn ang="0">
                    <a:pos x="38" y="0"/>
                  </a:cxn>
                  <a:cxn ang="0">
                    <a:pos x="0" y="101"/>
                  </a:cxn>
                  <a:cxn ang="0">
                    <a:pos x="15" y="211"/>
                  </a:cxn>
                  <a:cxn ang="0">
                    <a:pos x="15" y="211"/>
                  </a:cxn>
                </a:cxnLst>
                <a:rect l="0" t="0" r="r" b="b"/>
                <a:pathLst>
                  <a:path w="354" h="211">
                    <a:moveTo>
                      <a:pt x="15" y="211"/>
                    </a:moveTo>
                    <a:lnTo>
                      <a:pt x="82" y="141"/>
                    </a:lnTo>
                    <a:lnTo>
                      <a:pt x="329" y="186"/>
                    </a:lnTo>
                    <a:lnTo>
                      <a:pt x="354" y="126"/>
                    </a:lnTo>
                    <a:lnTo>
                      <a:pt x="86" y="67"/>
                    </a:lnTo>
                    <a:lnTo>
                      <a:pt x="38" y="0"/>
                    </a:lnTo>
                    <a:lnTo>
                      <a:pt x="0" y="101"/>
                    </a:lnTo>
                    <a:lnTo>
                      <a:pt x="15" y="211"/>
                    </a:lnTo>
                    <a:lnTo>
                      <a:pt x="15" y="2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2" name="Freeform 42"/>
              <p:cNvSpPr>
                <a:spLocks/>
              </p:cNvSpPr>
              <p:nvPr/>
            </p:nvSpPr>
            <p:spPr bwMode="auto">
              <a:xfrm>
                <a:off x="5415189" y="4086882"/>
                <a:ext cx="357716" cy="481763"/>
              </a:xfrm>
              <a:custGeom>
                <a:avLst/>
                <a:gdLst/>
                <a:ahLst/>
                <a:cxnLst>
                  <a:cxn ang="0">
                    <a:pos x="0" y="82"/>
                  </a:cxn>
                  <a:cxn ang="0">
                    <a:pos x="93" y="101"/>
                  </a:cxn>
                  <a:cxn ang="0">
                    <a:pos x="185" y="335"/>
                  </a:cxn>
                  <a:cxn ang="0">
                    <a:pos x="247" y="323"/>
                  </a:cxn>
                  <a:cxn ang="0">
                    <a:pos x="156" y="74"/>
                  </a:cxn>
                  <a:cxn ang="0">
                    <a:pos x="215" y="0"/>
                  </a:cxn>
                  <a:cxn ang="0">
                    <a:pos x="84" y="9"/>
                  </a:cxn>
                  <a:cxn ang="0">
                    <a:pos x="0" y="82"/>
                  </a:cxn>
                  <a:cxn ang="0">
                    <a:pos x="0" y="82"/>
                  </a:cxn>
                </a:cxnLst>
                <a:rect l="0" t="0" r="r" b="b"/>
                <a:pathLst>
                  <a:path w="247" h="335">
                    <a:moveTo>
                      <a:pt x="0" y="82"/>
                    </a:moveTo>
                    <a:lnTo>
                      <a:pt x="93" y="101"/>
                    </a:lnTo>
                    <a:lnTo>
                      <a:pt x="185" y="335"/>
                    </a:lnTo>
                    <a:lnTo>
                      <a:pt x="247" y="323"/>
                    </a:lnTo>
                    <a:lnTo>
                      <a:pt x="156" y="74"/>
                    </a:lnTo>
                    <a:lnTo>
                      <a:pt x="215" y="0"/>
                    </a:lnTo>
                    <a:lnTo>
                      <a:pt x="84" y="9"/>
                    </a:lnTo>
                    <a:lnTo>
                      <a:pt x="0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3" name="Freeform 43"/>
              <p:cNvSpPr>
                <a:spLocks/>
              </p:cNvSpPr>
              <p:nvPr/>
            </p:nvSpPr>
            <p:spPr bwMode="auto">
              <a:xfrm>
                <a:off x="5925801" y="4219583"/>
                <a:ext cx="458685" cy="470224"/>
              </a:xfrm>
              <a:custGeom>
                <a:avLst/>
                <a:gdLst/>
                <a:ahLst/>
                <a:cxnLst>
                  <a:cxn ang="0">
                    <a:pos x="186" y="0"/>
                  </a:cxn>
                  <a:cxn ang="0">
                    <a:pos x="192" y="72"/>
                  </a:cxn>
                  <a:cxn ang="0">
                    <a:pos x="0" y="272"/>
                  </a:cxn>
                  <a:cxn ang="0">
                    <a:pos x="34" y="327"/>
                  </a:cxn>
                  <a:cxn ang="0">
                    <a:pos x="241" y="131"/>
                  </a:cxn>
                  <a:cxn ang="0">
                    <a:pos x="317" y="141"/>
                  </a:cxn>
                  <a:cxn ang="0">
                    <a:pos x="260" y="50"/>
                  </a:cxn>
                  <a:cxn ang="0">
                    <a:pos x="186" y="0"/>
                  </a:cxn>
                  <a:cxn ang="0">
                    <a:pos x="186" y="0"/>
                  </a:cxn>
                </a:cxnLst>
                <a:rect l="0" t="0" r="r" b="b"/>
                <a:pathLst>
                  <a:path w="317" h="327">
                    <a:moveTo>
                      <a:pt x="186" y="0"/>
                    </a:moveTo>
                    <a:lnTo>
                      <a:pt x="192" y="72"/>
                    </a:lnTo>
                    <a:lnTo>
                      <a:pt x="0" y="272"/>
                    </a:lnTo>
                    <a:lnTo>
                      <a:pt x="34" y="327"/>
                    </a:lnTo>
                    <a:lnTo>
                      <a:pt x="241" y="131"/>
                    </a:lnTo>
                    <a:lnTo>
                      <a:pt x="317" y="141"/>
                    </a:lnTo>
                    <a:lnTo>
                      <a:pt x="260" y="50"/>
                    </a:lnTo>
                    <a:lnTo>
                      <a:pt x="186" y="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4" name="Freeform 44"/>
              <p:cNvSpPr>
                <a:spLocks/>
              </p:cNvSpPr>
              <p:nvPr/>
            </p:nvSpPr>
            <p:spPr bwMode="auto">
              <a:xfrm>
                <a:off x="5617125" y="4510949"/>
                <a:ext cx="438491" cy="438490"/>
              </a:xfrm>
              <a:custGeom>
                <a:avLst/>
                <a:gdLst/>
                <a:ahLst/>
                <a:cxnLst>
                  <a:cxn ang="0">
                    <a:pos x="141" y="302"/>
                  </a:cxn>
                  <a:cxn ang="0">
                    <a:pos x="125" y="302"/>
                  </a:cxn>
                  <a:cxn ang="0">
                    <a:pos x="110" y="298"/>
                  </a:cxn>
                  <a:cxn ang="0">
                    <a:pos x="97" y="292"/>
                  </a:cxn>
                  <a:cxn ang="0">
                    <a:pos x="83" y="287"/>
                  </a:cxn>
                  <a:cxn ang="0">
                    <a:pos x="70" y="279"/>
                  </a:cxn>
                  <a:cxn ang="0">
                    <a:pos x="53" y="268"/>
                  </a:cxn>
                  <a:cxn ang="0">
                    <a:pos x="32" y="247"/>
                  </a:cxn>
                  <a:cxn ang="0">
                    <a:pos x="21" y="230"/>
                  </a:cxn>
                  <a:cxn ang="0">
                    <a:pos x="13" y="216"/>
                  </a:cxn>
                  <a:cxn ang="0">
                    <a:pos x="7" y="203"/>
                  </a:cxn>
                  <a:cxn ang="0">
                    <a:pos x="4" y="190"/>
                  </a:cxn>
                  <a:cxn ang="0">
                    <a:pos x="0" y="174"/>
                  </a:cxn>
                  <a:cxn ang="0">
                    <a:pos x="0" y="159"/>
                  </a:cxn>
                  <a:cxn ang="0">
                    <a:pos x="0" y="144"/>
                  </a:cxn>
                  <a:cxn ang="0">
                    <a:pos x="0" y="127"/>
                  </a:cxn>
                  <a:cxn ang="0">
                    <a:pos x="4" y="114"/>
                  </a:cxn>
                  <a:cxn ang="0">
                    <a:pos x="7" y="100"/>
                  </a:cxn>
                  <a:cxn ang="0">
                    <a:pos x="13" y="85"/>
                  </a:cxn>
                  <a:cxn ang="0">
                    <a:pos x="21" y="72"/>
                  </a:cxn>
                  <a:cxn ang="0">
                    <a:pos x="32" y="55"/>
                  </a:cxn>
                  <a:cxn ang="0">
                    <a:pos x="53" y="34"/>
                  </a:cxn>
                  <a:cxn ang="0">
                    <a:pos x="70" y="20"/>
                  </a:cxn>
                  <a:cxn ang="0">
                    <a:pos x="83" y="15"/>
                  </a:cxn>
                  <a:cxn ang="0">
                    <a:pos x="97" y="9"/>
                  </a:cxn>
                  <a:cxn ang="0">
                    <a:pos x="110" y="3"/>
                  </a:cxn>
                  <a:cxn ang="0">
                    <a:pos x="125" y="0"/>
                  </a:cxn>
                  <a:cxn ang="0">
                    <a:pos x="141" y="0"/>
                  </a:cxn>
                  <a:cxn ang="0">
                    <a:pos x="156" y="0"/>
                  </a:cxn>
                  <a:cxn ang="0">
                    <a:pos x="171" y="0"/>
                  </a:cxn>
                  <a:cxn ang="0">
                    <a:pos x="186" y="3"/>
                  </a:cxn>
                  <a:cxn ang="0">
                    <a:pos x="199" y="9"/>
                  </a:cxn>
                  <a:cxn ang="0">
                    <a:pos x="213" y="15"/>
                  </a:cxn>
                  <a:cxn ang="0">
                    <a:pos x="226" y="20"/>
                  </a:cxn>
                  <a:cxn ang="0">
                    <a:pos x="245" y="34"/>
                  </a:cxn>
                  <a:cxn ang="0">
                    <a:pos x="266" y="55"/>
                  </a:cxn>
                  <a:cxn ang="0">
                    <a:pos x="277" y="72"/>
                  </a:cxn>
                  <a:cxn ang="0">
                    <a:pos x="285" y="85"/>
                  </a:cxn>
                  <a:cxn ang="0">
                    <a:pos x="291" y="100"/>
                  </a:cxn>
                  <a:cxn ang="0">
                    <a:pos x="296" y="114"/>
                  </a:cxn>
                  <a:cxn ang="0">
                    <a:pos x="298" y="127"/>
                  </a:cxn>
                  <a:cxn ang="0">
                    <a:pos x="300" y="144"/>
                  </a:cxn>
                  <a:cxn ang="0">
                    <a:pos x="300" y="159"/>
                  </a:cxn>
                  <a:cxn ang="0">
                    <a:pos x="298" y="174"/>
                  </a:cxn>
                  <a:cxn ang="0">
                    <a:pos x="296" y="190"/>
                  </a:cxn>
                  <a:cxn ang="0">
                    <a:pos x="291" y="203"/>
                  </a:cxn>
                  <a:cxn ang="0">
                    <a:pos x="285" y="216"/>
                  </a:cxn>
                  <a:cxn ang="0">
                    <a:pos x="277" y="230"/>
                  </a:cxn>
                  <a:cxn ang="0">
                    <a:pos x="266" y="247"/>
                  </a:cxn>
                  <a:cxn ang="0">
                    <a:pos x="245" y="268"/>
                  </a:cxn>
                  <a:cxn ang="0">
                    <a:pos x="226" y="279"/>
                  </a:cxn>
                  <a:cxn ang="0">
                    <a:pos x="213" y="287"/>
                  </a:cxn>
                  <a:cxn ang="0">
                    <a:pos x="199" y="292"/>
                  </a:cxn>
                  <a:cxn ang="0">
                    <a:pos x="186" y="298"/>
                  </a:cxn>
                  <a:cxn ang="0">
                    <a:pos x="171" y="302"/>
                  </a:cxn>
                  <a:cxn ang="0">
                    <a:pos x="156" y="302"/>
                  </a:cxn>
                  <a:cxn ang="0">
                    <a:pos x="150" y="304"/>
                  </a:cxn>
                </a:cxnLst>
                <a:rect l="0" t="0" r="r" b="b"/>
                <a:pathLst>
                  <a:path w="302" h="304">
                    <a:moveTo>
                      <a:pt x="150" y="304"/>
                    </a:moveTo>
                    <a:lnTo>
                      <a:pt x="141" y="302"/>
                    </a:lnTo>
                    <a:lnTo>
                      <a:pt x="133" y="302"/>
                    </a:lnTo>
                    <a:lnTo>
                      <a:pt x="125" y="302"/>
                    </a:lnTo>
                    <a:lnTo>
                      <a:pt x="118" y="300"/>
                    </a:lnTo>
                    <a:lnTo>
                      <a:pt x="110" y="298"/>
                    </a:lnTo>
                    <a:lnTo>
                      <a:pt x="104" y="296"/>
                    </a:lnTo>
                    <a:lnTo>
                      <a:pt x="97" y="292"/>
                    </a:lnTo>
                    <a:lnTo>
                      <a:pt x="91" y="290"/>
                    </a:lnTo>
                    <a:lnTo>
                      <a:pt x="83" y="287"/>
                    </a:lnTo>
                    <a:lnTo>
                      <a:pt x="78" y="283"/>
                    </a:lnTo>
                    <a:lnTo>
                      <a:pt x="70" y="279"/>
                    </a:lnTo>
                    <a:lnTo>
                      <a:pt x="64" y="275"/>
                    </a:lnTo>
                    <a:lnTo>
                      <a:pt x="53" y="268"/>
                    </a:lnTo>
                    <a:lnTo>
                      <a:pt x="44" y="258"/>
                    </a:lnTo>
                    <a:lnTo>
                      <a:pt x="32" y="247"/>
                    </a:lnTo>
                    <a:lnTo>
                      <a:pt x="23" y="235"/>
                    </a:lnTo>
                    <a:lnTo>
                      <a:pt x="21" y="230"/>
                    </a:lnTo>
                    <a:lnTo>
                      <a:pt x="17" y="224"/>
                    </a:lnTo>
                    <a:lnTo>
                      <a:pt x="13" y="216"/>
                    </a:lnTo>
                    <a:lnTo>
                      <a:pt x="11" y="211"/>
                    </a:lnTo>
                    <a:lnTo>
                      <a:pt x="7" y="203"/>
                    </a:lnTo>
                    <a:lnTo>
                      <a:pt x="5" y="195"/>
                    </a:lnTo>
                    <a:lnTo>
                      <a:pt x="4" y="190"/>
                    </a:lnTo>
                    <a:lnTo>
                      <a:pt x="2" y="182"/>
                    </a:lnTo>
                    <a:lnTo>
                      <a:pt x="0" y="174"/>
                    </a:lnTo>
                    <a:lnTo>
                      <a:pt x="0" y="167"/>
                    </a:lnTo>
                    <a:lnTo>
                      <a:pt x="0" y="159"/>
                    </a:lnTo>
                    <a:lnTo>
                      <a:pt x="0" y="152"/>
                    </a:lnTo>
                    <a:lnTo>
                      <a:pt x="0" y="144"/>
                    </a:lnTo>
                    <a:lnTo>
                      <a:pt x="0" y="135"/>
                    </a:lnTo>
                    <a:lnTo>
                      <a:pt x="0" y="127"/>
                    </a:lnTo>
                    <a:lnTo>
                      <a:pt x="2" y="121"/>
                    </a:lnTo>
                    <a:lnTo>
                      <a:pt x="4" y="114"/>
                    </a:lnTo>
                    <a:lnTo>
                      <a:pt x="5" y="106"/>
                    </a:lnTo>
                    <a:lnTo>
                      <a:pt x="7" y="100"/>
                    </a:lnTo>
                    <a:lnTo>
                      <a:pt x="11" y="93"/>
                    </a:lnTo>
                    <a:lnTo>
                      <a:pt x="13" y="85"/>
                    </a:lnTo>
                    <a:lnTo>
                      <a:pt x="17" y="79"/>
                    </a:lnTo>
                    <a:lnTo>
                      <a:pt x="21" y="72"/>
                    </a:lnTo>
                    <a:lnTo>
                      <a:pt x="23" y="66"/>
                    </a:lnTo>
                    <a:lnTo>
                      <a:pt x="32" y="55"/>
                    </a:lnTo>
                    <a:lnTo>
                      <a:pt x="44" y="45"/>
                    </a:lnTo>
                    <a:lnTo>
                      <a:pt x="53" y="34"/>
                    </a:lnTo>
                    <a:lnTo>
                      <a:pt x="64" y="26"/>
                    </a:lnTo>
                    <a:lnTo>
                      <a:pt x="70" y="20"/>
                    </a:lnTo>
                    <a:lnTo>
                      <a:pt x="78" y="17"/>
                    </a:lnTo>
                    <a:lnTo>
                      <a:pt x="83" y="15"/>
                    </a:lnTo>
                    <a:lnTo>
                      <a:pt x="91" y="11"/>
                    </a:lnTo>
                    <a:lnTo>
                      <a:pt x="97" y="9"/>
                    </a:lnTo>
                    <a:lnTo>
                      <a:pt x="104" y="5"/>
                    </a:lnTo>
                    <a:lnTo>
                      <a:pt x="110" y="3"/>
                    </a:lnTo>
                    <a:lnTo>
                      <a:pt x="118" y="1"/>
                    </a:lnTo>
                    <a:lnTo>
                      <a:pt x="12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3" y="0"/>
                    </a:lnTo>
                    <a:lnTo>
                      <a:pt x="171" y="0"/>
                    </a:lnTo>
                    <a:lnTo>
                      <a:pt x="179" y="1"/>
                    </a:lnTo>
                    <a:lnTo>
                      <a:pt x="186" y="3"/>
                    </a:lnTo>
                    <a:lnTo>
                      <a:pt x="192" y="5"/>
                    </a:lnTo>
                    <a:lnTo>
                      <a:pt x="199" y="9"/>
                    </a:lnTo>
                    <a:lnTo>
                      <a:pt x="207" y="11"/>
                    </a:lnTo>
                    <a:lnTo>
                      <a:pt x="213" y="15"/>
                    </a:lnTo>
                    <a:lnTo>
                      <a:pt x="220" y="17"/>
                    </a:lnTo>
                    <a:lnTo>
                      <a:pt x="226" y="20"/>
                    </a:lnTo>
                    <a:lnTo>
                      <a:pt x="234" y="26"/>
                    </a:lnTo>
                    <a:lnTo>
                      <a:pt x="245" y="34"/>
                    </a:lnTo>
                    <a:lnTo>
                      <a:pt x="256" y="45"/>
                    </a:lnTo>
                    <a:lnTo>
                      <a:pt x="266" y="55"/>
                    </a:lnTo>
                    <a:lnTo>
                      <a:pt x="274" y="66"/>
                    </a:lnTo>
                    <a:lnTo>
                      <a:pt x="277" y="72"/>
                    </a:lnTo>
                    <a:lnTo>
                      <a:pt x="281" y="79"/>
                    </a:lnTo>
                    <a:lnTo>
                      <a:pt x="285" y="85"/>
                    </a:lnTo>
                    <a:lnTo>
                      <a:pt x="289" y="93"/>
                    </a:lnTo>
                    <a:lnTo>
                      <a:pt x="291" y="100"/>
                    </a:lnTo>
                    <a:lnTo>
                      <a:pt x="293" y="106"/>
                    </a:lnTo>
                    <a:lnTo>
                      <a:pt x="296" y="114"/>
                    </a:lnTo>
                    <a:lnTo>
                      <a:pt x="298" y="121"/>
                    </a:lnTo>
                    <a:lnTo>
                      <a:pt x="298" y="127"/>
                    </a:lnTo>
                    <a:lnTo>
                      <a:pt x="300" y="135"/>
                    </a:lnTo>
                    <a:lnTo>
                      <a:pt x="300" y="144"/>
                    </a:lnTo>
                    <a:lnTo>
                      <a:pt x="302" y="152"/>
                    </a:lnTo>
                    <a:lnTo>
                      <a:pt x="300" y="159"/>
                    </a:lnTo>
                    <a:lnTo>
                      <a:pt x="300" y="167"/>
                    </a:lnTo>
                    <a:lnTo>
                      <a:pt x="298" y="174"/>
                    </a:lnTo>
                    <a:lnTo>
                      <a:pt x="298" y="182"/>
                    </a:lnTo>
                    <a:lnTo>
                      <a:pt x="296" y="190"/>
                    </a:lnTo>
                    <a:lnTo>
                      <a:pt x="293" y="195"/>
                    </a:lnTo>
                    <a:lnTo>
                      <a:pt x="291" y="203"/>
                    </a:lnTo>
                    <a:lnTo>
                      <a:pt x="289" y="211"/>
                    </a:lnTo>
                    <a:lnTo>
                      <a:pt x="285" y="216"/>
                    </a:lnTo>
                    <a:lnTo>
                      <a:pt x="281" y="224"/>
                    </a:lnTo>
                    <a:lnTo>
                      <a:pt x="277" y="230"/>
                    </a:lnTo>
                    <a:lnTo>
                      <a:pt x="274" y="235"/>
                    </a:lnTo>
                    <a:lnTo>
                      <a:pt x="266" y="247"/>
                    </a:lnTo>
                    <a:lnTo>
                      <a:pt x="256" y="258"/>
                    </a:lnTo>
                    <a:lnTo>
                      <a:pt x="245" y="268"/>
                    </a:lnTo>
                    <a:lnTo>
                      <a:pt x="234" y="275"/>
                    </a:lnTo>
                    <a:lnTo>
                      <a:pt x="226" y="279"/>
                    </a:lnTo>
                    <a:lnTo>
                      <a:pt x="220" y="283"/>
                    </a:lnTo>
                    <a:lnTo>
                      <a:pt x="213" y="287"/>
                    </a:lnTo>
                    <a:lnTo>
                      <a:pt x="207" y="290"/>
                    </a:lnTo>
                    <a:lnTo>
                      <a:pt x="199" y="292"/>
                    </a:lnTo>
                    <a:lnTo>
                      <a:pt x="192" y="296"/>
                    </a:lnTo>
                    <a:lnTo>
                      <a:pt x="186" y="298"/>
                    </a:lnTo>
                    <a:lnTo>
                      <a:pt x="179" y="300"/>
                    </a:lnTo>
                    <a:lnTo>
                      <a:pt x="171" y="302"/>
                    </a:lnTo>
                    <a:lnTo>
                      <a:pt x="163" y="302"/>
                    </a:lnTo>
                    <a:lnTo>
                      <a:pt x="156" y="302"/>
                    </a:lnTo>
                    <a:lnTo>
                      <a:pt x="150" y="304"/>
                    </a:lnTo>
                    <a:lnTo>
                      <a:pt x="150" y="304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5" name="Freeform 45"/>
              <p:cNvSpPr>
                <a:spLocks/>
              </p:cNvSpPr>
              <p:nvPr/>
            </p:nvSpPr>
            <p:spPr bwMode="auto">
              <a:xfrm>
                <a:off x="5715209" y="4606146"/>
                <a:ext cx="245209" cy="245209"/>
              </a:xfrm>
              <a:custGeom>
                <a:avLst/>
                <a:gdLst/>
                <a:ahLst/>
                <a:cxnLst>
                  <a:cxn ang="0">
                    <a:pos x="52" y="143"/>
                  </a:cxn>
                  <a:cxn ang="0">
                    <a:pos x="61" y="149"/>
                  </a:cxn>
                  <a:cxn ang="0">
                    <a:pos x="75" y="168"/>
                  </a:cxn>
                  <a:cxn ang="0">
                    <a:pos x="84" y="171"/>
                  </a:cxn>
                  <a:cxn ang="0">
                    <a:pos x="101" y="152"/>
                  </a:cxn>
                  <a:cxn ang="0">
                    <a:pos x="114" y="149"/>
                  </a:cxn>
                  <a:cxn ang="0">
                    <a:pos x="135" y="154"/>
                  </a:cxn>
                  <a:cxn ang="0">
                    <a:pos x="143" y="150"/>
                  </a:cxn>
                  <a:cxn ang="0">
                    <a:pos x="143" y="122"/>
                  </a:cxn>
                  <a:cxn ang="0">
                    <a:pos x="149" y="112"/>
                  </a:cxn>
                  <a:cxn ang="0">
                    <a:pos x="170" y="99"/>
                  </a:cxn>
                  <a:cxn ang="0">
                    <a:pos x="171" y="91"/>
                  </a:cxn>
                  <a:cxn ang="0">
                    <a:pos x="151" y="72"/>
                  </a:cxn>
                  <a:cxn ang="0">
                    <a:pos x="149" y="61"/>
                  </a:cxn>
                  <a:cxn ang="0">
                    <a:pos x="154" y="36"/>
                  </a:cxn>
                  <a:cxn ang="0">
                    <a:pos x="151" y="27"/>
                  </a:cxn>
                  <a:cxn ang="0">
                    <a:pos x="124" y="31"/>
                  </a:cxn>
                  <a:cxn ang="0">
                    <a:pos x="113" y="25"/>
                  </a:cxn>
                  <a:cxn ang="0">
                    <a:pos x="101" y="4"/>
                  </a:cxn>
                  <a:cxn ang="0">
                    <a:pos x="92" y="0"/>
                  </a:cxn>
                  <a:cxn ang="0">
                    <a:pos x="73" y="21"/>
                  </a:cxn>
                  <a:cxn ang="0">
                    <a:pos x="61" y="25"/>
                  </a:cxn>
                  <a:cxn ang="0">
                    <a:pos x="38" y="19"/>
                  </a:cxn>
                  <a:cxn ang="0">
                    <a:pos x="29" y="23"/>
                  </a:cxn>
                  <a:cxn ang="0">
                    <a:pos x="33" y="52"/>
                  </a:cxn>
                  <a:cxn ang="0">
                    <a:pos x="25" y="63"/>
                  </a:cxn>
                  <a:cxn ang="0">
                    <a:pos x="4" y="74"/>
                  </a:cxn>
                  <a:cxn ang="0">
                    <a:pos x="0" y="82"/>
                  </a:cxn>
                  <a:cxn ang="0">
                    <a:pos x="23" y="101"/>
                  </a:cxn>
                  <a:cxn ang="0">
                    <a:pos x="27" y="112"/>
                  </a:cxn>
                  <a:cxn ang="0">
                    <a:pos x="21" y="133"/>
                  </a:cxn>
                  <a:cxn ang="0">
                    <a:pos x="23" y="145"/>
                  </a:cxn>
                  <a:cxn ang="0">
                    <a:pos x="33" y="145"/>
                  </a:cxn>
                </a:cxnLst>
                <a:rect l="0" t="0" r="r" b="b"/>
                <a:pathLst>
                  <a:path w="171" h="171">
                    <a:moveTo>
                      <a:pt x="33" y="145"/>
                    </a:moveTo>
                    <a:lnTo>
                      <a:pt x="52" y="143"/>
                    </a:lnTo>
                    <a:lnTo>
                      <a:pt x="57" y="145"/>
                    </a:lnTo>
                    <a:lnTo>
                      <a:pt x="61" y="149"/>
                    </a:lnTo>
                    <a:lnTo>
                      <a:pt x="73" y="166"/>
                    </a:lnTo>
                    <a:lnTo>
                      <a:pt x="75" y="168"/>
                    </a:lnTo>
                    <a:lnTo>
                      <a:pt x="76" y="171"/>
                    </a:lnTo>
                    <a:lnTo>
                      <a:pt x="84" y="171"/>
                    </a:lnTo>
                    <a:lnTo>
                      <a:pt x="90" y="168"/>
                    </a:lnTo>
                    <a:lnTo>
                      <a:pt x="101" y="152"/>
                    </a:lnTo>
                    <a:lnTo>
                      <a:pt x="107" y="149"/>
                    </a:lnTo>
                    <a:lnTo>
                      <a:pt x="114" y="149"/>
                    </a:lnTo>
                    <a:lnTo>
                      <a:pt x="132" y="154"/>
                    </a:lnTo>
                    <a:lnTo>
                      <a:pt x="135" y="154"/>
                    </a:lnTo>
                    <a:lnTo>
                      <a:pt x="137" y="154"/>
                    </a:lnTo>
                    <a:lnTo>
                      <a:pt x="143" y="150"/>
                    </a:lnTo>
                    <a:lnTo>
                      <a:pt x="147" y="143"/>
                    </a:lnTo>
                    <a:lnTo>
                      <a:pt x="143" y="122"/>
                    </a:lnTo>
                    <a:lnTo>
                      <a:pt x="143" y="116"/>
                    </a:lnTo>
                    <a:lnTo>
                      <a:pt x="149" y="112"/>
                    </a:lnTo>
                    <a:lnTo>
                      <a:pt x="168" y="101"/>
                    </a:lnTo>
                    <a:lnTo>
                      <a:pt x="170" y="99"/>
                    </a:lnTo>
                    <a:lnTo>
                      <a:pt x="170" y="99"/>
                    </a:lnTo>
                    <a:lnTo>
                      <a:pt x="171" y="91"/>
                    </a:lnTo>
                    <a:lnTo>
                      <a:pt x="170" y="84"/>
                    </a:lnTo>
                    <a:lnTo>
                      <a:pt x="151" y="72"/>
                    </a:lnTo>
                    <a:lnTo>
                      <a:pt x="147" y="67"/>
                    </a:lnTo>
                    <a:lnTo>
                      <a:pt x="149" y="61"/>
                    </a:lnTo>
                    <a:lnTo>
                      <a:pt x="152" y="38"/>
                    </a:lnTo>
                    <a:lnTo>
                      <a:pt x="154" y="36"/>
                    </a:lnTo>
                    <a:lnTo>
                      <a:pt x="156" y="34"/>
                    </a:lnTo>
                    <a:lnTo>
                      <a:pt x="151" y="27"/>
                    </a:lnTo>
                    <a:lnTo>
                      <a:pt x="143" y="27"/>
                    </a:lnTo>
                    <a:lnTo>
                      <a:pt x="124" y="31"/>
                    </a:lnTo>
                    <a:lnTo>
                      <a:pt x="116" y="27"/>
                    </a:lnTo>
                    <a:lnTo>
                      <a:pt x="113" y="25"/>
                    </a:lnTo>
                    <a:lnTo>
                      <a:pt x="101" y="8"/>
                    </a:lnTo>
                    <a:lnTo>
                      <a:pt x="101" y="4"/>
                    </a:lnTo>
                    <a:lnTo>
                      <a:pt x="99" y="2"/>
                    </a:lnTo>
                    <a:lnTo>
                      <a:pt x="92" y="0"/>
                    </a:lnTo>
                    <a:lnTo>
                      <a:pt x="86" y="4"/>
                    </a:lnTo>
                    <a:lnTo>
                      <a:pt x="73" y="21"/>
                    </a:lnTo>
                    <a:lnTo>
                      <a:pt x="67" y="25"/>
                    </a:lnTo>
                    <a:lnTo>
                      <a:pt x="61" y="25"/>
                    </a:lnTo>
                    <a:lnTo>
                      <a:pt x="40" y="19"/>
                    </a:lnTo>
                    <a:lnTo>
                      <a:pt x="38" y="19"/>
                    </a:lnTo>
                    <a:lnTo>
                      <a:pt x="36" y="19"/>
                    </a:lnTo>
                    <a:lnTo>
                      <a:pt x="29" y="23"/>
                    </a:lnTo>
                    <a:lnTo>
                      <a:pt x="27" y="31"/>
                    </a:lnTo>
                    <a:lnTo>
                      <a:pt x="33" y="52"/>
                    </a:lnTo>
                    <a:lnTo>
                      <a:pt x="29" y="57"/>
                    </a:lnTo>
                    <a:lnTo>
                      <a:pt x="25" y="63"/>
                    </a:lnTo>
                    <a:lnTo>
                      <a:pt x="6" y="72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0" y="82"/>
                    </a:lnTo>
                    <a:lnTo>
                      <a:pt x="6" y="88"/>
                    </a:lnTo>
                    <a:lnTo>
                      <a:pt x="23" y="101"/>
                    </a:lnTo>
                    <a:lnTo>
                      <a:pt x="27" y="107"/>
                    </a:lnTo>
                    <a:lnTo>
                      <a:pt x="27" y="112"/>
                    </a:lnTo>
                    <a:lnTo>
                      <a:pt x="21" y="133"/>
                    </a:lnTo>
                    <a:lnTo>
                      <a:pt x="21" y="133"/>
                    </a:lnTo>
                    <a:lnTo>
                      <a:pt x="21" y="137"/>
                    </a:lnTo>
                    <a:lnTo>
                      <a:pt x="23" y="145"/>
                    </a:lnTo>
                    <a:lnTo>
                      <a:pt x="33" y="145"/>
                    </a:lnTo>
                    <a:lnTo>
                      <a:pt x="33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6" name="Freeform 46"/>
              <p:cNvSpPr>
                <a:spLocks/>
              </p:cNvSpPr>
              <p:nvPr/>
            </p:nvSpPr>
            <p:spPr bwMode="auto">
              <a:xfrm>
                <a:off x="5767135" y="4643650"/>
                <a:ext cx="150010" cy="15289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42" y="104"/>
                  </a:cxn>
                  <a:cxn ang="0">
                    <a:pos x="31" y="101"/>
                  </a:cxn>
                  <a:cxn ang="0">
                    <a:pos x="21" y="95"/>
                  </a:cxn>
                  <a:cxn ang="0">
                    <a:pos x="16" y="89"/>
                  </a:cxn>
                  <a:cxn ang="0">
                    <a:pos x="8" y="82"/>
                  </a:cxn>
                  <a:cxn ang="0">
                    <a:pos x="4" y="74"/>
                  </a:cxn>
                  <a:cxn ang="0">
                    <a:pos x="0" y="64"/>
                  </a:cxn>
                  <a:cxn ang="0">
                    <a:pos x="0" y="55"/>
                  </a:cxn>
                  <a:cxn ang="0">
                    <a:pos x="0" y="44"/>
                  </a:cxn>
                  <a:cxn ang="0">
                    <a:pos x="4" y="32"/>
                  </a:cxn>
                  <a:cxn ang="0">
                    <a:pos x="8" y="23"/>
                  </a:cxn>
                  <a:cxn ang="0">
                    <a:pos x="16" y="15"/>
                  </a:cxn>
                  <a:cxn ang="0">
                    <a:pos x="21" y="9"/>
                  </a:cxn>
                  <a:cxn ang="0">
                    <a:pos x="31" y="4"/>
                  </a:cxn>
                  <a:cxn ang="0">
                    <a:pos x="42" y="0"/>
                  </a:cxn>
                  <a:cxn ang="0">
                    <a:pos x="54" y="0"/>
                  </a:cxn>
                  <a:cxn ang="0">
                    <a:pos x="63" y="0"/>
                  </a:cxn>
                  <a:cxn ang="0">
                    <a:pos x="73" y="4"/>
                  </a:cxn>
                  <a:cxn ang="0">
                    <a:pos x="82" y="9"/>
                  </a:cxn>
                  <a:cxn ang="0">
                    <a:pos x="90" y="15"/>
                  </a:cxn>
                  <a:cxn ang="0">
                    <a:pos x="96" y="23"/>
                  </a:cxn>
                  <a:cxn ang="0">
                    <a:pos x="101" y="32"/>
                  </a:cxn>
                  <a:cxn ang="0">
                    <a:pos x="103" y="44"/>
                  </a:cxn>
                  <a:cxn ang="0">
                    <a:pos x="105" y="55"/>
                  </a:cxn>
                  <a:cxn ang="0">
                    <a:pos x="103" y="64"/>
                  </a:cxn>
                  <a:cxn ang="0">
                    <a:pos x="101" y="74"/>
                  </a:cxn>
                  <a:cxn ang="0">
                    <a:pos x="96" y="82"/>
                  </a:cxn>
                  <a:cxn ang="0">
                    <a:pos x="90" y="89"/>
                  </a:cxn>
                  <a:cxn ang="0">
                    <a:pos x="82" y="95"/>
                  </a:cxn>
                  <a:cxn ang="0">
                    <a:pos x="73" y="101"/>
                  </a:cxn>
                  <a:cxn ang="0">
                    <a:pos x="63" y="104"/>
                  </a:cxn>
                  <a:cxn ang="0">
                    <a:pos x="54" y="106"/>
                  </a:cxn>
                  <a:cxn ang="0">
                    <a:pos x="54" y="106"/>
                  </a:cxn>
                </a:cxnLst>
                <a:rect l="0" t="0" r="r" b="b"/>
                <a:pathLst>
                  <a:path w="105" h="106">
                    <a:moveTo>
                      <a:pt x="54" y="106"/>
                    </a:moveTo>
                    <a:lnTo>
                      <a:pt x="42" y="104"/>
                    </a:lnTo>
                    <a:lnTo>
                      <a:pt x="31" y="101"/>
                    </a:lnTo>
                    <a:lnTo>
                      <a:pt x="21" y="95"/>
                    </a:lnTo>
                    <a:lnTo>
                      <a:pt x="16" y="89"/>
                    </a:lnTo>
                    <a:lnTo>
                      <a:pt x="8" y="82"/>
                    </a:lnTo>
                    <a:lnTo>
                      <a:pt x="4" y="74"/>
                    </a:lnTo>
                    <a:lnTo>
                      <a:pt x="0" y="64"/>
                    </a:lnTo>
                    <a:lnTo>
                      <a:pt x="0" y="55"/>
                    </a:lnTo>
                    <a:lnTo>
                      <a:pt x="0" y="44"/>
                    </a:lnTo>
                    <a:lnTo>
                      <a:pt x="4" y="32"/>
                    </a:lnTo>
                    <a:lnTo>
                      <a:pt x="8" y="23"/>
                    </a:lnTo>
                    <a:lnTo>
                      <a:pt x="16" y="15"/>
                    </a:lnTo>
                    <a:lnTo>
                      <a:pt x="21" y="9"/>
                    </a:lnTo>
                    <a:lnTo>
                      <a:pt x="31" y="4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63" y="0"/>
                    </a:lnTo>
                    <a:lnTo>
                      <a:pt x="73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1" y="32"/>
                    </a:lnTo>
                    <a:lnTo>
                      <a:pt x="103" y="44"/>
                    </a:lnTo>
                    <a:lnTo>
                      <a:pt x="105" y="55"/>
                    </a:lnTo>
                    <a:lnTo>
                      <a:pt x="103" y="64"/>
                    </a:lnTo>
                    <a:lnTo>
                      <a:pt x="101" y="74"/>
                    </a:lnTo>
                    <a:lnTo>
                      <a:pt x="96" y="82"/>
                    </a:lnTo>
                    <a:lnTo>
                      <a:pt x="90" y="89"/>
                    </a:lnTo>
                    <a:lnTo>
                      <a:pt x="82" y="95"/>
                    </a:lnTo>
                    <a:lnTo>
                      <a:pt x="73" y="101"/>
                    </a:lnTo>
                    <a:lnTo>
                      <a:pt x="63" y="104"/>
                    </a:lnTo>
                    <a:lnTo>
                      <a:pt x="54" y="106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7" name="Freeform 48"/>
              <p:cNvSpPr>
                <a:spLocks/>
              </p:cNvSpPr>
              <p:nvPr/>
            </p:nvSpPr>
            <p:spPr bwMode="auto">
              <a:xfrm>
                <a:off x="6447950" y="5503321"/>
                <a:ext cx="651966" cy="360601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241"/>
                  </a:cxn>
                  <a:cxn ang="0">
                    <a:pos x="453" y="249"/>
                  </a:cxn>
                  <a:cxn ang="0">
                    <a:pos x="396" y="4"/>
                  </a:cxn>
                  <a:cxn ang="0">
                    <a:pos x="63" y="0"/>
                  </a:cxn>
                  <a:cxn ang="0">
                    <a:pos x="63" y="0"/>
                  </a:cxn>
                </a:cxnLst>
                <a:rect l="0" t="0" r="r" b="b"/>
                <a:pathLst>
                  <a:path w="453" h="249">
                    <a:moveTo>
                      <a:pt x="63" y="0"/>
                    </a:moveTo>
                    <a:lnTo>
                      <a:pt x="0" y="241"/>
                    </a:lnTo>
                    <a:lnTo>
                      <a:pt x="453" y="249"/>
                    </a:lnTo>
                    <a:lnTo>
                      <a:pt x="396" y="4"/>
                    </a:lnTo>
                    <a:lnTo>
                      <a:pt x="63" y="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8" name="Freeform 49"/>
              <p:cNvSpPr>
                <a:spLocks/>
              </p:cNvSpPr>
              <p:nvPr/>
            </p:nvSpPr>
            <p:spPr bwMode="auto">
              <a:xfrm>
                <a:off x="6491223" y="5650445"/>
                <a:ext cx="513496" cy="184627"/>
              </a:xfrm>
              <a:custGeom>
                <a:avLst/>
                <a:gdLst/>
                <a:ahLst/>
                <a:cxnLst>
                  <a:cxn ang="0">
                    <a:pos x="348" y="127"/>
                  </a:cxn>
                  <a:cxn ang="0">
                    <a:pos x="328" y="127"/>
                  </a:cxn>
                  <a:cxn ang="0">
                    <a:pos x="309" y="127"/>
                  </a:cxn>
                  <a:cxn ang="0">
                    <a:pos x="288" y="127"/>
                  </a:cxn>
                  <a:cxn ang="0">
                    <a:pos x="267" y="127"/>
                  </a:cxn>
                  <a:cxn ang="0">
                    <a:pos x="244" y="127"/>
                  </a:cxn>
                  <a:cxn ang="0">
                    <a:pos x="219" y="127"/>
                  </a:cxn>
                  <a:cxn ang="0">
                    <a:pos x="196" y="127"/>
                  </a:cxn>
                  <a:cxn ang="0">
                    <a:pos x="179" y="127"/>
                  </a:cxn>
                  <a:cxn ang="0">
                    <a:pos x="166" y="127"/>
                  </a:cxn>
                  <a:cxn ang="0">
                    <a:pos x="147" y="127"/>
                  </a:cxn>
                  <a:cxn ang="0">
                    <a:pos x="124" y="127"/>
                  </a:cxn>
                  <a:cxn ang="0">
                    <a:pos x="99" y="127"/>
                  </a:cxn>
                  <a:cxn ang="0">
                    <a:pos x="77" y="127"/>
                  </a:cxn>
                  <a:cxn ang="0">
                    <a:pos x="52" y="127"/>
                  </a:cxn>
                  <a:cxn ang="0">
                    <a:pos x="31" y="127"/>
                  </a:cxn>
                  <a:cxn ang="0">
                    <a:pos x="10" y="127"/>
                  </a:cxn>
                  <a:cxn ang="0">
                    <a:pos x="0" y="117"/>
                  </a:cxn>
                  <a:cxn ang="0">
                    <a:pos x="6" y="104"/>
                  </a:cxn>
                  <a:cxn ang="0">
                    <a:pos x="18" y="85"/>
                  </a:cxn>
                  <a:cxn ang="0">
                    <a:pos x="35" y="62"/>
                  </a:cxn>
                  <a:cxn ang="0">
                    <a:pos x="56" y="41"/>
                  </a:cxn>
                  <a:cxn ang="0">
                    <a:pos x="73" y="28"/>
                  </a:cxn>
                  <a:cxn ang="0">
                    <a:pos x="84" y="20"/>
                  </a:cxn>
                  <a:cxn ang="0">
                    <a:pos x="97" y="15"/>
                  </a:cxn>
                  <a:cxn ang="0">
                    <a:pos x="111" y="9"/>
                  </a:cxn>
                  <a:cxn ang="0">
                    <a:pos x="126" y="3"/>
                  </a:cxn>
                  <a:cxn ang="0">
                    <a:pos x="139" y="0"/>
                  </a:cxn>
                  <a:cxn ang="0">
                    <a:pos x="154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198" y="0"/>
                  </a:cxn>
                  <a:cxn ang="0">
                    <a:pos x="213" y="1"/>
                  </a:cxn>
                  <a:cxn ang="0">
                    <a:pos x="229" y="5"/>
                  </a:cxn>
                  <a:cxn ang="0">
                    <a:pos x="242" y="9"/>
                  </a:cxn>
                  <a:cxn ang="0">
                    <a:pos x="255" y="15"/>
                  </a:cxn>
                  <a:cxn ang="0">
                    <a:pos x="269" y="22"/>
                  </a:cxn>
                  <a:cxn ang="0">
                    <a:pos x="282" y="30"/>
                  </a:cxn>
                  <a:cxn ang="0">
                    <a:pos x="299" y="43"/>
                  </a:cxn>
                  <a:cxn ang="0">
                    <a:pos x="320" y="64"/>
                  </a:cxn>
                  <a:cxn ang="0">
                    <a:pos x="335" y="87"/>
                  </a:cxn>
                  <a:cxn ang="0">
                    <a:pos x="347" y="106"/>
                  </a:cxn>
                  <a:cxn ang="0">
                    <a:pos x="352" y="121"/>
                  </a:cxn>
                  <a:cxn ang="0">
                    <a:pos x="356" y="129"/>
                  </a:cxn>
                </a:cxnLst>
                <a:rect l="0" t="0" r="r" b="b"/>
                <a:pathLst>
                  <a:path w="356" h="129">
                    <a:moveTo>
                      <a:pt x="356" y="129"/>
                    </a:moveTo>
                    <a:lnTo>
                      <a:pt x="348" y="127"/>
                    </a:lnTo>
                    <a:lnTo>
                      <a:pt x="339" y="127"/>
                    </a:lnTo>
                    <a:lnTo>
                      <a:pt x="328" y="127"/>
                    </a:lnTo>
                    <a:lnTo>
                      <a:pt x="320" y="127"/>
                    </a:lnTo>
                    <a:lnTo>
                      <a:pt x="309" y="127"/>
                    </a:lnTo>
                    <a:lnTo>
                      <a:pt x="299" y="127"/>
                    </a:lnTo>
                    <a:lnTo>
                      <a:pt x="288" y="127"/>
                    </a:lnTo>
                    <a:lnTo>
                      <a:pt x="278" y="127"/>
                    </a:lnTo>
                    <a:lnTo>
                      <a:pt x="267" y="127"/>
                    </a:lnTo>
                    <a:lnTo>
                      <a:pt x="255" y="127"/>
                    </a:lnTo>
                    <a:lnTo>
                      <a:pt x="244" y="127"/>
                    </a:lnTo>
                    <a:lnTo>
                      <a:pt x="232" y="127"/>
                    </a:lnTo>
                    <a:lnTo>
                      <a:pt x="219" y="127"/>
                    </a:lnTo>
                    <a:lnTo>
                      <a:pt x="208" y="127"/>
                    </a:lnTo>
                    <a:lnTo>
                      <a:pt x="196" y="127"/>
                    </a:lnTo>
                    <a:lnTo>
                      <a:pt x="185" y="127"/>
                    </a:lnTo>
                    <a:lnTo>
                      <a:pt x="179" y="127"/>
                    </a:lnTo>
                    <a:lnTo>
                      <a:pt x="174" y="127"/>
                    </a:lnTo>
                    <a:lnTo>
                      <a:pt x="166" y="127"/>
                    </a:lnTo>
                    <a:lnTo>
                      <a:pt x="160" y="127"/>
                    </a:lnTo>
                    <a:lnTo>
                      <a:pt x="147" y="127"/>
                    </a:lnTo>
                    <a:lnTo>
                      <a:pt x="135" y="127"/>
                    </a:lnTo>
                    <a:lnTo>
                      <a:pt x="124" y="127"/>
                    </a:lnTo>
                    <a:lnTo>
                      <a:pt x="113" y="127"/>
                    </a:lnTo>
                    <a:lnTo>
                      <a:pt x="99" y="127"/>
                    </a:lnTo>
                    <a:lnTo>
                      <a:pt x="90" y="127"/>
                    </a:lnTo>
                    <a:lnTo>
                      <a:pt x="77" y="127"/>
                    </a:lnTo>
                    <a:lnTo>
                      <a:pt x="65" y="127"/>
                    </a:lnTo>
                    <a:lnTo>
                      <a:pt x="52" y="127"/>
                    </a:lnTo>
                    <a:lnTo>
                      <a:pt x="42" y="127"/>
                    </a:lnTo>
                    <a:lnTo>
                      <a:pt x="31" y="127"/>
                    </a:lnTo>
                    <a:lnTo>
                      <a:pt x="21" y="127"/>
                    </a:lnTo>
                    <a:lnTo>
                      <a:pt x="10" y="127"/>
                    </a:lnTo>
                    <a:lnTo>
                      <a:pt x="0" y="127"/>
                    </a:lnTo>
                    <a:lnTo>
                      <a:pt x="0" y="117"/>
                    </a:lnTo>
                    <a:lnTo>
                      <a:pt x="4" y="112"/>
                    </a:lnTo>
                    <a:lnTo>
                      <a:pt x="6" y="104"/>
                    </a:lnTo>
                    <a:lnTo>
                      <a:pt x="10" y="98"/>
                    </a:lnTo>
                    <a:lnTo>
                      <a:pt x="18" y="85"/>
                    </a:lnTo>
                    <a:lnTo>
                      <a:pt x="27" y="74"/>
                    </a:lnTo>
                    <a:lnTo>
                      <a:pt x="35" y="62"/>
                    </a:lnTo>
                    <a:lnTo>
                      <a:pt x="44" y="53"/>
                    </a:lnTo>
                    <a:lnTo>
                      <a:pt x="56" y="41"/>
                    </a:lnTo>
                    <a:lnTo>
                      <a:pt x="67" y="34"/>
                    </a:lnTo>
                    <a:lnTo>
                      <a:pt x="73" y="28"/>
                    </a:lnTo>
                    <a:lnTo>
                      <a:pt x="78" y="24"/>
                    </a:lnTo>
                    <a:lnTo>
                      <a:pt x="84" y="20"/>
                    </a:lnTo>
                    <a:lnTo>
                      <a:pt x="92" y="19"/>
                    </a:lnTo>
                    <a:lnTo>
                      <a:pt x="97" y="15"/>
                    </a:lnTo>
                    <a:lnTo>
                      <a:pt x="103" y="13"/>
                    </a:lnTo>
                    <a:lnTo>
                      <a:pt x="111" y="9"/>
                    </a:lnTo>
                    <a:lnTo>
                      <a:pt x="118" y="7"/>
                    </a:lnTo>
                    <a:lnTo>
                      <a:pt x="126" y="3"/>
                    </a:lnTo>
                    <a:lnTo>
                      <a:pt x="134" y="3"/>
                    </a:lnTo>
                    <a:lnTo>
                      <a:pt x="139" y="0"/>
                    </a:lnTo>
                    <a:lnTo>
                      <a:pt x="147" y="0"/>
                    </a:lnTo>
                    <a:lnTo>
                      <a:pt x="154" y="0"/>
                    </a:lnTo>
                    <a:lnTo>
                      <a:pt x="162" y="0"/>
                    </a:lnTo>
                    <a:lnTo>
                      <a:pt x="170" y="0"/>
                    </a:lnTo>
                    <a:lnTo>
                      <a:pt x="179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198" y="0"/>
                    </a:lnTo>
                    <a:lnTo>
                      <a:pt x="208" y="0"/>
                    </a:lnTo>
                    <a:lnTo>
                      <a:pt x="213" y="1"/>
                    </a:lnTo>
                    <a:lnTo>
                      <a:pt x="221" y="3"/>
                    </a:lnTo>
                    <a:lnTo>
                      <a:pt x="229" y="5"/>
                    </a:lnTo>
                    <a:lnTo>
                      <a:pt x="236" y="9"/>
                    </a:lnTo>
                    <a:lnTo>
                      <a:pt x="242" y="9"/>
                    </a:lnTo>
                    <a:lnTo>
                      <a:pt x="250" y="13"/>
                    </a:lnTo>
                    <a:lnTo>
                      <a:pt x="255" y="15"/>
                    </a:lnTo>
                    <a:lnTo>
                      <a:pt x="263" y="19"/>
                    </a:lnTo>
                    <a:lnTo>
                      <a:pt x="269" y="22"/>
                    </a:lnTo>
                    <a:lnTo>
                      <a:pt x="276" y="26"/>
                    </a:lnTo>
                    <a:lnTo>
                      <a:pt x="282" y="30"/>
                    </a:lnTo>
                    <a:lnTo>
                      <a:pt x="288" y="36"/>
                    </a:lnTo>
                    <a:lnTo>
                      <a:pt x="299" y="43"/>
                    </a:lnTo>
                    <a:lnTo>
                      <a:pt x="310" y="53"/>
                    </a:lnTo>
                    <a:lnTo>
                      <a:pt x="320" y="64"/>
                    </a:lnTo>
                    <a:lnTo>
                      <a:pt x="329" y="76"/>
                    </a:lnTo>
                    <a:lnTo>
                      <a:pt x="335" y="87"/>
                    </a:lnTo>
                    <a:lnTo>
                      <a:pt x="345" y="100"/>
                    </a:lnTo>
                    <a:lnTo>
                      <a:pt x="347" y="106"/>
                    </a:lnTo>
                    <a:lnTo>
                      <a:pt x="350" y="114"/>
                    </a:lnTo>
                    <a:lnTo>
                      <a:pt x="352" y="121"/>
                    </a:lnTo>
                    <a:lnTo>
                      <a:pt x="356" y="129"/>
                    </a:lnTo>
                    <a:lnTo>
                      <a:pt x="356" y="129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9" name="Freeform 50"/>
              <p:cNvSpPr>
                <a:spLocks/>
              </p:cNvSpPr>
              <p:nvPr/>
            </p:nvSpPr>
            <p:spPr bwMode="auto">
              <a:xfrm>
                <a:off x="6623924" y="5725450"/>
                <a:ext cx="308675" cy="112508"/>
              </a:xfrm>
              <a:custGeom>
                <a:avLst/>
                <a:gdLst/>
                <a:ahLst/>
                <a:cxnLst>
                  <a:cxn ang="0">
                    <a:pos x="213" y="78"/>
                  </a:cxn>
                  <a:cxn ang="0">
                    <a:pos x="201" y="76"/>
                  </a:cxn>
                  <a:cxn ang="0">
                    <a:pos x="190" y="76"/>
                  </a:cxn>
                  <a:cxn ang="0">
                    <a:pos x="182" y="76"/>
                  </a:cxn>
                  <a:cxn ang="0">
                    <a:pos x="176" y="76"/>
                  </a:cxn>
                  <a:cxn ang="0">
                    <a:pos x="171" y="76"/>
                  </a:cxn>
                  <a:cxn ang="0">
                    <a:pos x="165" y="76"/>
                  </a:cxn>
                  <a:cxn ang="0">
                    <a:pos x="157" y="76"/>
                  </a:cxn>
                  <a:cxn ang="0">
                    <a:pos x="150" y="76"/>
                  </a:cxn>
                  <a:cxn ang="0">
                    <a:pos x="144" y="76"/>
                  </a:cxn>
                  <a:cxn ang="0">
                    <a:pos x="137" y="76"/>
                  </a:cxn>
                  <a:cxn ang="0">
                    <a:pos x="131" y="76"/>
                  </a:cxn>
                  <a:cxn ang="0">
                    <a:pos x="123" y="76"/>
                  </a:cxn>
                  <a:cxn ang="0">
                    <a:pos x="116" y="76"/>
                  </a:cxn>
                  <a:cxn ang="0">
                    <a:pos x="110" y="76"/>
                  </a:cxn>
                  <a:cxn ang="0">
                    <a:pos x="102" y="76"/>
                  </a:cxn>
                  <a:cxn ang="0">
                    <a:pos x="95" y="76"/>
                  </a:cxn>
                  <a:cxn ang="0">
                    <a:pos x="87" y="76"/>
                  </a:cxn>
                  <a:cxn ang="0">
                    <a:pos x="80" y="76"/>
                  </a:cxn>
                  <a:cxn ang="0">
                    <a:pos x="74" y="76"/>
                  </a:cxn>
                  <a:cxn ang="0">
                    <a:pos x="66" y="76"/>
                  </a:cxn>
                  <a:cxn ang="0">
                    <a:pos x="59" y="76"/>
                  </a:cxn>
                  <a:cxn ang="0">
                    <a:pos x="53" y="76"/>
                  </a:cxn>
                  <a:cxn ang="0">
                    <a:pos x="45" y="76"/>
                  </a:cxn>
                  <a:cxn ang="0">
                    <a:pos x="38" y="76"/>
                  </a:cxn>
                  <a:cxn ang="0">
                    <a:pos x="30" y="76"/>
                  </a:cxn>
                  <a:cxn ang="0">
                    <a:pos x="24" y="76"/>
                  </a:cxn>
                  <a:cxn ang="0">
                    <a:pos x="11" y="76"/>
                  </a:cxn>
                  <a:cxn ang="0">
                    <a:pos x="0" y="76"/>
                  </a:cxn>
                  <a:cxn ang="0">
                    <a:pos x="2" y="66"/>
                  </a:cxn>
                  <a:cxn ang="0">
                    <a:pos x="5" y="59"/>
                  </a:cxn>
                  <a:cxn ang="0">
                    <a:pos x="9" y="51"/>
                  </a:cxn>
                  <a:cxn ang="0">
                    <a:pos x="15" y="45"/>
                  </a:cxn>
                  <a:cxn ang="0">
                    <a:pos x="19" y="38"/>
                  </a:cxn>
                  <a:cxn ang="0">
                    <a:pos x="24" y="32"/>
                  </a:cxn>
                  <a:cxn ang="0">
                    <a:pos x="32" y="26"/>
                  </a:cxn>
                  <a:cxn ang="0">
                    <a:pos x="40" y="23"/>
                  </a:cxn>
                  <a:cxn ang="0">
                    <a:pos x="45" y="17"/>
                  </a:cxn>
                  <a:cxn ang="0">
                    <a:pos x="53" y="11"/>
                  </a:cxn>
                  <a:cxn ang="0">
                    <a:pos x="60" y="7"/>
                  </a:cxn>
                  <a:cxn ang="0">
                    <a:pos x="68" y="5"/>
                  </a:cxn>
                  <a:cxn ang="0">
                    <a:pos x="76" y="2"/>
                  </a:cxn>
                  <a:cxn ang="0">
                    <a:pos x="85" y="2"/>
                  </a:cxn>
                  <a:cxn ang="0">
                    <a:pos x="95" y="0"/>
                  </a:cxn>
                  <a:cxn ang="0">
                    <a:pos x="104" y="0"/>
                  </a:cxn>
                  <a:cxn ang="0">
                    <a:pos x="114" y="0"/>
                  </a:cxn>
                  <a:cxn ang="0">
                    <a:pos x="121" y="2"/>
                  </a:cxn>
                  <a:cxn ang="0">
                    <a:pos x="131" y="2"/>
                  </a:cxn>
                  <a:cxn ang="0">
                    <a:pos x="138" y="5"/>
                  </a:cxn>
                  <a:cxn ang="0">
                    <a:pos x="148" y="7"/>
                  </a:cxn>
                  <a:cxn ang="0">
                    <a:pos x="156" y="11"/>
                  </a:cxn>
                  <a:cxn ang="0">
                    <a:pos x="161" y="17"/>
                  </a:cxn>
                  <a:cxn ang="0">
                    <a:pos x="171" y="23"/>
                  </a:cxn>
                  <a:cxn ang="0">
                    <a:pos x="176" y="26"/>
                  </a:cxn>
                  <a:cxn ang="0">
                    <a:pos x="182" y="32"/>
                  </a:cxn>
                  <a:cxn ang="0">
                    <a:pos x="188" y="40"/>
                  </a:cxn>
                  <a:cxn ang="0">
                    <a:pos x="195" y="45"/>
                  </a:cxn>
                  <a:cxn ang="0">
                    <a:pos x="199" y="53"/>
                  </a:cxn>
                  <a:cxn ang="0">
                    <a:pos x="205" y="61"/>
                  </a:cxn>
                  <a:cxn ang="0">
                    <a:pos x="207" y="68"/>
                  </a:cxn>
                  <a:cxn ang="0">
                    <a:pos x="213" y="78"/>
                  </a:cxn>
                  <a:cxn ang="0">
                    <a:pos x="213" y="78"/>
                  </a:cxn>
                </a:cxnLst>
                <a:rect l="0" t="0" r="r" b="b"/>
                <a:pathLst>
                  <a:path w="213" h="78">
                    <a:moveTo>
                      <a:pt x="213" y="78"/>
                    </a:moveTo>
                    <a:lnTo>
                      <a:pt x="201" y="76"/>
                    </a:lnTo>
                    <a:lnTo>
                      <a:pt x="190" y="76"/>
                    </a:lnTo>
                    <a:lnTo>
                      <a:pt x="182" y="76"/>
                    </a:lnTo>
                    <a:lnTo>
                      <a:pt x="176" y="76"/>
                    </a:lnTo>
                    <a:lnTo>
                      <a:pt x="171" y="76"/>
                    </a:lnTo>
                    <a:lnTo>
                      <a:pt x="165" y="76"/>
                    </a:lnTo>
                    <a:lnTo>
                      <a:pt x="157" y="76"/>
                    </a:lnTo>
                    <a:lnTo>
                      <a:pt x="150" y="76"/>
                    </a:lnTo>
                    <a:lnTo>
                      <a:pt x="144" y="76"/>
                    </a:lnTo>
                    <a:lnTo>
                      <a:pt x="137" y="76"/>
                    </a:lnTo>
                    <a:lnTo>
                      <a:pt x="131" y="76"/>
                    </a:lnTo>
                    <a:lnTo>
                      <a:pt x="123" y="76"/>
                    </a:lnTo>
                    <a:lnTo>
                      <a:pt x="116" y="76"/>
                    </a:lnTo>
                    <a:lnTo>
                      <a:pt x="110" y="76"/>
                    </a:lnTo>
                    <a:lnTo>
                      <a:pt x="102" y="76"/>
                    </a:lnTo>
                    <a:lnTo>
                      <a:pt x="95" y="76"/>
                    </a:lnTo>
                    <a:lnTo>
                      <a:pt x="87" y="76"/>
                    </a:lnTo>
                    <a:lnTo>
                      <a:pt x="80" y="76"/>
                    </a:lnTo>
                    <a:lnTo>
                      <a:pt x="74" y="76"/>
                    </a:lnTo>
                    <a:lnTo>
                      <a:pt x="66" y="76"/>
                    </a:lnTo>
                    <a:lnTo>
                      <a:pt x="59" y="76"/>
                    </a:lnTo>
                    <a:lnTo>
                      <a:pt x="53" y="76"/>
                    </a:lnTo>
                    <a:lnTo>
                      <a:pt x="45" y="76"/>
                    </a:lnTo>
                    <a:lnTo>
                      <a:pt x="38" y="76"/>
                    </a:lnTo>
                    <a:lnTo>
                      <a:pt x="30" y="76"/>
                    </a:lnTo>
                    <a:lnTo>
                      <a:pt x="24" y="76"/>
                    </a:lnTo>
                    <a:lnTo>
                      <a:pt x="11" y="76"/>
                    </a:lnTo>
                    <a:lnTo>
                      <a:pt x="0" y="76"/>
                    </a:lnTo>
                    <a:lnTo>
                      <a:pt x="2" y="66"/>
                    </a:lnTo>
                    <a:lnTo>
                      <a:pt x="5" y="59"/>
                    </a:lnTo>
                    <a:lnTo>
                      <a:pt x="9" y="51"/>
                    </a:lnTo>
                    <a:lnTo>
                      <a:pt x="15" y="45"/>
                    </a:lnTo>
                    <a:lnTo>
                      <a:pt x="19" y="38"/>
                    </a:lnTo>
                    <a:lnTo>
                      <a:pt x="24" y="32"/>
                    </a:lnTo>
                    <a:lnTo>
                      <a:pt x="32" y="26"/>
                    </a:lnTo>
                    <a:lnTo>
                      <a:pt x="40" y="23"/>
                    </a:lnTo>
                    <a:lnTo>
                      <a:pt x="45" y="17"/>
                    </a:lnTo>
                    <a:lnTo>
                      <a:pt x="53" y="11"/>
                    </a:lnTo>
                    <a:lnTo>
                      <a:pt x="60" y="7"/>
                    </a:lnTo>
                    <a:lnTo>
                      <a:pt x="68" y="5"/>
                    </a:lnTo>
                    <a:lnTo>
                      <a:pt x="76" y="2"/>
                    </a:lnTo>
                    <a:lnTo>
                      <a:pt x="85" y="2"/>
                    </a:lnTo>
                    <a:lnTo>
                      <a:pt x="95" y="0"/>
                    </a:lnTo>
                    <a:lnTo>
                      <a:pt x="104" y="0"/>
                    </a:lnTo>
                    <a:lnTo>
                      <a:pt x="114" y="0"/>
                    </a:lnTo>
                    <a:lnTo>
                      <a:pt x="121" y="2"/>
                    </a:lnTo>
                    <a:lnTo>
                      <a:pt x="131" y="2"/>
                    </a:lnTo>
                    <a:lnTo>
                      <a:pt x="138" y="5"/>
                    </a:lnTo>
                    <a:lnTo>
                      <a:pt x="148" y="7"/>
                    </a:lnTo>
                    <a:lnTo>
                      <a:pt x="156" y="11"/>
                    </a:lnTo>
                    <a:lnTo>
                      <a:pt x="161" y="17"/>
                    </a:lnTo>
                    <a:lnTo>
                      <a:pt x="171" y="23"/>
                    </a:lnTo>
                    <a:lnTo>
                      <a:pt x="176" y="26"/>
                    </a:lnTo>
                    <a:lnTo>
                      <a:pt x="182" y="32"/>
                    </a:lnTo>
                    <a:lnTo>
                      <a:pt x="188" y="40"/>
                    </a:lnTo>
                    <a:lnTo>
                      <a:pt x="195" y="45"/>
                    </a:lnTo>
                    <a:lnTo>
                      <a:pt x="199" y="53"/>
                    </a:lnTo>
                    <a:lnTo>
                      <a:pt x="205" y="61"/>
                    </a:lnTo>
                    <a:lnTo>
                      <a:pt x="207" y="68"/>
                    </a:lnTo>
                    <a:lnTo>
                      <a:pt x="213" y="78"/>
                    </a:lnTo>
                    <a:lnTo>
                      <a:pt x="213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30" name="Freeform 51"/>
              <p:cNvSpPr>
                <a:spLocks/>
              </p:cNvSpPr>
              <p:nvPr/>
            </p:nvSpPr>
            <p:spPr bwMode="auto">
              <a:xfrm>
                <a:off x="6785473" y="5552362"/>
                <a:ext cx="152896" cy="23367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76" y="8"/>
                  </a:cxn>
                  <a:cxn ang="0">
                    <a:pos x="104" y="0"/>
                  </a:cxn>
                  <a:cxn ang="0">
                    <a:pos x="55" y="164"/>
                  </a:cxn>
                  <a:cxn ang="0">
                    <a:pos x="0" y="150"/>
                  </a:cxn>
                  <a:cxn ang="0">
                    <a:pos x="0" y="150"/>
                  </a:cxn>
                </a:cxnLst>
                <a:rect l="0" t="0" r="r" b="b"/>
                <a:pathLst>
                  <a:path w="104" h="164">
                    <a:moveTo>
                      <a:pt x="0" y="150"/>
                    </a:moveTo>
                    <a:lnTo>
                      <a:pt x="76" y="8"/>
                    </a:lnTo>
                    <a:lnTo>
                      <a:pt x="104" y="0"/>
                    </a:lnTo>
                    <a:lnTo>
                      <a:pt x="55" y="164"/>
                    </a:lnTo>
                    <a:lnTo>
                      <a:pt x="0" y="150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31" name="Freeform 52"/>
              <p:cNvSpPr>
                <a:spLocks/>
              </p:cNvSpPr>
              <p:nvPr/>
            </p:nvSpPr>
            <p:spPr bwMode="auto">
              <a:xfrm>
                <a:off x="6655656" y="5777377"/>
                <a:ext cx="184628" cy="63466"/>
              </a:xfrm>
              <a:custGeom>
                <a:avLst/>
                <a:gdLst/>
                <a:ahLst/>
                <a:cxnLst>
                  <a:cxn ang="0">
                    <a:pos x="129" y="46"/>
                  </a:cxn>
                  <a:cxn ang="0">
                    <a:pos x="121" y="46"/>
                  </a:cxn>
                  <a:cxn ang="0">
                    <a:pos x="114" y="46"/>
                  </a:cxn>
                  <a:cxn ang="0">
                    <a:pos x="106" y="44"/>
                  </a:cxn>
                  <a:cxn ang="0">
                    <a:pos x="98" y="44"/>
                  </a:cxn>
                  <a:cxn ang="0">
                    <a:pos x="89" y="44"/>
                  </a:cxn>
                  <a:cxn ang="0">
                    <a:pos x="81" y="44"/>
                  </a:cxn>
                  <a:cxn ang="0">
                    <a:pos x="74" y="44"/>
                  </a:cxn>
                  <a:cxn ang="0">
                    <a:pos x="66" y="44"/>
                  </a:cxn>
                  <a:cxn ang="0">
                    <a:pos x="57" y="44"/>
                  </a:cxn>
                  <a:cxn ang="0">
                    <a:pos x="47" y="44"/>
                  </a:cxn>
                  <a:cxn ang="0">
                    <a:pos x="38" y="44"/>
                  </a:cxn>
                  <a:cxn ang="0">
                    <a:pos x="30" y="44"/>
                  </a:cxn>
                  <a:cxn ang="0">
                    <a:pos x="20" y="44"/>
                  </a:cxn>
                  <a:cxn ang="0">
                    <a:pos x="15" y="44"/>
                  </a:cxn>
                  <a:cxn ang="0">
                    <a:pos x="5" y="44"/>
                  </a:cxn>
                  <a:cxn ang="0">
                    <a:pos x="0" y="44"/>
                  </a:cxn>
                  <a:cxn ang="0">
                    <a:pos x="3" y="34"/>
                  </a:cxn>
                  <a:cxn ang="0">
                    <a:pos x="9" y="25"/>
                  </a:cxn>
                  <a:cxn ang="0">
                    <a:pos x="15" y="17"/>
                  </a:cxn>
                  <a:cxn ang="0">
                    <a:pos x="24" y="11"/>
                  </a:cxn>
                  <a:cxn ang="0">
                    <a:pos x="32" y="6"/>
                  </a:cxn>
                  <a:cxn ang="0">
                    <a:pos x="41" y="2"/>
                  </a:cxn>
                  <a:cxn ang="0">
                    <a:pos x="53" y="0"/>
                  </a:cxn>
                  <a:cxn ang="0">
                    <a:pos x="64" y="0"/>
                  </a:cxn>
                  <a:cxn ang="0">
                    <a:pos x="74" y="0"/>
                  </a:cxn>
                  <a:cxn ang="0">
                    <a:pos x="83" y="2"/>
                  </a:cxn>
                  <a:cxn ang="0">
                    <a:pos x="93" y="6"/>
                  </a:cxn>
                  <a:cxn ang="0">
                    <a:pos x="104" y="11"/>
                  </a:cxn>
                  <a:cxn ang="0">
                    <a:pos x="110" y="17"/>
                  </a:cxn>
                  <a:cxn ang="0">
                    <a:pos x="117" y="25"/>
                  </a:cxn>
                  <a:cxn ang="0">
                    <a:pos x="123" y="34"/>
                  </a:cxn>
                  <a:cxn ang="0">
                    <a:pos x="129" y="46"/>
                  </a:cxn>
                  <a:cxn ang="0">
                    <a:pos x="129" y="46"/>
                  </a:cxn>
                </a:cxnLst>
                <a:rect l="0" t="0" r="r" b="b"/>
                <a:pathLst>
                  <a:path w="129" h="46">
                    <a:moveTo>
                      <a:pt x="129" y="46"/>
                    </a:moveTo>
                    <a:lnTo>
                      <a:pt x="121" y="46"/>
                    </a:lnTo>
                    <a:lnTo>
                      <a:pt x="114" y="46"/>
                    </a:lnTo>
                    <a:lnTo>
                      <a:pt x="106" y="44"/>
                    </a:lnTo>
                    <a:lnTo>
                      <a:pt x="98" y="44"/>
                    </a:lnTo>
                    <a:lnTo>
                      <a:pt x="89" y="44"/>
                    </a:lnTo>
                    <a:lnTo>
                      <a:pt x="81" y="44"/>
                    </a:lnTo>
                    <a:lnTo>
                      <a:pt x="74" y="44"/>
                    </a:lnTo>
                    <a:lnTo>
                      <a:pt x="66" y="44"/>
                    </a:lnTo>
                    <a:lnTo>
                      <a:pt x="57" y="44"/>
                    </a:lnTo>
                    <a:lnTo>
                      <a:pt x="47" y="44"/>
                    </a:lnTo>
                    <a:lnTo>
                      <a:pt x="38" y="44"/>
                    </a:lnTo>
                    <a:lnTo>
                      <a:pt x="30" y="44"/>
                    </a:lnTo>
                    <a:lnTo>
                      <a:pt x="20" y="44"/>
                    </a:lnTo>
                    <a:lnTo>
                      <a:pt x="15" y="44"/>
                    </a:lnTo>
                    <a:lnTo>
                      <a:pt x="5" y="44"/>
                    </a:lnTo>
                    <a:lnTo>
                      <a:pt x="0" y="44"/>
                    </a:lnTo>
                    <a:lnTo>
                      <a:pt x="3" y="34"/>
                    </a:lnTo>
                    <a:lnTo>
                      <a:pt x="9" y="25"/>
                    </a:lnTo>
                    <a:lnTo>
                      <a:pt x="15" y="17"/>
                    </a:lnTo>
                    <a:lnTo>
                      <a:pt x="24" y="11"/>
                    </a:lnTo>
                    <a:lnTo>
                      <a:pt x="32" y="6"/>
                    </a:lnTo>
                    <a:lnTo>
                      <a:pt x="41" y="2"/>
                    </a:lnTo>
                    <a:lnTo>
                      <a:pt x="53" y="0"/>
                    </a:lnTo>
                    <a:lnTo>
                      <a:pt x="64" y="0"/>
                    </a:lnTo>
                    <a:lnTo>
                      <a:pt x="74" y="0"/>
                    </a:lnTo>
                    <a:lnTo>
                      <a:pt x="83" y="2"/>
                    </a:lnTo>
                    <a:lnTo>
                      <a:pt x="93" y="6"/>
                    </a:lnTo>
                    <a:lnTo>
                      <a:pt x="104" y="11"/>
                    </a:lnTo>
                    <a:lnTo>
                      <a:pt x="110" y="17"/>
                    </a:lnTo>
                    <a:lnTo>
                      <a:pt x="117" y="25"/>
                    </a:lnTo>
                    <a:lnTo>
                      <a:pt x="123" y="34"/>
                    </a:lnTo>
                    <a:lnTo>
                      <a:pt x="129" y="46"/>
                    </a:lnTo>
                    <a:lnTo>
                      <a:pt x="129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32" name="Freeform 53"/>
              <p:cNvSpPr>
                <a:spLocks/>
              </p:cNvSpPr>
              <p:nvPr/>
            </p:nvSpPr>
            <p:spPr bwMode="auto">
              <a:xfrm>
                <a:off x="5334414" y="5344656"/>
                <a:ext cx="2951158" cy="706778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732" y="418"/>
                  </a:cxn>
                  <a:cxn ang="0">
                    <a:pos x="1268" y="387"/>
                  </a:cxn>
                  <a:cxn ang="0">
                    <a:pos x="2042" y="20"/>
                  </a:cxn>
                  <a:cxn ang="0">
                    <a:pos x="2048" y="57"/>
                  </a:cxn>
                  <a:cxn ang="0">
                    <a:pos x="1350" y="488"/>
                  </a:cxn>
                  <a:cxn ang="0">
                    <a:pos x="624" y="481"/>
                  </a:cxn>
                  <a:cxn ang="0">
                    <a:pos x="0" y="0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2048" h="488">
                    <a:moveTo>
                      <a:pt x="131" y="53"/>
                    </a:moveTo>
                    <a:lnTo>
                      <a:pt x="732" y="418"/>
                    </a:lnTo>
                    <a:lnTo>
                      <a:pt x="1268" y="387"/>
                    </a:lnTo>
                    <a:lnTo>
                      <a:pt x="2042" y="20"/>
                    </a:lnTo>
                    <a:lnTo>
                      <a:pt x="2048" y="57"/>
                    </a:lnTo>
                    <a:lnTo>
                      <a:pt x="1350" y="488"/>
                    </a:lnTo>
                    <a:lnTo>
                      <a:pt x="624" y="481"/>
                    </a:lnTo>
                    <a:lnTo>
                      <a:pt x="0" y="0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33" name="Freeform 55"/>
              <p:cNvSpPr>
                <a:spLocks/>
              </p:cNvSpPr>
              <p:nvPr/>
            </p:nvSpPr>
            <p:spPr bwMode="auto">
              <a:xfrm>
                <a:off x="6121967" y="5549478"/>
                <a:ext cx="216361" cy="216361"/>
              </a:xfrm>
              <a:custGeom>
                <a:avLst/>
                <a:gdLst/>
                <a:ahLst/>
                <a:cxnLst>
                  <a:cxn ang="0">
                    <a:pos x="76" y="150"/>
                  </a:cxn>
                  <a:cxn ang="0">
                    <a:pos x="83" y="149"/>
                  </a:cxn>
                  <a:cxn ang="0">
                    <a:pos x="89" y="149"/>
                  </a:cxn>
                  <a:cxn ang="0">
                    <a:pos x="97" y="147"/>
                  </a:cxn>
                  <a:cxn ang="0">
                    <a:pos x="102" y="143"/>
                  </a:cxn>
                  <a:cxn ang="0">
                    <a:pos x="110" y="141"/>
                  </a:cxn>
                  <a:cxn ang="0">
                    <a:pos x="116" y="137"/>
                  </a:cxn>
                  <a:cxn ang="0">
                    <a:pos x="121" y="131"/>
                  </a:cxn>
                  <a:cxn ang="0">
                    <a:pos x="127" y="128"/>
                  </a:cxn>
                  <a:cxn ang="0">
                    <a:pos x="131" y="122"/>
                  </a:cxn>
                  <a:cxn ang="0">
                    <a:pos x="135" y="116"/>
                  </a:cxn>
                  <a:cxn ang="0">
                    <a:pos x="138" y="109"/>
                  </a:cxn>
                  <a:cxn ang="0">
                    <a:pos x="142" y="103"/>
                  </a:cxn>
                  <a:cxn ang="0">
                    <a:pos x="144" y="95"/>
                  </a:cxn>
                  <a:cxn ang="0">
                    <a:pos x="146" y="90"/>
                  </a:cxn>
                  <a:cxn ang="0">
                    <a:pos x="148" y="82"/>
                  </a:cxn>
                  <a:cxn ang="0">
                    <a:pos x="150" y="74"/>
                  </a:cxn>
                  <a:cxn ang="0">
                    <a:pos x="148" y="67"/>
                  </a:cxn>
                  <a:cxn ang="0">
                    <a:pos x="146" y="57"/>
                  </a:cxn>
                  <a:cxn ang="0">
                    <a:pos x="144" y="52"/>
                  </a:cxn>
                  <a:cxn ang="0">
                    <a:pos x="142" y="44"/>
                  </a:cxn>
                  <a:cxn ang="0">
                    <a:pos x="135" y="31"/>
                  </a:cxn>
                  <a:cxn ang="0">
                    <a:pos x="127" y="21"/>
                  </a:cxn>
                  <a:cxn ang="0">
                    <a:pos x="121" y="15"/>
                  </a:cxn>
                  <a:cxn ang="0">
                    <a:pos x="116" y="12"/>
                  </a:cxn>
                  <a:cxn ang="0">
                    <a:pos x="110" y="8"/>
                  </a:cxn>
                  <a:cxn ang="0">
                    <a:pos x="102" y="6"/>
                  </a:cxn>
                  <a:cxn ang="0">
                    <a:pos x="97" y="2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76" y="0"/>
                  </a:cxn>
                  <a:cxn ang="0">
                    <a:pos x="66" y="0"/>
                  </a:cxn>
                  <a:cxn ang="0">
                    <a:pos x="59" y="0"/>
                  </a:cxn>
                  <a:cxn ang="0">
                    <a:pos x="51" y="2"/>
                  </a:cxn>
                  <a:cxn ang="0">
                    <a:pos x="45" y="6"/>
                  </a:cxn>
                  <a:cxn ang="0">
                    <a:pos x="32" y="12"/>
                  </a:cxn>
                  <a:cxn ang="0">
                    <a:pos x="22" y="21"/>
                  </a:cxn>
                  <a:cxn ang="0">
                    <a:pos x="11" y="31"/>
                  </a:cxn>
                  <a:cxn ang="0">
                    <a:pos x="5" y="44"/>
                  </a:cxn>
                  <a:cxn ang="0">
                    <a:pos x="3" y="52"/>
                  </a:cxn>
                  <a:cxn ang="0">
                    <a:pos x="2" y="57"/>
                  </a:cxn>
                  <a:cxn ang="0">
                    <a:pos x="0" y="67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90"/>
                  </a:cxn>
                  <a:cxn ang="0">
                    <a:pos x="3" y="95"/>
                  </a:cxn>
                  <a:cxn ang="0">
                    <a:pos x="5" y="103"/>
                  </a:cxn>
                  <a:cxn ang="0">
                    <a:pos x="9" y="109"/>
                  </a:cxn>
                  <a:cxn ang="0">
                    <a:pos x="11" y="116"/>
                  </a:cxn>
                  <a:cxn ang="0">
                    <a:pos x="17" y="122"/>
                  </a:cxn>
                  <a:cxn ang="0">
                    <a:pos x="22" y="128"/>
                  </a:cxn>
                  <a:cxn ang="0">
                    <a:pos x="32" y="137"/>
                  </a:cxn>
                  <a:cxn ang="0">
                    <a:pos x="45" y="143"/>
                  </a:cxn>
                  <a:cxn ang="0">
                    <a:pos x="51" y="147"/>
                  </a:cxn>
                  <a:cxn ang="0">
                    <a:pos x="59" y="149"/>
                  </a:cxn>
                  <a:cxn ang="0">
                    <a:pos x="66" y="149"/>
                  </a:cxn>
                  <a:cxn ang="0">
                    <a:pos x="76" y="150"/>
                  </a:cxn>
                  <a:cxn ang="0">
                    <a:pos x="76" y="150"/>
                  </a:cxn>
                </a:cxnLst>
                <a:rect l="0" t="0" r="r" b="b"/>
                <a:pathLst>
                  <a:path w="150" h="150">
                    <a:moveTo>
                      <a:pt x="76" y="150"/>
                    </a:moveTo>
                    <a:lnTo>
                      <a:pt x="83" y="149"/>
                    </a:lnTo>
                    <a:lnTo>
                      <a:pt x="89" y="149"/>
                    </a:lnTo>
                    <a:lnTo>
                      <a:pt x="97" y="147"/>
                    </a:lnTo>
                    <a:lnTo>
                      <a:pt x="102" y="143"/>
                    </a:lnTo>
                    <a:lnTo>
                      <a:pt x="110" y="141"/>
                    </a:lnTo>
                    <a:lnTo>
                      <a:pt x="116" y="137"/>
                    </a:lnTo>
                    <a:lnTo>
                      <a:pt x="121" y="131"/>
                    </a:lnTo>
                    <a:lnTo>
                      <a:pt x="127" y="128"/>
                    </a:lnTo>
                    <a:lnTo>
                      <a:pt x="131" y="122"/>
                    </a:lnTo>
                    <a:lnTo>
                      <a:pt x="135" y="116"/>
                    </a:lnTo>
                    <a:lnTo>
                      <a:pt x="138" y="109"/>
                    </a:lnTo>
                    <a:lnTo>
                      <a:pt x="142" y="103"/>
                    </a:lnTo>
                    <a:lnTo>
                      <a:pt x="144" y="95"/>
                    </a:lnTo>
                    <a:lnTo>
                      <a:pt x="146" y="90"/>
                    </a:lnTo>
                    <a:lnTo>
                      <a:pt x="148" y="82"/>
                    </a:lnTo>
                    <a:lnTo>
                      <a:pt x="150" y="74"/>
                    </a:lnTo>
                    <a:lnTo>
                      <a:pt x="148" y="67"/>
                    </a:lnTo>
                    <a:lnTo>
                      <a:pt x="146" y="57"/>
                    </a:lnTo>
                    <a:lnTo>
                      <a:pt x="144" y="52"/>
                    </a:lnTo>
                    <a:lnTo>
                      <a:pt x="142" y="44"/>
                    </a:lnTo>
                    <a:lnTo>
                      <a:pt x="135" y="31"/>
                    </a:lnTo>
                    <a:lnTo>
                      <a:pt x="127" y="21"/>
                    </a:lnTo>
                    <a:lnTo>
                      <a:pt x="121" y="15"/>
                    </a:lnTo>
                    <a:lnTo>
                      <a:pt x="116" y="12"/>
                    </a:lnTo>
                    <a:lnTo>
                      <a:pt x="110" y="8"/>
                    </a:lnTo>
                    <a:lnTo>
                      <a:pt x="102" y="6"/>
                    </a:lnTo>
                    <a:lnTo>
                      <a:pt x="97" y="2"/>
                    </a:lnTo>
                    <a:lnTo>
                      <a:pt x="89" y="0"/>
                    </a:lnTo>
                    <a:lnTo>
                      <a:pt x="83" y="0"/>
                    </a:lnTo>
                    <a:lnTo>
                      <a:pt x="76" y="0"/>
                    </a:lnTo>
                    <a:lnTo>
                      <a:pt x="66" y="0"/>
                    </a:lnTo>
                    <a:lnTo>
                      <a:pt x="59" y="0"/>
                    </a:lnTo>
                    <a:lnTo>
                      <a:pt x="51" y="2"/>
                    </a:lnTo>
                    <a:lnTo>
                      <a:pt x="45" y="6"/>
                    </a:lnTo>
                    <a:lnTo>
                      <a:pt x="32" y="12"/>
                    </a:lnTo>
                    <a:lnTo>
                      <a:pt x="22" y="21"/>
                    </a:lnTo>
                    <a:lnTo>
                      <a:pt x="11" y="31"/>
                    </a:lnTo>
                    <a:lnTo>
                      <a:pt x="5" y="44"/>
                    </a:lnTo>
                    <a:lnTo>
                      <a:pt x="3" y="52"/>
                    </a:lnTo>
                    <a:lnTo>
                      <a:pt x="2" y="57"/>
                    </a:lnTo>
                    <a:lnTo>
                      <a:pt x="0" y="67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90"/>
                    </a:lnTo>
                    <a:lnTo>
                      <a:pt x="3" y="95"/>
                    </a:lnTo>
                    <a:lnTo>
                      <a:pt x="5" y="103"/>
                    </a:lnTo>
                    <a:lnTo>
                      <a:pt x="9" y="109"/>
                    </a:lnTo>
                    <a:lnTo>
                      <a:pt x="11" y="116"/>
                    </a:lnTo>
                    <a:lnTo>
                      <a:pt x="17" y="122"/>
                    </a:lnTo>
                    <a:lnTo>
                      <a:pt x="22" y="128"/>
                    </a:lnTo>
                    <a:lnTo>
                      <a:pt x="32" y="137"/>
                    </a:lnTo>
                    <a:lnTo>
                      <a:pt x="45" y="143"/>
                    </a:lnTo>
                    <a:lnTo>
                      <a:pt x="51" y="147"/>
                    </a:lnTo>
                    <a:lnTo>
                      <a:pt x="59" y="149"/>
                    </a:lnTo>
                    <a:lnTo>
                      <a:pt x="66" y="149"/>
                    </a:lnTo>
                    <a:lnTo>
                      <a:pt x="76" y="150"/>
                    </a:lnTo>
                    <a:lnTo>
                      <a:pt x="76" y="1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34" name="Freeform 56"/>
              <p:cNvSpPr>
                <a:spLocks/>
              </p:cNvSpPr>
              <p:nvPr/>
            </p:nvSpPr>
            <p:spPr bwMode="auto">
              <a:xfrm>
                <a:off x="6153699" y="5563901"/>
                <a:ext cx="138471" cy="147126"/>
              </a:xfrm>
              <a:custGeom>
                <a:avLst/>
                <a:gdLst/>
                <a:ahLst/>
                <a:cxnLst>
                  <a:cxn ang="0">
                    <a:pos x="47" y="100"/>
                  </a:cxn>
                  <a:cxn ang="0">
                    <a:pos x="57" y="98"/>
                  </a:cxn>
                  <a:cxn ang="0">
                    <a:pos x="66" y="97"/>
                  </a:cxn>
                  <a:cxn ang="0">
                    <a:pos x="74" y="91"/>
                  </a:cxn>
                  <a:cxn ang="0">
                    <a:pos x="81" y="85"/>
                  </a:cxn>
                  <a:cxn ang="0">
                    <a:pos x="89" y="78"/>
                  </a:cxn>
                  <a:cxn ang="0">
                    <a:pos x="93" y="68"/>
                  </a:cxn>
                  <a:cxn ang="0">
                    <a:pos x="95" y="59"/>
                  </a:cxn>
                  <a:cxn ang="0">
                    <a:pos x="97" y="49"/>
                  </a:cxn>
                  <a:cxn ang="0">
                    <a:pos x="95" y="40"/>
                  </a:cxn>
                  <a:cxn ang="0">
                    <a:pos x="93" y="30"/>
                  </a:cxn>
                  <a:cxn ang="0">
                    <a:pos x="89" y="21"/>
                  </a:cxn>
                  <a:cxn ang="0">
                    <a:pos x="81" y="13"/>
                  </a:cxn>
                  <a:cxn ang="0">
                    <a:pos x="74" y="7"/>
                  </a:cxn>
                  <a:cxn ang="0">
                    <a:pos x="66" y="3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3"/>
                  </a:cxn>
                  <a:cxn ang="0">
                    <a:pos x="19" y="7"/>
                  </a:cxn>
                  <a:cxn ang="0">
                    <a:pos x="13" y="13"/>
                  </a:cxn>
                  <a:cxn ang="0">
                    <a:pos x="5" y="21"/>
                  </a:cxn>
                  <a:cxn ang="0">
                    <a:pos x="1" y="30"/>
                  </a:cxn>
                  <a:cxn ang="0">
                    <a:pos x="0" y="40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1" y="68"/>
                  </a:cxn>
                  <a:cxn ang="0">
                    <a:pos x="5" y="78"/>
                  </a:cxn>
                  <a:cxn ang="0">
                    <a:pos x="13" y="85"/>
                  </a:cxn>
                  <a:cxn ang="0">
                    <a:pos x="19" y="91"/>
                  </a:cxn>
                  <a:cxn ang="0">
                    <a:pos x="28" y="97"/>
                  </a:cxn>
                  <a:cxn ang="0">
                    <a:pos x="38" y="98"/>
                  </a:cxn>
                  <a:cxn ang="0">
                    <a:pos x="47" y="100"/>
                  </a:cxn>
                  <a:cxn ang="0">
                    <a:pos x="47" y="100"/>
                  </a:cxn>
                </a:cxnLst>
                <a:rect l="0" t="0" r="r" b="b"/>
                <a:pathLst>
                  <a:path w="97" h="100">
                    <a:moveTo>
                      <a:pt x="47" y="100"/>
                    </a:moveTo>
                    <a:lnTo>
                      <a:pt x="57" y="98"/>
                    </a:lnTo>
                    <a:lnTo>
                      <a:pt x="66" y="97"/>
                    </a:lnTo>
                    <a:lnTo>
                      <a:pt x="74" y="91"/>
                    </a:lnTo>
                    <a:lnTo>
                      <a:pt x="81" y="85"/>
                    </a:lnTo>
                    <a:lnTo>
                      <a:pt x="89" y="78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lnTo>
                      <a:pt x="95" y="40"/>
                    </a:lnTo>
                    <a:lnTo>
                      <a:pt x="93" y="30"/>
                    </a:lnTo>
                    <a:lnTo>
                      <a:pt x="89" y="21"/>
                    </a:lnTo>
                    <a:lnTo>
                      <a:pt x="81" y="13"/>
                    </a:lnTo>
                    <a:lnTo>
                      <a:pt x="74" y="7"/>
                    </a:lnTo>
                    <a:lnTo>
                      <a:pt x="66" y="3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3"/>
                    </a:lnTo>
                    <a:lnTo>
                      <a:pt x="19" y="7"/>
                    </a:lnTo>
                    <a:lnTo>
                      <a:pt x="13" y="13"/>
                    </a:lnTo>
                    <a:lnTo>
                      <a:pt x="5" y="21"/>
                    </a:lnTo>
                    <a:lnTo>
                      <a:pt x="1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1" y="68"/>
                    </a:lnTo>
                    <a:lnTo>
                      <a:pt x="5" y="78"/>
                    </a:lnTo>
                    <a:lnTo>
                      <a:pt x="13" y="85"/>
                    </a:lnTo>
                    <a:lnTo>
                      <a:pt x="19" y="91"/>
                    </a:lnTo>
                    <a:lnTo>
                      <a:pt x="28" y="97"/>
                    </a:lnTo>
                    <a:lnTo>
                      <a:pt x="38" y="98"/>
                    </a:lnTo>
                    <a:lnTo>
                      <a:pt x="47" y="100"/>
                    </a:lnTo>
                    <a:lnTo>
                      <a:pt x="47" y="10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35" name="Freeform 72"/>
              <p:cNvSpPr>
                <a:spLocks/>
              </p:cNvSpPr>
              <p:nvPr/>
            </p:nvSpPr>
            <p:spPr bwMode="auto">
              <a:xfrm>
                <a:off x="7639376" y="4634994"/>
                <a:ext cx="124048" cy="126931"/>
              </a:xfrm>
              <a:custGeom>
                <a:avLst/>
                <a:gdLst/>
                <a:ahLst/>
                <a:cxnLst>
                  <a:cxn ang="0">
                    <a:pos x="42" y="88"/>
                  </a:cxn>
                  <a:cxn ang="0">
                    <a:pos x="50" y="84"/>
                  </a:cxn>
                  <a:cxn ang="0">
                    <a:pos x="59" y="82"/>
                  </a:cxn>
                  <a:cxn ang="0">
                    <a:pos x="67" y="78"/>
                  </a:cxn>
                  <a:cxn ang="0">
                    <a:pos x="74" y="72"/>
                  </a:cxn>
                  <a:cxn ang="0">
                    <a:pos x="78" y="67"/>
                  </a:cxn>
                  <a:cxn ang="0">
                    <a:pos x="84" y="59"/>
                  </a:cxn>
                  <a:cxn ang="0">
                    <a:pos x="86" y="50"/>
                  </a:cxn>
                  <a:cxn ang="0">
                    <a:pos x="86" y="42"/>
                  </a:cxn>
                  <a:cxn ang="0">
                    <a:pos x="86" y="32"/>
                  </a:cxn>
                  <a:cxn ang="0">
                    <a:pos x="84" y="25"/>
                  </a:cxn>
                  <a:cxn ang="0">
                    <a:pos x="78" y="17"/>
                  </a:cxn>
                  <a:cxn ang="0">
                    <a:pos x="74" y="12"/>
                  </a:cxn>
                  <a:cxn ang="0">
                    <a:pos x="67" y="6"/>
                  </a:cxn>
                  <a:cxn ang="0">
                    <a:pos x="59" y="2"/>
                  </a:cxn>
                  <a:cxn ang="0">
                    <a:pos x="50" y="0"/>
                  </a:cxn>
                  <a:cxn ang="0">
                    <a:pos x="42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5"/>
                  </a:cxn>
                  <a:cxn ang="0">
                    <a:pos x="0" y="32"/>
                  </a:cxn>
                  <a:cxn ang="0">
                    <a:pos x="0" y="42"/>
                  </a:cxn>
                  <a:cxn ang="0">
                    <a:pos x="0" y="50"/>
                  </a:cxn>
                  <a:cxn ang="0">
                    <a:pos x="2" y="59"/>
                  </a:cxn>
                  <a:cxn ang="0">
                    <a:pos x="6" y="67"/>
                  </a:cxn>
                  <a:cxn ang="0">
                    <a:pos x="12" y="72"/>
                  </a:cxn>
                  <a:cxn ang="0">
                    <a:pos x="17" y="78"/>
                  </a:cxn>
                  <a:cxn ang="0">
                    <a:pos x="25" y="82"/>
                  </a:cxn>
                  <a:cxn ang="0">
                    <a:pos x="33" y="84"/>
                  </a:cxn>
                  <a:cxn ang="0">
                    <a:pos x="42" y="88"/>
                  </a:cxn>
                  <a:cxn ang="0">
                    <a:pos x="42" y="88"/>
                  </a:cxn>
                </a:cxnLst>
                <a:rect l="0" t="0" r="r" b="b"/>
                <a:pathLst>
                  <a:path w="86" h="88">
                    <a:moveTo>
                      <a:pt x="42" y="88"/>
                    </a:moveTo>
                    <a:lnTo>
                      <a:pt x="50" y="84"/>
                    </a:lnTo>
                    <a:lnTo>
                      <a:pt x="59" y="82"/>
                    </a:lnTo>
                    <a:lnTo>
                      <a:pt x="67" y="78"/>
                    </a:lnTo>
                    <a:lnTo>
                      <a:pt x="74" y="72"/>
                    </a:lnTo>
                    <a:lnTo>
                      <a:pt x="78" y="67"/>
                    </a:lnTo>
                    <a:lnTo>
                      <a:pt x="84" y="59"/>
                    </a:lnTo>
                    <a:lnTo>
                      <a:pt x="86" y="50"/>
                    </a:lnTo>
                    <a:lnTo>
                      <a:pt x="86" y="42"/>
                    </a:lnTo>
                    <a:lnTo>
                      <a:pt x="86" y="32"/>
                    </a:lnTo>
                    <a:lnTo>
                      <a:pt x="84" y="25"/>
                    </a:lnTo>
                    <a:lnTo>
                      <a:pt x="78" y="17"/>
                    </a:lnTo>
                    <a:lnTo>
                      <a:pt x="74" y="12"/>
                    </a:lnTo>
                    <a:lnTo>
                      <a:pt x="67" y="6"/>
                    </a:lnTo>
                    <a:lnTo>
                      <a:pt x="59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50"/>
                    </a:lnTo>
                    <a:lnTo>
                      <a:pt x="2" y="59"/>
                    </a:lnTo>
                    <a:lnTo>
                      <a:pt x="6" y="67"/>
                    </a:lnTo>
                    <a:lnTo>
                      <a:pt x="12" y="72"/>
                    </a:lnTo>
                    <a:lnTo>
                      <a:pt x="17" y="78"/>
                    </a:lnTo>
                    <a:lnTo>
                      <a:pt x="25" y="82"/>
                    </a:lnTo>
                    <a:lnTo>
                      <a:pt x="33" y="84"/>
                    </a:lnTo>
                    <a:lnTo>
                      <a:pt x="42" y="88"/>
                    </a:lnTo>
                    <a:lnTo>
                      <a:pt x="42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36" name="Freeform 73"/>
              <p:cNvSpPr>
                <a:spLocks/>
              </p:cNvSpPr>
              <p:nvPr/>
            </p:nvSpPr>
            <p:spPr bwMode="auto">
              <a:xfrm>
                <a:off x="5795983" y="4660959"/>
                <a:ext cx="89430" cy="89430"/>
              </a:xfrm>
              <a:custGeom>
                <a:avLst/>
                <a:gdLst/>
                <a:ahLst/>
                <a:cxnLst>
                  <a:cxn ang="0">
                    <a:pos x="31" y="63"/>
                  </a:cxn>
                  <a:cxn ang="0">
                    <a:pos x="18" y="59"/>
                  </a:cxn>
                  <a:cxn ang="0">
                    <a:pos x="10" y="53"/>
                  </a:cxn>
                  <a:cxn ang="0">
                    <a:pos x="2" y="42"/>
                  </a:cxn>
                  <a:cxn ang="0">
                    <a:pos x="0" y="33"/>
                  </a:cxn>
                  <a:cxn ang="0">
                    <a:pos x="2" y="19"/>
                  </a:cxn>
                  <a:cxn ang="0">
                    <a:pos x="10" y="10"/>
                  </a:cxn>
                  <a:cxn ang="0">
                    <a:pos x="18" y="4"/>
                  </a:cxn>
                  <a:cxn ang="0">
                    <a:pos x="31" y="0"/>
                  </a:cxn>
                  <a:cxn ang="0">
                    <a:pos x="37" y="0"/>
                  </a:cxn>
                  <a:cxn ang="0">
                    <a:pos x="42" y="4"/>
                  </a:cxn>
                  <a:cxn ang="0">
                    <a:pos x="46" y="6"/>
                  </a:cxn>
                  <a:cxn ang="0">
                    <a:pos x="52" y="10"/>
                  </a:cxn>
                  <a:cxn ang="0">
                    <a:pos x="57" y="19"/>
                  </a:cxn>
                  <a:cxn ang="0">
                    <a:pos x="61" y="33"/>
                  </a:cxn>
                  <a:cxn ang="0">
                    <a:pos x="57" y="42"/>
                  </a:cxn>
                  <a:cxn ang="0">
                    <a:pos x="52" y="53"/>
                  </a:cxn>
                  <a:cxn ang="0">
                    <a:pos x="46" y="55"/>
                  </a:cxn>
                  <a:cxn ang="0">
                    <a:pos x="42" y="59"/>
                  </a:cxn>
                  <a:cxn ang="0">
                    <a:pos x="37" y="61"/>
                  </a:cxn>
                  <a:cxn ang="0">
                    <a:pos x="31" y="63"/>
                  </a:cxn>
                  <a:cxn ang="0">
                    <a:pos x="31" y="63"/>
                  </a:cxn>
                </a:cxnLst>
                <a:rect l="0" t="0" r="r" b="b"/>
                <a:pathLst>
                  <a:path w="61" h="63">
                    <a:moveTo>
                      <a:pt x="31" y="63"/>
                    </a:moveTo>
                    <a:lnTo>
                      <a:pt x="18" y="59"/>
                    </a:lnTo>
                    <a:lnTo>
                      <a:pt x="10" y="53"/>
                    </a:lnTo>
                    <a:lnTo>
                      <a:pt x="2" y="42"/>
                    </a:lnTo>
                    <a:lnTo>
                      <a:pt x="0" y="33"/>
                    </a:lnTo>
                    <a:lnTo>
                      <a:pt x="2" y="19"/>
                    </a:lnTo>
                    <a:lnTo>
                      <a:pt x="10" y="10"/>
                    </a:lnTo>
                    <a:lnTo>
                      <a:pt x="18" y="4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2" y="4"/>
                    </a:lnTo>
                    <a:lnTo>
                      <a:pt x="46" y="6"/>
                    </a:lnTo>
                    <a:lnTo>
                      <a:pt x="52" y="10"/>
                    </a:lnTo>
                    <a:lnTo>
                      <a:pt x="57" y="19"/>
                    </a:lnTo>
                    <a:lnTo>
                      <a:pt x="61" y="33"/>
                    </a:lnTo>
                    <a:lnTo>
                      <a:pt x="57" y="42"/>
                    </a:lnTo>
                    <a:lnTo>
                      <a:pt x="52" y="53"/>
                    </a:lnTo>
                    <a:lnTo>
                      <a:pt x="46" y="55"/>
                    </a:lnTo>
                    <a:lnTo>
                      <a:pt x="42" y="59"/>
                    </a:lnTo>
                    <a:lnTo>
                      <a:pt x="37" y="61"/>
                    </a:lnTo>
                    <a:lnTo>
                      <a:pt x="31" y="63"/>
                    </a:lnTo>
                    <a:lnTo>
                      <a:pt x="31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37" name="Freeform 76"/>
              <p:cNvSpPr>
                <a:spLocks/>
              </p:cNvSpPr>
              <p:nvPr/>
            </p:nvSpPr>
            <p:spPr bwMode="auto">
              <a:xfrm>
                <a:off x="5054589" y="4029186"/>
                <a:ext cx="1468367" cy="1474136"/>
              </a:xfrm>
              <a:custGeom>
                <a:avLst/>
                <a:gdLst/>
                <a:ahLst/>
                <a:cxnLst>
                  <a:cxn ang="0">
                    <a:pos x="616" y="932"/>
                  </a:cxn>
                  <a:cxn ang="0">
                    <a:pos x="709" y="899"/>
                  </a:cxn>
                  <a:cxn ang="0">
                    <a:pos x="791" y="850"/>
                  </a:cxn>
                  <a:cxn ang="0">
                    <a:pos x="861" y="783"/>
                  </a:cxn>
                  <a:cxn ang="0">
                    <a:pos x="917" y="705"/>
                  </a:cxn>
                  <a:cxn ang="0">
                    <a:pos x="955" y="614"/>
                  </a:cxn>
                  <a:cxn ang="0">
                    <a:pos x="972" y="517"/>
                  </a:cxn>
                  <a:cxn ang="0">
                    <a:pos x="966" y="428"/>
                  </a:cxn>
                  <a:cxn ang="0">
                    <a:pos x="947" y="350"/>
                  </a:cxn>
                  <a:cxn ang="0">
                    <a:pos x="915" y="276"/>
                  </a:cxn>
                  <a:cxn ang="0">
                    <a:pos x="871" y="211"/>
                  </a:cxn>
                  <a:cxn ang="0">
                    <a:pos x="814" y="154"/>
                  </a:cxn>
                  <a:cxn ang="0">
                    <a:pos x="751" y="108"/>
                  </a:cxn>
                  <a:cxn ang="0">
                    <a:pos x="679" y="74"/>
                  </a:cxn>
                  <a:cxn ang="0">
                    <a:pos x="683" y="30"/>
                  </a:cxn>
                  <a:cxn ang="0">
                    <a:pos x="763" y="68"/>
                  </a:cxn>
                  <a:cxn ang="0">
                    <a:pos x="835" y="118"/>
                  </a:cxn>
                  <a:cxn ang="0">
                    <a:pos x="898" y="181"/>
                  </a:cxn>
                  <a:cxn ang="0">
                    <a:pos x="949" y="255"/>
                  </a:cxn>
                  <a:cxn ang="0">
                    <a:pos x="987" y="336"/>
                  </a:cxn>
                  <a:cxn ang="0">
                    <a:pos x="1012" y="426"/>
                  </a:cxn>
                  <a:cxn ang="0">
                    <a:pos x="1017" y="525"/>
                  </a:cxn>
                  <a:cxn ang="0">
                    <a:pos x="1000" y="637"/>
                  </a:cxn>
                  <a:cxn ang="0">
                    <a:pos x="960" y="741"/>
                  </a:cxn>
                  <a:cxn ang="0">
                    <a:pos x="899" y="835"/>
                  </a:cxn>
                  <a:cxn ang="0">
                    <a:pos x="820" y="911"/>
                  </a:cxn>
                  <a:cxn ang="0">
                    <a:pos x="728" y="970"/>
                  </a:cxn>
                  <a:cxn ang="0">
                    <a:pos x="622" y="1008"/>
                  </a:cxn>
                  <a:cxn ang="0">
                    <a:pos x="508" y="1023"/>
                  </a:cxn>
                  <a:cxn ang="0">
                    <a:pos x="390" y="1008"/>
                  </a:cxn>
                  <a:cxn ang="0">
                    <a:pos x="285" y="970"/>
                  </a:cxn>
                  <a:cxn ang="0">
                    <a:pos x="192" y="911"/>
                  </a:cxn>
                  <a:cxn ang="0">
                    <a:pos x="114" y="835"/>
                  </a:cxn>
                  <a:cxn ang="0">
                    <a:pos x="51" y="741"/>
                  </a:cxn>
                  <a:cxn ang="0">
                    <a:pos x="13" y="637"/>
                  </a:cxn>
                  <a:cxn ang="0">
                    <a:pos x="0" y="525"/>
                  </a:cxn>
                  <a:cxn ang="0">
                    <a:pos x="10" y="407"/>
                  </a:cxn>
                  <a:cxn ang="0">
                    <a:pos x="42" y="300"/>
                  </a:cxn>
                  <a:cxn ang="0">
                    <a:pos x="99" y="203"/>
                  </a:cxn>
                  <a:cxn ang="0">
                    <a:pos x="173" y="122"/>
                  </a:cxn>
                  <a:cxn ang="0">
                    <a:pos x="264" y="61"/>
                  </a:cxn>
                  <a:cxn ang="0">
                    <a:pos x="367" y="17"/>
                  </a:cxn>
                  <a:cxn ang="0">
                    <a:pos x="481" y="0"/>
                  </a:cxn>
                  <a:cxn ang="0">
                    <a:pos x="559" y="2"/>
                  </a:cxn>
                  <a:cxn ang="0">
                    <a:pos x="622" y="13"/>
                  </a:cxn>
                  <a:cxn ang="0">
                    <a:pos x="559" y="48"/>
                  </a:cxn>
                  <a:cxn ang="0">
                    <a:pos x="458" y="51"/>
                  </a:cxn>
                  <a:cxn ang="0">
                    <a:pos x="361" y="76"/>
                  </a:cxn>
                  <a:cxn ang="0">
                    <a:pos x="278" y="122"/>
                  </a:cxn>
                  <a:cxn ang="0">
                    <a:pos x="204" y="184"/>
                  </a:cxn>
                  <a:cxn ang="0">
                    <a:pos x="145" y="260"/>
                  </a:cxn>
                  <a:cxn ang="0">
                    <a:pos x="103" y="350"/>
                  </a:cxn>
                  <a:cxn ang="0">
                    <a:pos x="84" y="449"/>
                  </a:cxn>
                  <a:cxn ang="0">
                    <a:pos x="84" y="549"/>
                  </a:cxn>
                  <a:cxn ang="0">
                    <a:pos x="107" y="644"/>
                  </a:cxn>
                  <a:cxn ang="0">
                    <a:pos x="150" y="732"/>
                  </a:cxn>
                  <a:cxn ang="0">
                    <a:pos x="213" y="808"/>
                  </a:cxn>
                  <a:cxn ang="0">
                    <a:pos x="285" y="867"/>
                  </a:cxn>
                  <a:cxn ang="0">
                    <a:pos x="373" y="913"/>
                  </a:cxn>
                  <a:cxn ang="0">
                    <a:pos x="470" y="935"/>
                  </a:cxn>
                </a:cxnLst>
                <a:rect l="0" t="0" r="r" b="b"/>
                <a:pathLst>
                  <a:path w="1019" h="1023">
                    <a:moveTo>
                      <a:pt x="527" y="941"/>
                    </a:moveTo>
                    <a:lnTo>
                      <a:pt x="538" y="939"/>
                    </a:lnTo>
                    <a:lnTo>
                      <a:pt x="550" y="939"/>
                    </a:lnTo>
                    <a:lnTo>
                      <a:pt x="559" y="937"/>
                    </a:lnTo>
                    <a:lnTo>
                      <a:pt x="571" y="937"/>
                    </a:lnTo>
                    <a:lnTo>
                      <a:pt x="582" y="935"/>
                    </a:lnTo>
                    <a:lnTo>
                      <a:pt x="593" y="933"/>
                    </a:lnTo>
                    <a:lnTo>
                      <a:pt x="605" y="932"/>
                    </a:lnTo>
                    <a:lnTo>
                      <a:pt x="616" y="932"/>
                    </a:lnTo>
                    <a:lnTo>
                      <a:pt x="626" y="928"/>
                    </a:lnTo>
                    <a:lnTo>
                      <a:pt x="637" y="926"/>
                    </a:lnTo>
                    <a:lnTo>
                      <a:pt x="647" y="922"/>
                    </a:lnTo>
                    <a:lnTo>
                      <a:pt x="658" y="920"/>
                    </a:lnTo>
                    <a:lnTo>
                      <a:pt x="668" y="914"/>
                    </a:lnTo>
                    <a:lnTo>
                      <a:pt x="679" y="913"/>
                    </a:lnTo>
                    <a:lnTo>
                      <a:pt x="688" y="909"/>
                    </a:lnTo>
                    <a:lnTo>
                      <a:pt x="700" y="905"/>
                    </a:lnTo>
                    <a:lnTo>
                      <a:pt x="709" y="899"/>
                    </a:lnTo>
                    <a:lnTo>
                      <a:pt x="719" y="895"/>
                    </a:lnTo>
                    <a:lnTo>
                      <a:pt x="728" y="890"/>
                    </a:lnTo>
                    <a:lnTo>
                      <a:pt x="738" y="886"/>
                    </a:lnTo>
                    <a:lnTo>
                      <a:pt x="747" y="878"/>
                    </a:lnTo>
                    <a:lnTo>
                      <a:pt x="757" y="875"/>
                    </a:lnTo>
                    <a:lnTo>
                      <a:pt x="764" y="867"/>
                    </a:lnTo>
                    <a:lnTo>
                      <a:pt x="774" y="863"/>
                    </a:lnTo>
                    <a:lnTo>
                      <a:pt x="782" y="855"/>
                    </a:lnTo>
                    <a:lnTo>
                      <a:pt x="791" y="850"/>
                    </a:lnTo>
                    <a:lnTo>
                      <a:pt x="799" y="842"/>
                    </a:lnTo>
                    <a:lnTo>
                      <a:pt x="808" y="836"/>
                    </a:lnTo>
                    <a:lnTo>
                      <a:pt x="816" y="829"/>
                    </a:lnTo>
                    <a:lnTo>
                      <a:pt x="825" y="823"/>
                    </a:lnTo>
                    <a:lnTo>
                      <a:pt x="833" y="816"/>
                    </a:lnTo>
                    <a:lnTo>
                      <a:pt x="842" y="808"/>
                    </a:lnTo>
                    <a:lnTo>
                      <a:pt x="848" y="800"/>
                    </a:lnTo>
                    <a:lnTo>
                      <a:pt x="856" y="791"/>
                    </a:lnTo>
                    <a:lnTo>
                      <a:pt x="861" y="783"/>
                    </a:lnTo>
                    <a:lnTo>
                      <a:pt x="869" y="776"/>
                    </a:lnTo>
                    <a:lnTo>
                      <a:pt x="875" y="766"/>
                    </a:lnTo>
                    <a:lnTo>
                      <a:pt x="882" y="759"/>
                    </a:lnTo>
                    <a:lnTo>
                      <a:pt x="888" y="749"/>
                    </a:lnTo>
                    <a:lnTo>
                      <a:pt x="896" y="741"/>
                    </a:lnTo>
                    <a:lnTo>
                      <a:pt x="899" y="732"/>
                    </a:lnTo>
                    <a:lnTo>
                      <a:pt x="905" y="722"/>
                    </a:lnTo>
                    <a:lnTo>
                      <a:pt x="911" y="713"/>
                    </a:lnTo>
                    <a:lnTo>
                      <a:pt x="917" y="705"/>
                    </a:lnTo>
                    <a:lnTo>
                      <a:pt x="922" y="694"/>
                    </a:lnTo>
                    <a:lnTo>
                      <a:pt x="926" y="684"/>
                    </a:lnTo>
                    <a:lnTo>
                      <a:pt x="932" y="677"/>
                    </a:lnTo>
                    <a:lnTo>
                      <a:pt x="938" y="667"/>
                    </a:lnTo>
                    <a:lnTo>
                      <a:pt x="939" y="656"/>
                    </a:lnTo>
                    <a:lnTo>
                      <a:pt x="943" y="644"/>
                    </a:lnTo>
                    <a:lnTo>
                      <a:pt x="947" y="635"/>
                    </a:lnTo>
                    <a:lnTo>
                      <a:pt x="951" y="625"/>
                    </a:lnTo>
                    <a:lnTo>
                      <a:pt x="955" y="614"/>
                    </a:lnTo>
                    <a:lnTo>
                      <a:pt x="957" y="605"/>
                    </a:lnTo>
                    <a:lnTo>
                      <a:pt x="960" y="593"/>
                    </a:lnTo>
                    <a:lnTo>
                      <a:pt x="962" y="584"/>
                    </a:lnTo>
                    <a:lnTo>
                      <a:pt x="964" y="572"/>
                    </a:lnTo>
                    <a:lnTo>
                      <a:pt x="966" y="561"/>
                    </a:lnTo>
                    <a:lnTo>
                      <a:pt x="966" y="549"/>
                    </a:lnTo>
                    <a:lnTo>
                      <a:pt x="968" y="538"/>
                    </a:lnTo>
                    <a:lnTo>
                      <a:pt x="970" y="527"/>
                    </a:lnTo>
                    <a:lnTo>
                      <a:pt x="972" y="517"/>
                    </a:lnTo>
                    <a:lnTo>
                      <a:pt x="972" y="506"/>
                    </a:lnTo>
                    <a:lnTo>
                      <a:pt x="972" y="496"/>
                    </a:lnTo>
                    <a:lnTo>
                      <a:pt x="972" y="485"/>
                    </a:lnTo>
                    <a:lnTo>
                      <a:pt x="972" y="475"/>
                    </a:lnTo>
                    <a:lnTo>
                      <a:pt x="970" y="466"/>
                    </a:lnTo>
                    <a:lnTo>
                      <a:pt x="970" y="456"/>
                    </a:lnTo>
                    <a:lnTo>
                      <a:pt x="968" y="447"/>
                    </a:lnTo>
                    <a:lnTo>
                      <a:pt x="968" y="437"/>
                    </a:lnTo>
                    <a:lnTo>
                      <a:pt x="966" y="428"/>
                    </a:lnTo>
                    <a:lnTo>
                      <a:pt x="966" y="420"/>
                    </a:lnTo>
                    <a:lnTo>
                      <a:pt x="962" y="409"/>
                    </a:lnTo>
                    <a:lnTo>
                      <a:pt x="960" y="401"/>
                    </a:lnTo>
                    <a:lnTo>
                      <a:pt x="958" y="392"/>
                    </a:lnTo>
                    <a:lnTo>
                      <a:pt x="957" y="384"/>
                    </a:lnTo>
                    <a:lnTo>
                      <a:pt x="955" y="375"/>
                    </a:lnTo>
                    <a:lnTo>
                      <a:pt x="951" y="367"/>
                    </a:lnTo>
                    <a:lnTo>
                      <a:pt x="949" y="357"/>
                    </a:lnTo>
                    <a:lnTo>
                      <a:pt x="947" y="350"/>
                    </a:lnTo>
                    <a:lnTo>
                      <a:pt x="943" y="340"/>
                    </a:lnTo>
                    <a:lnTo>
                      <a:pt x="939" y="333"/>
                    </a:lnTo>
                    <a:lnTo>
                      <a:pt x="938" y="323"/>
                    </a:lnTo>
                    <a:lnTo>
                      <a:pt x="934" y="316"/>
                    </a:lnTo>
                    <a:lnTo>
                      <a:pt x="928" y="306"/>
                    </a:lnTo>
                    <a:lnTo>
                      <a:pt x="926" y="298"/>
                    </a:lnTo>
                    <a:lnTo>
                      <a:pt x="922" y="291"/>
                    </a:lnTo>
                    <a:lnTo>
                      <a:pt x="919" y="283"/>
                    </a:lnTo>
                    <a:lnTo>
                      <a:pt x="915" y="276"/>
                    </a:lnTo>
                    <a:lnTo>
                      <a:pt x="909" y="268"/>
                    </a:lnTo>
                    <a:lnTo>
                      <a:pt x="905" y="260"/>
                    </a:lnTo>
                    <a:lnTo>
                      <a:pt x="901" y="253"/>
                    </a:lnTo>
                    <a:lnTo>
                      <a:pt x="896" y="245"/>
                    </a:lnTo>
                    <a:lnTo>
                      <a:pt x="892" y="240"/>
                    </a:lnTo>
                    <a:lnTo>
                      <a:pt x="886" y="232"/>
                    </a:lnTo>
                    <a:lnTo>
                      <a:pt x="882" y="226"/>
                    </a:lnTo>
                    <a:lnTo>
                      <a:pt x="875" y="217"/>
                    </a:lnTo>
                    <a:lnTo>
                      <a:pt x="871" y="211"/>
                    </a:lnTo>
                    <a:lnTo>
                      <a:pt x="863" y="203"/>
                    </a:lnTo>
                    <a:lnTo>
                      <a:pt x="860" y="196"/>
                    </a:lnTo>
                    <a:lnTo>
                      <a:pt x="852" y="190"/>
                    </a:lnTo>
                    <a:lnTo>
                      <a:pt x="846" y="184"/>
                    </a:lnTo>
                    <a:lnTo>
                      <a:pt x="841" y="177"/>
                    </a:lnTo>
                    <a:lnTo>
                      <a:pt x="835" y="171"/>
                    </a:lnTo>
                    <a:lnTo>
                      <a:pt x="827" y="165"/>
                    </a:lnTo>
                    <a:lnTo>
                      <a:pt x="822" y="160"/>
                    </a:lnTo>
                    <a:lnTo>
                      <a:pt x="814" y="154"/>
                    </a:lnTo>
                    <a:lnTo>
                      <a:pt x="808" y="148"/>
                    </a:lnTo>
                    <a:lnTo>
                      <a:pt x="803" y="143"/>
                    </a:lnTo>
                    <a:lnTo>
                      <a:pt x="795" y="137"/>
                    </a:lnTo>
                    <a:lnTo>
                      <a:pt x="787" y="131"/>
                    </a:lnTo>
                    <a:lnTo>
                      <a:pt x="782" y="127"/>
                    </a:lnTo>
                    <a:lnTo>
                      <a:pt x="774" y="122"/>
                    </a:lnTo>
                    <a:lnTo>
                      <a:pt x="766" y="116"/>
                    </a:lnTo>
                    <a:lnTo>
                      <a:pt x="759" y="110"/>
                    </a:lnTo>
                    <a:lnTo>
                      <a:pt x="751" y="108"/>
                    </a:lnTo>
                    <a:lnTo>
                      <a:pt x="744" y="103"/>
                    </a:lnTo>
                    <a:lnTo>
                      <a:pt x="736" y="99"/>
                    </a:lnTo>
                    <a:lnTo>
                      <a:pt x="728" y="95"/>
                    </a:lnTo>
                    <a:lnTo>
                      <a:pt x="721" y="91"/>
                    </a:lnTo>
                    <a:lnTo>
                      <a:pt x="711" y="87"/>
                    </a:lnTo>
                    <a:lnTo>
                      <a:pt x="706" y="84"/>
                    </a:lnTo>
                    <a:lnTo>
                      <a:pt x="696" y="80"/>
                    </a:lnTo>
                    <a:lnTo>
                      <a:pt x="688" y="78"/>
                    </a:lnTo>
                    <a:lnTo>
                      <a:pt x="679" y="74"/>
                    </a:lnTo>
                    <a:lnTo>
                      <a:pt x="671" y="70"/>
                    </a:lnTo>
                    <a:lnTo>
                      <a:pt x="664" y="68"/>
                    </a:lnTo>
                    <a:lnTo>
                      <a:pt x="656" y="68"/>
                    </a:lnTo>
                    <a:lnTo>
                      <a:pt x="656" y="55"/>
                    </a:lnTo>
                    <a:lnTo>
                      <a:pt x="658" y="44"/>
                    </a:lnTo>
                    <a:lnTo>
                      <a:pt x="662" y="32"/>
                    </a:lnTo>
                    <a:lnTo>
                      <a:pt x="664" y="25"/>
                    </a:lnTo>
                    <a:lnTo>
                      <a:pt x="673" y="27"/>
                    </a:lnTo>
                    <a:lnTo>
                      <a:pt x="683" y="30"/>
                    </a:lnTo>
                    <a:lnTo>
                      <a:pt x="690" y="34"/>
                    </a:lnTo>
                    <a:lnTo>
                      <a:pt x="700" y="38"/>
                    </a:lnTo>
                    <a:lnTo>
                      <a:pt x="709" y="42"/>
                    </a:lnTo>
                    <a:lnTo>
                      <a:pt x="719" y="44"/>
                    </a:lnTo>
                    <a:lnTo>
                      <a:pt x="728" y="49"/>
                    </a:lnTo>
                    <a:lnTo>
                      <a:pt x="736" y="55"/>
                    </a:lnTo>
                    <a:lnTo>
                      <a:pt x="745" y="59"/>
                    </a:lnTo>
                    <a:lnTo>
                      <a:pt x="753" y="63"/>
                    </a:lnTo>
                    <a:lnTo>
                      <a:pt x="763" y="68"/>
                    </a:lnTo>
                    <a:lnTo>
                      <a:pt x="770" y="72"/>
                    </a:lnTo>
                    <a:lnTo>
                      <a:pt x="780" y="78"/>
                    </a:lnTo>
                    <a:lnTo>
                      <a:pt x="787" y="84"/>
                    </a:lnTo>
                    <a:lnTo>
                      <a:pt x="797" y="87"/>
                    </a:lnTo>
                    <a:lnTo>
                      <a:pt x="804" y="95"/>
                    </a:lnTo>
                    <a:lnTo>
                      <a:pt x="812" y="99"/>
                    </a:lnTo>
                    <a:lnTo>
                      <a:pt x="820" y="105"/>
                    </a:lnTo>
                    <a:lnTo>
                      <a:pt x="827" y="110"/>
                    </a:lnTo>
                    <a:lnTo>
                      <a:pt x="835" y="118"/>
                    </a:lnTo>
                    <a:lnTo>
                      <a:pt x="842" y="125"/>
                    </a:lnTo>
                    <a:lnTo>
                      <a:pt x="850" y="131"/>
                    </a:lnTo>
                    <a:lnTo>
                      <a:pt x="856" y="139"/>
                    </a:lnTo>
                    <a:lnTo>
                      <a:pt x="865" y="144"/>
                    </a:lnTo>
                    <a:lnTo>
                      <a:pt x="871" y="152"/>
                    </a:lnTo>
                    <a:lnTo>
                      <a:pt x="879" y="160"/>
                    </a:lnTo>
                    <a:lnTo>
                      <a:pt x="884" y="165"/>
                    </a:lnTo>
                    <a:lnTo>
                      <a:pt x="892" y="173"/>
                    </a:lnTo>
                    <a:lnTo>
                      <a:pt x="898" y="181"/>
                    </a:lnTo>
                    <a:lnTo>
                      <a:pt x="905" y="188"/>
                    </a:lnTo>
                    <a:lnTo>
                      <a:pt x="911" y="196"/>
                    </a:lnTo>
                    <a:lnTo>
                      <a:pt x="919" y="205"/>
                    </a:lnTo>
                    <a:lnTo>
                      <a:pt x="922" y="213"/>
                    </a:lnTo>
                    <a:lnTo>
                      <a:pt x="928" y="221"/>
                    </a:lnTo>
                    <a:lnTo>
                      <a:pt x="934" y="228"/>
                    </a:lnTo>
                    <a:lnTo>
                      <a:pt x="939" y="238"/>
                    </a:lnTo>
                    <a:lnTo>
                      <a:pt x="943" y="245"/>
                    </a:lnTo>
                    <a:lnTo>
                      <a:pt x="949" y="255"/>
                    </a:lnTo>
                    <a:lnTo>
                      <a:pt x="955" y="262"/>
                    </a:lnTo>
                    <a:lnTo>
                      <a:pt x="960" y="274"/>
                    </a:lnTo>
                    <a:lnTo>
                      <a:pt x="962" y="281"/>
                    </a:lnTo>
                    <a:lnTo>
                      <a:pt x="968" y="291"/>
                    </a:lnTo>
                    <a:lnTo>
                      <a:pt x="972" y="298"/>
                    </a:lnTo>
                    <a:lnTo>
                      <a:pt x="977" y="308"/>
                    </a:lnTo>
                    <a:lnTo>
                      <a:pt x="979" y="317"/>
                    </a:lnTo>
                    <a:lnTo>
                      <a:pt x="983" y="327"/>
                    </a:lnTo>
                    <a:lnTo>
                      <a:pt x="987" y="336"/>
                    </a:lnTo>
                    <a:lnTo>
                      <a:pt x="991" y="348"/>
                    </a:lnTo>
                    <a:lnTo>
                      <a:pt x="995" y="357"/>
                    </a:lnTo>
                    <a:lnTo>
                      <a:pt x="996" y="367"/>
                    </a:lnTo>
                    <a:lnTo>
                      <a:pt x="998" y="375"/>
                    </a:lnTo>
                    <a:lnTo>
                      <a:pt x="1002" y="386"/>
                    </a:lnTo>
                    <a:lnTo>
                      <a:pt x="1004" y="395"/>
                    </a:lnTo>
                    <a:lnTo>
                      <a:pt x="1006" y="407"/>
                    </a:lnTo>
                    <a:lnTo>
                      <a:pt x="1008" y="416"/>
                    </a:lnTo>
                    <a:lnTo>
                      <a:pt x="1012" y="426"/>
                    </a:lnTo>
                    <a:lnTo>
                      <a:pt x="1012" y="437"/>
                    </a:lnTo>
                    <a:lnTo>
                      <a:pt x="1014" y="447"/>
                    </a:lnTo>
                    <a:lnTo>
                      <a:pt x="1014" y="458"/>
                    </a:lnTo>
                    <a:lnTo>
                      <a:pt x="1017" y="468"/>
                    </a:lnTo>
                    <a:lnTo>
                      <a:pt x="1017" y="479"/>
                    </a:lnTo>
                    <a:lnTo>
                      <a:pt x="1017" y="490"/>
                    </a:lnTo>
                    <a:lnTo>
                      <a:pt x="1017" y="500"/>
                    </a:lnTo>
                    <a:lnTo>
                      <a:pt x="1019" y="511"/>
                    </a:lnTo>
                    <a:lnTo>
                      <a:pt x="1017" y="525"/>
                    </a:lnTo>
                    <a:lnTo>
                      <a:pt x="1017" y="536"/>
                    </a:lnTo>
                    <a:lnTo>
                      <a:pt x="1017" y="549"/>
                    </a:lnTo>
                    <a:lnTo>
                      <a:pt x="1015" y="561"/>
                    </a:lnTo>
                    <a:lnTo>
                      <a:pt x="1014" y="574"/>
                    </a:lnTo>
                    <a:lnTo>
                      <a:pt x="1012" y="587"/>
                    </a:lnTo>
                    <a:lnTo>
                      <a:pt x="1008" y="599"/>
                    </a:lnTo>
                    <a:lnTo>
                      <a:pt x="1008" y="614"/>
                    </a:lnTo>
                    <a:lnTo>
                      <a:pt x="1004" y="625"/>
                    </a:lnTo>
                    <a:lnTo>
                      <a:pt x="1000" y="637"/>
                    </a:lnTo>
                    <a:lnTo>
                      <a:pt x="996" y="648"/>
                    </a:lnTo>
                    <a:lnTo>
                      <a:pt x="995" y="662"/>
                    </a:lnTo>
                    <a:lnTo>
                      <a:pt x="989" y="673"/>
                    </a:lnTo>
                    <a:lnTo>
                      <a:pt x="985" y="684"/>
                    </a:lnTo>
                    <a:lnTo>
                      <a:pt x="981" y="696"/>
                    </a:lnTo>
                    <a:lnTo>
                      <a:pt x="977" y="709"/>
                    </a:lnTo>
                    <a:lnTo>
                      <a:pt x="972" y="719"/>
                    </a:lnTo>
                    <a:lnTo>
                      <a:pt x="966" y="730"/>
                    </a:lnTo>
                    <a:lnTo>
                      <a:pt x="960" y="741"/>
                    </a:lnTo>
                    <a:lnTo>
                      <a:pt x="955" y="753"/>
                    </a:lnTo>
                    <a:lnTo>
                      <a:pt x="949" y="762"/>
                    </a:lnTo>
                    <a:lnTo>
                      <a:pt x="943" y="774"/>
                    </a:lnTo>
                    <a:lnTo>
                      <a:pt x="936" y="783"/>
                    </a:lnTo>
                    <a:lnTo>
                      <a:pt x="930" y="795"/>
                    </a:lnTo>
                    <a:lnTo>
                      <a:pt x="922" y="804"/>
                    </a:lnTo>
                    <a:lnTo>
                      <a:pt x="915" y="814"/>
                    </a:lnTo>
                    <a:lnTo>
                      <a:pt x="907" y="823"/>
                    </a:lnTo>
                    <a:lnTo>
                      <a:pt x="899" y="835"/>
                    </a:lnTo>
                    <a:lnTo>
                      <a:pt x="892" y="842"/>
                    </a:lnTo>
                    <a:lnTo>
                      <a:pt x="884" y="852"/>
                    </a:lnTo>
                    <a:lnTo>
                      <a:pt x="877" y="861"/>
                    </a:lnTo>
                    <a:lnTo>
                      <a:pt x="869" y="871"/>
                    </a:lnTo>
                    <a:lnTo>
                      <a:pt x="858" y="880"/>
                    </a:lnTo>
                    <a:lnTo>
                      <a:pt x="848" y="888"/>
                    </a:lnTo>
                    <a:lnTo>
                      <a:pt x="841" y="895"/>
                    </a:lnTo>
                    <a:lnTo>
                      <a:pt x="831" y="903"/>
                    </a:lnTo>
                    <a:lnTo>
                      <a:pt x="820" y="911"/>
                    </a:lnTo>
                    <a:lnTo>
                      <a:pt x="810" y="918"/>
                    </a:lnTo>
                    <a:lnTo>
                      <a:pt x="801" y="926"/>
                    </a:lnTo>
                    <a:lnTo>
                      <a:pt x="791" y="933"/>
                    </a:lnTo>
                    <a:lnTo>
                      <a:pt x="780" y="939"/>
                    </a:lnTo>
                    <a:lnTo>
                      <a:pt x="770" y="947"/>
                    </a:lnTo>
                    <a:lnTo>
                      <a:pt x="759" y="952"/>
                    </a:lnTo>
                    <a:lnTo>
                      <a:pt x="749" y="958"/>
                    </a:lnTo>
                    <a:lnTo>
                      <a:pt x="738" y="964"/>
                    </a:lnTo>
                    <a:lnTo>
                      <a:pt x="728" y="970"/>
                    </a:lnTo>
                    <a:lnTo>
                      <a:pt x="717" y="975"/>
                    </a:lnTo>
                    <a:lnTo>
                      <a:pt x="706" y="981"/>
                    </a:lnTo>
                    <a:lnTo>
                      <a:pt x="694" y="985"/>
                    </a:lnTo>
                    <a:lnTo>
                      <a:pt x="683" y="990"/>
                    </a:lnTo>
                    <a:lnTo>
                      <a:pt x="669" y="992"/>
                    </a:lnTo>
                    <a:lnTo>
                      <a:pt x="658" y="998"/>
                    </a:lnTo>
                    <a:lnTo>
                      <a:pt x="645" y="1000"/>
                    </a:lnTo>
                    <a:lnTo>
                      <a:pt x="633" y="1004"/>
                    </a:lnTo>
                    <a:lnTo>
                      <a:pt x="622" y="1008"/>
                    </a:lnTo>
                    <a:lnTo>
                      <a:pt x="610" y="1011"/>
                    </a:lnTo>
                    <a:lnTo>
                      <a:pt x="597" y="1011"/>
                    </a:lnTo>
                    <a:lnTo>
                      <a:pt x="584" y="1015"/>
                    </a:lnTo>
                    <a:lnTo>
                      <a:pt x="571" y="1017"/>
                    </a:lnTo>
                    <a:lnTo>
                      <a:pt x="559" y="1019"/>
                    </a:lnTo>
                    <a:lnTo>
                      <a:pt x="546" y="1021"/>
                    </a:lnTo>
                    <a:lnTo>
                      <a:pt x="533" y="1021"/>
                    </a:lnTo>
                    <a:lnTo>
                      <a:pt x="521" y="1021"/>
                    </a:lnTo>
                    <a:lnTo>
                      <a:pt x="508" y="1023"/>
                    </a:lnTo>
                    <a:lnTo>
                      <a:pt x="494" y="1021"/>
                    </a:lnTo>
                    <a:lnTo>
                      <a:pt x="481" y="1021"/>
                    </a:lnTo>
                    <a:lnTo>
                      <a:pt x="468" y="1021"/>
                    </a:lnTo>
                    <a:lnTo>
                      <a:pt x="455" y="1019"/>
                    </a:lnTo>
                    <a:lnTo>
                      <a:pt x="441" y="1017"/>
                    </a:lnTo>
                    <a:lnTo>
                      <a:pt x="428" y="1015"/>
                    </a:lnTo>
                    <a:lnTo>
                      <a:pt x="415" y="1011"/>
                    </a:lnTo>
                    <a:lnTo>
                      <a:pt x="405" y="1011"/>
                    </a:lnTo>
                    <a:lnTo>
                      <a:pt x="390" y="1008"/>
                    </a:lnTo>
                    <a:lnTo>
                      <a:pt x="378" y="1004"/>
                    </a:lnTo>
                    <a:lnTo>
                      <a:pt x="367" y="1000"/>
                    </a:lnTo>
                    <a:lnTo>
                      <a:pt x="356" y="998"/>
                    </a:lnTo>
                    <a:lnTo>
                      <a:pt x="342" y="992"/>
                    </a:lnTo>
                    <a:lnTo>
                      <a:pt x="331" y="990"/>
                    </a:lnTo>
                    <a:lnTo>
                      <a:pt x="320" y="985"/>
                    </a:lnTo>
                    <a:lnTo>
                      <a:pt x="310" y="981"/>
                    </a:lnTo>
                    <a:lnTo>
                      <a:pt x="297" y="975"/>
                    </a:lnTo>
                    <a:lnTo>
                      <a:pt x="285" y="970"/>
                    </a:lnTo>
                    <a:lnTo>
                      <a:pt x="274" y="964"/>
                    </a:lnTo>
                    <a:lnTo>
                      <a:pt x="264" y="958"/>
                    </a:lnTo>
                    <a:lnTo>
                      <a:pt x="253" y="952"/>
                    </a:lnTo>
                    <a:lnTo>
                      <a:pt x="243" y="947"/>
                    </a:lnTo>
                    <a:lnTo>
                      <a:pt x="232" y="939"/>
                    </a:lnTo>
                    <a:lnTo>
                      <a:pt x="223" y="933"/>
                    </a:lnTo>
                    <a:lnTo>
                      <a:pt x="213" y="926"/>
                    </a:lnTo>
                    <a:lnTo>
                      <a:pt x="202" y="918"/>
                    </a:lnTo>
                    <a:lnTo>
                      <a:pt x="192" y="911"/>
                    </a:lnTo>
                    <a:lnTo>
                      <a:pt x="183" y="903"/>
                    </a:lnTo>
                    <a:lnTo>
                      <a:pt x="173" y="895"/>
                    </a:lnTo>
                    <a:lnTo>
                      <a:pt x="166" y="888"/>
                    </a:lnTo>
                    <a:lnTo>
                      <a:pt x="156" y="880"/>
                    </a:lnTo>
                    <a:lnTo>
                      <a:pt x="148" y="871"/>
                    </a:lnTo>
                    <a:lnTo>
                      <a:pt x="137" y="861"/>
                    </a:lnTo>
                    <a:lnTo>
                      <a:pt x="129" y="852"/>
                    </a:lnTo>
                    <a:lnTo>
                      <a:pt x="122" y="842"/>
                    </a:lnTo>
                    <a:lnTo>
                      <a:pt x="114" y="835"/>
                    </a:lnTo>
                    <a:lnTo>
                      <a:pt x="107" y="823"/>
                    </a:lnTo>
                    <a:lnTo>
                      <a:pt x="99" y="814"/>
                    </a:lnTo>
                    <a:lnTo>
                      <a:pt x="91" y="804"/>
                    </a:lnTo>
                    <a:lnTo>
                      <a:pt x="86" y="795"/>
                    </a:lnTo>
                    <a:lnTo>
                      <a:pt x="78" y="783"/>
                    </a:lnTo>
                    <a:lnTo>
                      <a:pt x="72" y="774"/>
                    </a:lnTo>
                    <a:lnTo>
                      <a:pt x="65" y="762"/>
                    </a:lnTo>
                    <a:lnTo>
                      <a:pt x="59" y="753"/>
                    </a:lnTo>
                    <a:lnTo>
                      <a:pt x="51" y="741"/>
                    </a:lnTo>
                    <a:lnTo>
                      <a:pt x="48" y="730"/>
                    </a:lnTo>
                    <a:lnTo>
                      <a:pt x="42" y="719"/>
                    </a:lnTo>
                    <a:lnTo>
                      <a:pt x="38" y="709"/>
                    </a:lnTo>
                    <a:lnTo>
                      <a:pt x="32" y="696"/>
                    </a:lnTo>
                    <a:lnTo>
                      <a:pt x="29" y="684"/>
                    </a:lnTo>
                    <a:lnTo>
                      <a:pt x="25" y="673"/>
                    </a:lnTo>
                    <a:lnTo>
                      <a:pt x="21" y="662"/>
                    </a:lnTo>
                    <a:lnTo>
                      <a:pt x="17" y="648"/>
                    </a:lnTo>
                    <a:lnTo>
                      <a:pt x="13" y="637"/>
                    </a:lnTo>
                    <a:lnTo>
                      <a:pt x="11" y="625"/>
                    </a:lnTo>
                    <a:lnTo>
                      <a:pt x="10" y="614"/>
                    </a:lnTo>
                    <a:lnTo>
                      <a:pt x="6" y="599"/>
                    </a:lnTo>
                    <a:lnTo>
                      <a:pt x="4" y="587"/>
                    </a:lnTo>
                    <a:lnTo>
                      <a:pt x="2" y="574"/>
                    </a:lnTo>
                    <a:lnTo>
                      <a:pt x="2" y="561"/>
                    </a:lnTo>
                    <a:lnTo>
                      <a:pt x="0" y="549"/>
                    </a:lnTo>
                    <a:lnTo>
                      <a:pt x="0" y="536"/>
                    </a:lnTo>
                    <a:lnTo>
                      <a:pt x="0" y="525"/>
                    </a:lnTo>
                    <a:lnTo>
                      <a:pt x="0" y="511"/>
                    </a:lnTo>
                    <a:lnTo>
                      <a:pt x="0" y="498"/>
                    </a:lnTo>
                    <a:lnTo>
                      <a:pt x="0" y="485"/>
                    </a:lnTo>
                    <a:lnTo>
                      <a:pt x="0" y="470"/>
                    </a:lnTo>
                    <a:lnTo>
                      <a:pt x="2" y="458"/>
                    </a:lnTo>
                    <a:lnTo>
                      <a:pt x="2" y="445"/>
                    </a:lnTo>
                    <a:lnTo>
                      <a:pt x="4" y="432"/>
                    </a:lnTo>
                    <a:lnTo>
                      <a:pt x="6" y="418"/>
                    </a:lnTo>
                    <a:lnTo>
                      <a:pt x="10" y="407"/>
                    </a:lnTo>
                    <a:lnTo>
                      <a:pt x="11" y="394"/>
                    </a:lnTo>
                    <a:lnTo>
                      <a:pt x="13" y="382"/>
                    </a:lnTo>
                    <a:lnTo>
                      <a:pt x="17" y="369"/>
                    </a:lnTo>
                    <a:lnTo>
                      <a:pt x="21" y="357"/>
                    </a:lnTo>
                    <a:lnTo>
                      <a:pt x="25" y="346"/>
                    </a:lnTo>
                    <a:lnTo>
                      <a:pt x="29" y="335"/>
                    </a:lnTo>
                    <a:lnTo>
                      <a:pt x="32" y="323"/>
                    </a:lnTo>
                    <a:lnTo>
                      <a:pt x="38" y="312"/>
                    </a:lnTo>
                    <a:lnTo>
                      <a:pt x="42" y="300"/>
                    </a:lnTo>
                    <a:lnTo>
                      <a:pt x="48" y="289"/>
                    </a:lnTo>
                    <a:lnTo>
                      <a:pt x="51" y="278"/>
                    </a:lnTo>
                    <a:lnTo>
                      <a:pt x="59" y="266"/>
                    </a:lnTo>
                    <a:lnTo>
                      <a:pt x="65" y="255"/>
                    </a:lnTo>
                    <a:lnTo>
                      <a:pt x="72" y="245"/>
                    </a:lnTo>
                    <a:lnTo>
                      <a:pt x="78" y="234"/>
                    </a:lnTo>
                    <a:lnTo>
                      <a:pt x="86" y="224"/>
                    </a:lnTo>
                    <a:lnTo>
                      <a:pt x="91" y="215"/>
                    </a:lnTo>
                    <a:lnTo>
                      <a:pt x="99" y="203"/>
                    </a:lnTo>
                    <a:lnTo>
                      <a:pt x="107" y="194"/>
                    </a:lnTo>
                    <a:lnTo>
                      <a:pt x="114" y="184"/>
                    </a:lnTo>
                    <a:lnTo>
                      <a:pt x="122" y="175"/>
                    </a:lnTo>
                    <a:lnTo>
                      <a:pt x="129" y="167"/>
                    </a:lnTo>
                    <a:lnTo>
                      <a:pt x="137" y="158"/>
                    </a:lnTo>
                    <a:lnTo>
                      <a:pt x="148" y="150"/>
                    </a:lnTo>
                    <a:lnTo>
                      <a:pt x="156" y="139"/>
                    </a:lnTo>
                    <a:lnTo>
                      <a:pt x="166" y="131"/>
                    </a:lnTo>
                    <a:lnTo>
                      <a:pt x="173" y="122"/>
                    </a:lnTo>
                    <a:lnTo>
                      <a:pt x="183" y="116"/>
                    </a:lnTo>
                    <a:lnTo>
                      <a:pt x="192" y="108"/>
                    </a:lnTo>
                    <a:lnTo>
                      <a:pt x="202" y="99"/>
                    </a:lnTo>
                    <a:lnTo>
                      <a:pt x="213" y="93"/>
                    </a:lnTo>
                    <a:lnTo>
                      <a:pt x="223" y="86"/>
                    </a:lnTo>
                    <a:lnTo>
                      <a:pt x="232" y="80"/>
                    </a:lnTo>
                    <a:lnTo>
                      <a:pt x="243" y="72"/>
                    </a:lnTo>
                    <a:lnTo>
                      <a:pt x="253" y="65"/>
                    </a:lnTo>
                    <a:lnTo>
                      <a:pt x="264" y="61"/>
                    </a:lnTo>
                    <a:lnTo>
                      <a:pt x="274" y="53"/>
                    </a:lnTo>
                    <a:lnTo>
                      <a:pt x="285" y="49"/>
                    </a:lnTo>
                    <a:lnTo>
                      <a:pt x="297" y="44"/>
                    </a:lnTo>
                    <a:lnTo>
                      <a:pt x="310" y="40"/>
                    </a:lnTo>
                    <a:lnTo>
                      <a:pt x="320" y="34"/>
                    </a:lnTo>
                    <a:lnTo>
                      <a:pt x="331" y="30"/>
                    </a:lnTo>
                    <a:lnTo>
                      <a:pt x="342" y="25"/>
                    </a:lnTo>
                    <a:lnTo>
                      <a:pt x="356" y="21"/>
                    </a:lnTo>
                    <a:lnTo>
                      <a:pt x="367" y="17"/>
                    </a:lnTo>
                    <a:lnTo>
                      <a:pt x="378" y="13"/>
                    </a:lnTo>
                    <a:lnTo>
                      <a:pt x="390" y="11"/>
                    </a:lnTo>
                    <a:lnTo>
                      <a:pt x="405" y="9"/>
                    </a:lnTo>
                    <a:lnTo>
                      <a:pt x="415" y="6"/>
                    </a:lnTo>
                    <a:lnTo>
                      <a:pt x="428" y="4"/>
                    </a:lnTo>
                    <a:lnTo>
                      <a:pt x="441" y="2"/>
                    </a:lnTo>
                    <a:lnTo>
                      <a:pt x="455" y="2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4" y="0"/>
                    </a:lnTo>
                    <a:lnTo>
                      <a:pt x="508" y="0"/>
                    </a:lnTo>
                    <a:lnTo>
                      <a:pt x="515" y="0"/>
                    </a:lnTo>
                    <a:lnTo>
                      <a:pt x="521" y="0"/>
                    </a:lnTo>
                    <a:lnTo>
                      <a:pt x="529" y="0"/>
                    </a:lnTo>
                    <a:lnTo>
                      <a:pt x="536" y="0"/>
                    </a:lnTo>
                    <a:lnTo>
                      <a:pt x="544" y="0"/>
                    </a:lnTo>
                    <a:lnTo>
                      <a:pt x="552" y="2"/>
                    </a:lnTo>
                    <a:lnTo>
                      <a:pt x="559" y="2"/>
                    </a:lnTo>
                    <a:lnTo>
                      <a:pt x="567" y="4"/>
                    </a:lnTo>
                    <a:lnTo>
                      <a:pt x="572" y="4"/>
                    </a:lnTo>
                    <a:lnTo>
                      <a:pt x="580" y="4"/>
                    </a:lnTo>
                    <a:lnTo>
                      <a:pt x="588" y="6"/>
                    </a:lnTo>
                    <a:lnTo>
                      <a:pt x="593" y="8"/>
                    </a:lnTo>
                    <a:lnTo>
                      <a:pt x="601" y="8"/>
                    </a:lnTo>
                    <a:lnTo>
                      <a:pt x="609" y="9"/>
                    </a:lnTo>
                    <a:lnTo>
                      <a:pt x="614" y="11"/>
                    </a:lnTo>
                    <a:lnTo>
                      <a:pt x="622" y="13"/>
                    </a:lnTo>
                    <a:lnTo>
                      <a:pt x="620" y="23"/>
                    </a:lnTo>
                    <a:lnTo>
                      <a:pt x="618" y="32"/>
                    </a:lnTo>
                    <a:lnTo>
                      <a:pt x="616" y="44"/>
                    </a:lnTo>
                    <a:lnTo>
                      <a:pt x="614" y="55"/>
                    </a:lnTo>
                    <a:lnTo>
                      <a:pt x="603" y="53"/>
                    </a:lnTo>
                    <a:lnTo>
                      <a:pt x="593" y="53"/>
                    </a:lnTo>
                    <a:lnTo>
                      <a:pt x="582" y="51"/>
                    </a:lnTo>
                    <a:lnTo>
                      <a:pt x="571" y="49"/>
                    </a:lnTo>
                    <a:lnTo>
                      <a:pt x="559" y="48"/>
                    </a:lnTo>
                    <a:lnTo>
                      <a:pt x="550" y="48"/>
                    </a:lnTo>
                    <a:lnTo>
                      <a:pt x="538" y="48"/>
                    </a:lnTo>
                    <a:lnTo>
                      <a:pt x="527" y="48"/>
                    </a:lnTo>
                    <a:lnTo>
                      <a:pt x="515" y="48"/>
                    </a:lnTo>
                    <a:lnTo>
                      <a:pt x="504" y="48"/>
                    </a:lnTo>
                    <a:lnTo>
                      <a:pt x="493" y="48"/>
                    </a:lnTo>
                    <a:lnTo>
                      <a:pt x="481" y="48"/>
                    </a:lnTo>
                    <a:lnTo>
                      <a:pt x="470" y="48"/>
                    </a:lnTo>
                    <a:lnTo>
                      <a:pt x="458" y="51"/>
                    </a:lnTo>
                    <a:lnTo>
                      <a:pt x="447" y="51"/>
                    </a:lnTo>
                    <a:lnTo>
                      <a:pt x="436" y="55"/>
                    </a:lnTo>
                    <a:lnTo>
                      <a:pt x="424" y="57"/>
                    </a:lnTo>
                    <a:lnTo>
                      <a:pt x="415" y="59"/>
                    </a:lnTo>
                    <a:lnTo>
                      <a:pt x="403" y="63"/>
                    </a:lnTo>
                    <a:lnTo>
                      <a:pt x="394" y="67"/>
                    </a:lnTo>
                    <a:lnTo>
                      <a:pt x="382" y="68"/>
                    </a:lnTo>
                    <a:lnTo>
                      <a:pt x="373" y="72"/>
                    </a:lnTo>
                    <a:lnTo>
                      <a:pt x="361" y="76"/>
                    </a:lnTo>
                    <a:lnTo>
                      <a:pt x="352" y="82"/>
                    </a:lnTo>
                    <a:lnTo>
                      <a:pt x="342" y="86"/>
                    </a:lnTo>
                    <a:lnTo>
                      <a:pt x="333" y="89"/>
                    </a:lnTo>
                    <a:lnTo>
                      <a:pt x="323" y="93"/>
                    </a:lnTo>
                    <a:lnTo>
                      <a:pt x="314" y="99"/>
                    </a:lnTo>
                    <a:lnTo>
                      <a:pt x="304" y="105"/>
                    </a:lnTo>
                    <a:lnTo>
                      <a:pt x="295" y="110"/>
                    </a:lnTo>
                    <a:lnTo>
                      <a:pt x="285" y="116"/>
                    </a:lnTo>
                    <a:lnTo>
                      <a:pt x="278" y="122"/>
                    </a:lnTo>
                    <a:lnTo>
                      <a:pt x="266" y="127"/>
                    </a:lnTo>
                    <a:lnTo>
                      <a:pt x="259" y="133"/>
                    </a:lnTo>
                    <a:lnTo>
                      <a:pt x="249" y="141"/>
                    </a:lnTo>
                    <a:lnTo>
                      <a:pt x="243" y="148"/>
                    </a:lnTo>
                    <a:lnTo>
                      <a:pt x="234" y="156"/>
                    </a:lnTo>
                    <a:lnTo>
                      <a:pt x="226" y="163"/>
                    </a:lnTo>
                    <a:lnTo>
                      <a:pt x="219" y="171"/>
                    </a:lnTo>
                    <a:lnTo>
                      <a:pt x="213" y="179"/>
                    </a:lnTo>
                    <a:lnTo>
                      <a:pt x="204" y="184"/>
                    </a:lnTo>
                    <a:lnTo>
                      <a:pt x="196" y="192"/>
                    </a:lnTo>
                    <a:lnTo>
                      <a:pt x="190" y="200"/>
                    </a:lnTo>
                    <a:lnTo>
                      <a:pt x="183" y="209"/>
                    </a:lnTo>
                    <a:lnTo>
                      <a:pt x="175" y="217"/>
                    </a:lnTo>
                    <a:lnTo>
                      <a:pt x="169" y="226"/>
                    </a:lnTo>
                    <a:lnTo>
                      <a:pt x="164" y="234"/>
                    </a:lnTo>
                    <a:lnTo>
                      <a:pt x="158" y="243"/>
                    </a:lnTo>
                    <a:lnTo>
                      <a:pt x="150" y="251"/>
                    </a:lnTo>
                    <a:lnTo>
                      <a:pt x="145" y="260"/>
                    </a:lnTo>
                    <a:lnTo>
                      <a:pt x="139" y="270"/>
                    </a:lnTo>
                    <a:lnTo>
                      <a:pt x="135" y="279"/>
                    </a:lnTo>
                    <a:lnTo>
                      <a:pt x="129" y="289"/>
                    </a:lnTo>
                    <a:lnTo>
                      <a:pt x="124" y="300"/>
                    </a:lnTo>
                    <a:lnTo>
                      <a:pt x="120" y="310"/>
                    </a:lnTo>
                    <a:lnTo>
                      <a:pt x="116" y="321"/>
                    </a:lnTo>
                    <a:lnTo>
                      <a:pt x="112" y="329"/>
                    </a:lnTo>
                    <a:lnTo>
                      <a:pt x="107" y="340"/>
                    </a:lnTo>
                    <a:lnTo>
                      <a:pt x="103" y="350"/>
                    </a:lnTo>
                    <a:lnTo>
                      <a:pt x="101" y="361"/>
                    </a:lnTo>
                    <a:lnTo>
                      <a:pt x="97" y="371"/>
                    </a:lnTo>
                    <a:lnTo>
                      <a:pt x="93" y="382"/>
                    </a:lnTo>
                    <a:lnTo>
                      <a:pt x="91" y="392"/>
                    </a:lnTo>
                    <a:lnTo>
                      <a:pt x="89" y="403"/>
                    </a:lnTo>
                    <a:lnTo>
                      <a:pt x="86" y="414"/>
                    </a:lnTo>
                    <a:lnTo>
                      <a:pt x="86" y="426"/>
                    </a:lnTo>
                    <a:lnTo>
                      <a:pt x="84" y="437"/>
                    </a:lnTo>
                    <a:lnTo>
                      <a:pt x="84" y="449"/>
                    </a:lnTo>
                    <a:lnTo>
                      <a:pt x="82" y="460"/>
                    </a:lnTo>
                    <a:lnTo>
                      <a:pt x="82" y="471"/>
                    </a:lnTo>
                    <a:lnTo>
                      <a:pt x="82" y="483"/>
                    </a:lnTo>
                    <a:lnTo>
                      <a:pt x="82" y="496"/>
                    </a:lnTo>
                    <a:lnTo>
                      <a:pt x="82" y="506"/>
                    </a:lnTo>
                    <a:lnTo>
                      <a:pt x="82" y="517"/>
                    </a:lnTo>
                    <a:lnTo>
                      <a:pt x="82" y="527"/>
                    </a:lnTo>
                    <a:lnTo>
                      <a:pt x="84" y="538"/>
                    </a:lnTo>
                    <a:lnTo>
                      <a:pt x="84" y="549"/>
                    </a:lnTo>
                    <a:lnTo>
                      <a:pt x="86" y="561"/>
                    </a:lnTo>
                    <a:lnTo>
                      <a:pt x="86" y="572"/>
                    </a:lnTo>
                    <a:lnTo>
                      <a:pt x="89" y="584"/>
                    </a:lnTo>
                    <a:lnTo>
                      <a:pt x="91" y="593"/>
                    </a:lnTo>
                    <a:lnTo>
                      <a:pt x="93" y="605"/>
                    </a:lnTo>
                    <a:lnTo>
                      <a:pt x="97" y="614"/>
                    </a:lnTo>
                    <a:lnTo>
                      <a:pt x="101" y="625"/>
                    </a:lnTo>
                    <a:lnTo>
                      <a:pt x="103" y="635"/>
                    </a:lnTo>
                    <a:lnTo>
                      <a:pt x="107" y="644"/>
                    </a:lnTo>
                    <a:lnTo>
                      <a:pt x="112" y="656"/>
                    </a:lnTo>
                    <a:lnTo>
                      <a:pt x="116" y="667"/>
                    </a:lnTo>
                    <a:lnTo>
                      <a:pt x="120" y="677"/>
                    </a:lnTo>
                    <a:lnTo>
                      <a:pt x="124" y="684"/>
                    </a:lnTo>
                    <a:lnTo>
                      <a:pt x="129" y="694"/>
                    </a:lnTo>
                    <a:lnTo>
                      <a:pt x="135" y="705"/>
                    </a:lnTo>
                    <a:lnTo>
                      <a:pt x="139" y="713"/>
                    </a:lnTo>
                    <a:lnTo>
                      <a:pt x="145" y="722"/>
                    </a:lnTo>
                    <a:lnTo>
                      <a:pt x="150" y="732"/>
                    </a:lnTo>
                    <a:lnTo>
                      <a:pt x="158" y="741"/>
                    </a:lnTo>
                    <a:lnTo>
                      <a:pt x="164" y="749"/>
                    </a:lnTo>
                    <a:lnTo>
                      <a:pt x="169" y="759"/>
                    </a:lnTo>
                    <a:lnTo>
                      <a:pt x="175" y="766"/>
                    </a:lnTo>
                    <a:lnTo>
                      <a:pt x="183" y="776"/>
                    </a:lnTo>
                    <a:lnTo>
                      <a:pt x="190" y="783"/>
                    </a:lnTo>
                    <a:lnTo>
                      <a:pt x="196" y="791"/>
                    </a:lnTo>
                    <a:lnTo>
                      <a:pt x="204" y="800"/>
                    </a:lnTo>
                    <a:lnTo>
                      <a:pt x="213" y="808"/>
                    </a:lnTo>
                    <a:lnTo>
                      <a:pt x="219" y="816"/>
                    </a:lnTo>
                    <a:lnTo>
                      <a:pt x="226" y="823"/>
                    </a:lnTo>
                    <a:lnTo>
                      <a:pt x="234" y="829"/>
                    </a:lnTo>
                    <a:lnTo>
                      <a:pt x="243" y="836"/>
                    </a:lnTo>
                    <a:lnTo>
                      <a:pt x="249" y="842"/>
                    </a:lnTo>
                    <a:lnTo>
                      <a:pt x="259" y="850"/>
                    </a:lnTo>
                    <a:lnTo>
                      <a:pt x="266" y="855"/>
                    </a:lnTo>
                    <a:lnTo>
                      <a:pt x="278" y="863"/>
                    </a:lnTo>
                    <a:lnTo>
                      <a:pt x="285" y="867"/>
                    </a:lnTo>
                    <a:lnTo>
                      <a:pt x="295" y="875"/>
                    </a:lnTo>
                    <a:lnTo>
                      <a:pt x="304" y="878"/>
                    </a:lnTo>
                    <a:lnTo>
                      <a:pt x="314" y="886"/>
                    </a:lnTo>
                    <a:lnTo>
                      <a:pt x="323" y="890"/>
                    </a:lnTo>
                    <a:lnTo>
                      <a:pt x="333" y="895"/>
                    </a:lnTo>
                    <a:lnTo>
                      <a:pt x="342" y="899"/>
                    </a:lnTo>
                    <a:lnTo>
                      <a:pt x="352" y="905"/>
                    </a:lnTo>
                    <a:lnTo>
                      <a:pt x="361" y="909"/>
                    </a:lnTo>
                    <a:lnTo>
                      <a:pt x="373" y="913"/>
                    </a:lnTo>
                    <a:lnTo>
                      <a:pt x="382" y="914"/>
                    </a:lnTo>
                    <a:lnTo>
                      <a:pt x="394" y="920"/>
                    </a:lnTo>
                    <a:lnTo>
                      <a:pt x="403" y="922"/>
                    </a:lnTo>
                    <a:lnTo>
                      <a:pt x="415" y="926"/>
                    </a:lnTo>
                    <a:lnTo>
                      <a:pt x="424" y="928"/>
                    </a:lnTo>
                    <a:lnTo>
                      <a:pt x="436" y="932"/>
                    </a:lnTo>
                    <a:lnTo>
                      <a:pt x="447" y="932"/>
                    </a:lnTo>
                    <a:lnTo>
                      <a:pt x="458" y="933"/>
                    </a:lnTo>
                    <a:lnTo>
                      <a:pt x="470" y="935"/>
                    </a:lnTo>
                    <a:lnTo>
                      <a:pt x="481" y="937"/>
                    </a:lnTo>
                    <a:lnTo>
                      <a:pt x="493" y="937"/>
                    </a:lnTo>
                    <a:lnTo>
                      <a:pt x="504" y="939"/>
                    </a:lnTo>
                    <a:lnTo>
                      <a:pt x="515" y="939"/>
                    </a:lnTo>
                    <a:lnTo>
                      <a:pt x="527" y="941"/>
                    </a:lnTo>
                    <a:lnTo>
                      <a:pt x="527" y="9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38" name="Freeform 77"/>
              <p:cNvSpPr>
                <a:spLocks/>
              </p:cNvSpPr>
              <p:nvPr/>
            </p:nvSpPr>
            <p:spPr bwMode="auto">
              <a:xfrm>
                <a:off x="5931570" y="4049380"/>
                <a:ext cx="83660" cy="77891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55" y="12"/>
                  </a:cxn>
                  <a:cxn ang="0">
                    <a:pos x="59" y="40"/>
                  </a:cxn>
                  <a:cxn ang="0">
                    <a:pos x="47" y="55"/>
                  </a:cxn>
                  <a:cxn ang="0">
                    <a:pos x="5" y="42"/>
                  </a:cxn>
                  <a:cxn ang="0">
                    <a:pos x="0" y="17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59" h="55">
                    <a:moveTo>
                      <a:pt x="13" y="0"/>
                    </a:moveTo>
                    <a:lnTo>
                      <a:pt x="55" y="12"/>
                    </a:lnTo>
                    <a:lnTo>
                      <a:pt x="59" y="40"/>
                    </a:lnTo>
                    <a:lnTo>
                      <a:pt x="47" y="55"/>
                    </a:lnTo>
                    <a:lnTo>
                      <a:pt x="5" y="42"/>
                    </a:lnTo>
                    <a:lnTo>
                      <a:pt x="0" y="17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168634" y="3713253"/>
              <a:ext cx="925446" cy="733428"/>
              <a:chOff x="8151201" y="3453897"/>
              <a:chExt cx="925446" cy="733428"/>
            </a:xfrm>
          </p:grpSpPr>
          <p:pic>
            <p:nvPicPr>
              <p:cNvPr id="80" name="Picture 2" descr="C:\Users\pace\AppData\Local\Microsoft\Windows\Temporary Internet Files\Content.IE5\AKS8K5P8\MCj04348530000[1]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151201" y="3453897"/>
                <a:ext cx="428628" cy="428628"/>
              </a:xfrm>
              <a:prstGeom prst="rect">
                <a:avLst/>
              </a:prstGeom>
              <a:noFill/>
            </p:spPr>
          </p:pic>
          <p:pic>
            <p:nvPicPr>
              <p:cNvPr id="81" name="Picture 2" descr="C:\Users\pace\AppData\Local\Microsoft\Windows\Temporary Internet Files\Content.IE5\AKS8K5P8\MCj04348530000[1]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424181" y="3453897"/>
                <a:ext cx="428628" cy="428628"/>
              </a:xfrm>
              <a:prstGeom prst="rect">
                <a:avLst/>
              </a:prstGeom>
              <a:noFill/>
            </p:spPr>
          </p:pic>
          <p:pic>
            <p:nvPicPr>
              <p:cNvPr id="85" name="Picture 2" descr="C:\Users\pace\AppData\Local\Microsoft\Windows\Temporary Internet Files\Content.IE5\AKS8K5P8\MCj04348530000[1]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222639" y="3606297"/>
                <a:ext cx="428628" cy="428628"/>
              </a:xfrm>
              <a:prstGeom prst="rect">
                <a:avLst/>
              </a:prstGeom>
              <a:noFill/>
            </p:spPr>
          </p:pic>
          <p:pic>
            <p:nvPicPr>
              <p:cNvPr id="86" name="Picture 2" descr="C:\Users\pace\AppData\Local\Microsoft\Windows\Temporary Internet Files\Content.IE5\AKS8K5P8\MCj04348530000[1]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495619" y="3606297"/>
                <a:ext cx="428628" cy="428628"/>
              </a:xfrm>
              <a:prstGeom prst="rect">
                <a:avLst/>
              </a:prstGeom>
              <a:noFill/>
            </p:spPr>
          </p:pic>
          <p:pic>
            <p:nvPicPr>
              <p:cNvPr id="90" name="Picture 2" descr="C:\Users\pace\AppData\Local\Microsoft\Windows\Temporary Internet Files\Content.IE5\AKS8K5P8\MCj04348530000[1]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375039" y="3758697"/>
                <a:ext cx="428628" cy="428628"/>
              </a:xfrm>
              <a:prstGeom prst="rect">
                <a:avLst/>
              </a:prstGeom>
              <a:noFill/>
            </p:spPr>
          </p:pic>
          <p:pic>
            <p:nvPicPr>
              <p:cNvPr id="91" name="Picture 2" descr="C:\Users\pace\AppData\Local\Microsoft\Windows\Temporary Internet Files\Content.IE5\AKS8K5P8\MCj04348530000[1]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648019" y="3758697"/>
                <a:ext cx="428628" cy="428628"/>
              </a:xfrm>
              <a:prstGeom prst="rect">
                <a:avLst/>
              </a:prstGeom>
              <a:noFill/>
            </p:spPr>
          </p:pic>
        </p:grpSp>
        <p:sp>
          <p:nvSpPr>
            <p:cNvPr id="142" name="TextBox 141"/>
            <p:cNvSpPr txBox="1"/>
            <p:nvPr/>
          </p:nvSpPr>
          <p:spPr>
            <a:xfrm>
              <a:off x="8074760" y="2914224"/>
              <a:ext cx="660277" cy="57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Castor</a:t>
              </a:r>
            </a:p>
            <a:p>
              <a:r>
                <a:rPr lang="en-US" sz="1467" dirty="0"/>
                <a:t>Tape</a:t>
              </a:r>
            </a:p>
            <a:p>
              <a:r>
                <a:rPr lang="en-US" sz="1467" dirty="0"/>
                <a:t>Archive</a:t>
              </a:r>
              <a:endParaRPr lang="en-GB" sz="1467" dirty="0"/>
            </a:p>
          </p:txBody>
        </p:sp>
        <p:sp>
          <p:nvSpPr>
            <p:cNvPr id="143" name="Freeform 142"/>
            <p:cNvSpPr/>
            <p:nvPr/>
          </p:nvSpPr>
          <p:spPr>
            <a:xfrm rot="8492677">
              <a:off x="7837637" y="3375499"/>
              <a:ext cx="358652" cy="288590"/>
            </a:xfrm>
            <a:custGeom>
              <a:avLst/>
              <a:gdLst>
                <a:gd name="connsiteX0" fmla="*/ 0 w 3617595"/>
                <a:gd name="connsiteY0" fmla="*/ 0 h 1405890"/>
                <a:gd name="connsiteX1" fmla="*/ 1434465 w 3617595"/>
                <a:gd name="connsiteY1" fmla="*/ 1154430 h 1405890"/>
                <a:gd name="connsiteX2" fmla="*/ 3617595 w 3617595"/>
                <a:gd name="connsiteY2" fmla="*/ 1405890 h 140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7595" h="1405890">
                  <a:moveTo>
                    <a:pt x="0" y="0"/>
                  </a:moveTo>
                  <a:cubicBezTo>
                    <a:pt x="415766" y="460057"/>
                    <a:pt x="831533" y="920115"/>
                    <a:pt x="1434465" y="1154430"/>
                  </a:cubicBezTo>
                  <a:cubicBezTo>
                    <a:pt x="2037397" y="1388745"/>
                    <a:pt x="2827496" y="1397317"/>
                    <a:pt x="3617595" y="140589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6624771" y="4689485"/>
            <a:ext cx="1079142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http, fuse </a:t>
            </a:r>
          </a:p>
          <a:p>
            <a:r>
              <a:rPr lang="en-US" sz="1467" dirty="0" err="1"/>
              <a:t>Webdav</a:t>
            </a:r>
            <a:r>
              <a:rPr lang="en-US" sz="1467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290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CERN Plans for 2016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267" dirty="0"/>
              <a:t>Operate storage services at the highest quality and availability</a:t>
            </a:r>
          </a:p>
          <a:p>
            <a:r>
              <a:rPr lang="en-US" sz="4267" dirty="0"/>
              <a:t>EOS as the strategic storage platform</a:t>
            </a:r>
          </a:p>
          <a:p>
            <a:pPr lvl="1"/>
            <a:r>
              <a:rPr lang="en-US" sz="3733" dirty="0"/>
              <a:t>New, </a:t>
            </a:r>
            <a:r>
              <a:rPr lang="en-US" sz="3733" dirty="0">
                <a:solidFill>
                  <a:srgbClr val="FF0000"/>
                </a:solidFill>
              </a:rPr>
              <a:t>scalable name server </a:t>
            </a:r>
            <a:r>
              <a:rPr lang="en-US" sz="3733" dirty="0"/>
              <a:t>(+ 2 orders of magnitude)</a:t>
            </a:r>
            <a:endParaRPr lang="en-US" sz="3733" dirty="0">
              <a:solidFill>
                <a:srgbClr val="FF0000"/>
              </a:solidFill>
            </a:endParaRPr>
          </a:p>
          <a:p>
            <a:pPr lvl="1"/>
            <a:r>
              <a:rPr lang="en-US" sz="3733" dirty="0"/>
              <a:t>Performance boost from new </a:t>
            </a:r>
            <a:r>
              <a:rPr lang="en-US" sz="3733" dirty="0">
                <a:solidFill>
                  <a:srgbClr val="FF0000"/>
                </a:solidFill>
              </a:rPr>
              <a:t>FUSE mount interface</a:t>
            </a:r>
          </a:p>
          <a:p>
            <a:r>
              <a:rPr lang="en-US" sz="4267" dirty="0"/>
              <a:t>CERNBOX as the strategic service to access EOS storage</a:t>
            </a:r>
          </a:p>
          <a:p>
            <a:pPr lvl="1"/>
            <a:r>
              <a:rPr lang="en-US" sz="3733" dirty="0"/>
              <a:t>New home directory service</a:t>
            </a:r>
          </a:p>
          <a:p>
            <a:pPr lvl="1"/>
            <a:r>
              <a:rPr lang="en-US" sz="3733" dirty="0"/>
              <a:t>Offer </a:t>
            </a:r>
            <a:r>
              <a:rPr lang="en-US" sz="3733" dirty="0">
                <a:solidFill>
                  <a:srgbClr val="FF0000"/>
                </a:solidFill>
              </a:rPr>
              <a:t>migration paths out of AFS </a:t>
            </a:r>
            <a:r>
              <a:rPr lang="en-US" sz="3733" dirty="0"/>
              <a:t>(90% could go to EOS)</a:t>
            </a:r>
          </a:p>
          <a:p>
            <a:r>
              <a:rPr lang="en-US" sz="4267" dirty="0"/>
              <a:t>Evolve Castor to become “Tape Only”</a:t>
            </a:r>
          </a:p>
          <a:p>
            <a:pPr lvl="1"/>
            <a:r>
              <a:rPr lang="en-US" sz="3733" dirty="0"/>
              <a:t>CTA – “CASTOR/CERN Tape Archive”</a:t>
            </a:r>
          </a:p>
          <a:p>
            <a:pPr lvl="1"/>
            <a:r>
              <a:rPr lang="en-US" sz="3733" dirty="0"/>
              <a:t>Disk used only for internal data staging and buffers</a:t>
            </a:r>
          </a:p>
          <a:p>
            <a:r>
              <a:rPr lang="en-US" sz="4267" dirty="0"/>
              <a:t>Make the CERN storage infrastructure a showcase for scientific computing</a:t>
            </a:r>
          </a:p>
          <a:p>
            <a:pPr lvl="1"/>
            <a:endParaRPr lang="en-US" sz="3733" dirty="0"/>
          </a:p>
          <a:p>
            <a:endParaRPr lang="en-US" sz="4267" dirty="0"/>
          </a:p>
          <a:p>
            <a:pPr lvl="1"/>
            <a:endParaRPr lang="en-US" sz="3733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CERN Plans for 2016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HTTP as a strategic data access protocol</a:t>
            </a:r>
          </a:p>
          <a:p>
            <a:pPr lvl="1"/>
            <a:r>
              <a:rPr lang="en-GB" dirty="0" smtClean="0"/>
              <a:t>XROOT remains for “custom high performance” access</a:t>
            </a:r>
          </a:p>
          <a:p>
            <a:r>
              <a:rPr lang="en-GB" dirty="0" smtClean="0"/>
              <a:t>Better and improved data transfer agents (FTS, …)</a:t>
            </a:r>
          </a:p>
          <a:p>
            <a:r>
              <a:rPr lang="en-GB" dirty="0" smtClean="0"/>
              <a:t>CEPH the backend storage solution</a:t>
            </a:r>
          </a:p>
          <a:p>
            <a:pPr lvl="1"/>
            <a:r>
              <a:rPr lang="en-GB" dirty="0" smtClean="0"/>
              <a:t>Based on commodity hardware</a:t>
            </a:r>
          </a:p>
          <a:p>
            <a:pPr lvl="1"/>
            <a:r>
              <a:rPr lang="en-GB" dirty="0" smtClean="0"/>
              <a:t>Used by </a:t>
            </a:r>
            <a:r>
              <a:rPr lang="en-GB" dirty="0" err="1" smtClean="0"/>
              <a:t>Openstack</a:t>
            </a:r>
            <a:r>
              <a:rPr lang="en-GB" dirty="0" smtClean="0"/>
              <a:t>, Filers, …</a:t>
            </a:r>
          </a:p>
          <a:p>
            <a:r>
              <a:rPr lang="en-GB" dirty="0" smtClean="0"/>
              <a:t>Hadoop</a:t>
            </a:r>
          </a:p>
          <a:p>
            <a:pPr lvl="1"/>
            <a:r>
              <a:rPr lang="en-GB" dirty="0" smtClean="0"/>
              <a:t>Consolidate the existing clusters</a:t>
            </a:r>
          </a:p>
          <a:p>
            <a:pPr lvl="1"/>
            <a:r>
              <a:rPr lang="en-GB" dirty="0" smtClean="0"/>
              <a:t>Hadoop on EOS ? Integrate with CERNBOX ?</a:t>
            </a:r>
          </a:p>
          <a:p>
            <a:r>
              <a:rPr lang="en-GB" dirty="0" smtClean="0"/>
              <a:t>Collaboration with PH-SFT on “analysis from the web browser”</a:t>
            </a:r>
          </a:p>
          <a:p>
            <a:r>
              <a:rPr lang="en-GB" dirty="0" err="1" smtClean="0"/>
              <a:t>Openlab</a:t>
            </a:r>
            <a:endParaRPr lang="en-GB" dirty="0" smtClean="0"/>
          </a:p>
          <a:p>
            <a:pPr lvl="1"/>
            <a:r>
              <a:rPr lang="en-GB" b="1" dirty="0" smtClean="0"/>
              <a:t>new </a:t>
            </a:r>
            <a:r>
              <a:rPr lang="en-GB" dirty="0" smtClean="0"/>
              <a:t>collaborations in 2015: Seagate, </a:t>
            </a:r>
            <a:r>
              <a:rPr lang="en-GB" dirty="0" err="1" smtClean="0"/>
              <a:t>Comtrade</a:t>
            </a:r>
            <a:endParaRPr lang="en-GB" dirty="0" smtClean="0"/>
          </a:p>
          <a:p>
            <a:pPr lvl="1"/>
            <a:r>
              <a:rPr lang="en-GB" b="1" dirty="0"/>
              <a:t>new </a:t>
            </a:r>
            <a:r>
              <a:rPr lang="en-GB" dirty="0"/>
              <a:t>collaborations in </a:t>
            </a:r>
            <a:r>
              <a:rPr lang="en-GB" dirty="0" smtClean="0"/>
              <a:t>the pipeline: DSI (?), </a:t>
            </a:r>
            <a:r>
              <a:rPr lang="en-GB" dirty="0"/>
              <a:t>Cloudera</a:t>
            </a:r>
            <a:r>
              <a:rPr lang="en-GB" dirty="0" smtClean="0"/>
              <a:t>, 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2895600" y="563562"/>
            <a:ext cx="8610600" cy="1293028"/>
          </a:xfrm>
        </p:spPr>
        <p:txBody>
          <a:bodyPr/>
          <a:lstStyle/>
          <a:p>
            <a:pPr eaLnBrk="1" hangingPunct="1"/>
            <a:r>
              <a:rPr lang="en-GB" altLang="en-US">
                <a:ea typeface="ＭＳ Ｐゴシック" charset="-128"/>
              </a:rPr>
              <a:t>FTS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52282"/>
            <a:ext cx="10820400" cy="5002306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dirty="0" smtClean="0"/>
              <a:t>Run2 Production &gt; 2 million transfers/day</a:t>
            </a:r>
          </a:p>
          <a:p>
            <a:pPr>
              <a:defRPr/>
            </a:pPr>
            <a:r>
              <a:rPr lang="en-GB" dirty="0" smtClean="0"/>
              <a:t>Continuous improvements</a:t>
            </a:r>
          </a:p>
          <a:p>
            <a:pPr lvl="1">
              <a:defRPr/>
            </a:pPr>
            <a:r>
              <a:rPr lang="en-GB" dirty="0" smtClean="0"/>
              <a:t>functionality (driven by experiments )</a:t>
            </a:r>
          </a:p>
          <a:p>
            <a:pPr lvl="1">
              <a:defRPr/>
            </a:pPr>
            <a:r>
              <a:rPr lang="en-GB" dirty="0" smtClean="0"/>
              <a:t>performance (dev. and infrastructure support)</a:t>
            </a:r>
          </a:p>
          <a:p>
            <a:pPr>
              <a:defRPr/>
            </a:pPr>
            <a:r>
              <a:rPr lang="en-GB" dirty="0" smtClean="0"/>
              <a:t>WLCG deployments at CERN, RAL, BNL, Fermi</a:t>
            </a:r>
          </a:p>
          <a:p>
            <a:pPr lvl="1">
              <a:defRPr/>
            </a:pPr>
            <a:r>
              <a:rPr lang="en-GB" dirty="0" smtClean="0"/>
              <a:t>more transfers than FTS2, fewer instances </a:t>
            </a:r>
          </a:p>
          <a:p>
            <a:pPr lvl="1">
              <a:defRPr/>
            </a:pPr>
            <a:r>
              <a:rPr lang="en-GB" dirty="0" smtClean="0"/>
              <a:t>Zero </a:t>
            </a:r>
            <a:r>
              <a:rPr lang="en-GB" dirty="0" err="1" smtClean="0"/>
              <a:t>config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Prototype implementation of Federated Identity management </a:t>
            </a:r>
          </a:p>
          <a:p>
            <a:pPr lvl="1">
              <a:defRPr/>
            </a:pPr>
            <a:r>
              <a:rPr lang="en-GB" dirty="0" err="1" smtClean="0"/>
              <a:t>WebFTS</a:t>
            </a:r>
            <a:r>
              <a:rPr lang="en-GB" dirty="0" smtClean="0"/>
              <a:t> as a demonstrator, crucial for the future of grid services</a:t>
            </a:r>
          </a:p>
          <a:p>
            <a:pPr>
              <a:defRPr/>
            </a:pPr>
            <a:r>
              <a:rPr lang="en-GB" dirty="0" err="1" smtClean="0"/>
              <a:t>CERNBox</a:t>
            </a:r>
            <a:r>
              <a:rPr lang="en-GB" dirty="0" smtClean="0"/>
              <a:t> integration </a:t>
            </a:r>
          </a:p>
          <a:p>
            <a:pPr>
              <a:defRPr/>
            </a:pPr>
            <a:r>
              <a:rPr lang="en-GB" dirty="0" smtClean="0"/>
              <a:t>S3 support demonstrated by BNL</a:t>
            </a:r>
          </a:p>
          <a:p>
            <a:pPr lvl="1">
              <a:defRPr/>
            </a:pPr>
            <a:r>
              <a:rPr lang="en-GB" dirty="0" err="1" smtClean="0"/>
              <a:t>DynaFed</a:t>
            </a:r>
            <a:r>
              <a:rPr lang="en-GB" dirty="0" smtClean="0"/>
              <a:t> as a data bridge </a:t>
            </a:r>
          </a:p>
          <a:p>
            <a:pPr eaLnBrk="1" hangingPunct="1">
              <a:defRPr/>
            </a:pPr>
            <a:r>
              <a:rPr lang="en-GB" dirty="0" smtClean="0"/>
              <a:t>Plans:</a:t>
            </a:r>
          </a:p>
          <a:p>
            <a:pPr lvl="1" eaLnBrk="1" hangingPunct="1">
              <a:defRPr/>
            </a:pPr>
            <a:r>
              <a:rPr lang="en-GB" dirty="0" smtClean="0"/>
              <a:t>Intelligent transfer optimization </a:t>
            </a:r>
          </a:p>
          <a:p>
            <a:pPr lvl="2" eaLnBrk="1" hangingPunct="1">
              <a:defRPr/>
            </a:pPr>
            <a:r>
              <a:rPr lang="en-GB" dirty="0" smtClean="0"/>
              <a:t>using advanced analytics techniques </a:t>
            </a:r>
          </a:p>
          <a:p>
            <a:pPr lvl="1" eaLnBrk="1" hangingPunct="1">
              <a:defRPr/>
            </a:pPr>
            <a:r>
              <a:rPr lang="en-GB" dirty="0" smtClean="0"/>
              <a:t>Federated Identity </a:t>
            </a:r>
          </a:p>
          <a:p>
            <a:pPr lvl="1" eaLnBrk="1" hangingPunct="1">
              <a:defRPr/>
            </a:pPr>
            <a:r>
              <a:rPr lang="en-GB" dirty="0" smtClean="0"/>
              <a:t>User driven improvements </a:t>
            </a:r>
          </a:p>
          <a:p>
            <a:pPr lvl="1" eaLnBrk="1" hangingPunct="1">
              <a:defRPr/>
            </a:pPr>
            <a:r>
              <a:rPr lang="en-GB" dirty="0" smtClean="0"/>
              <a:t>Embedded FTS </a:t>
            </a:r>
          </a:p>
          <a:p>
            <a:pPr lvl="2" eaLnBrk="1" hangingPunct="1">
              <a:defRPr/>
            </a:pPr>
            <a:r>
              <a:rPr lang="en-GB" dirty="0" smtClean="0"/>
              <a:t>FTS as an internal component for complex data and storage system </a:t>
            </a:r>
          </a:p>
          <a:p>
            <a:pPr lvl="1" eaLnBrk="1" hangingPunct="1">
              <a:defRPr/>
            </a:pPr>
            <a:endParaRPr lang="en-GB" dirty="0" smtClean="0"/>
          </a:p>
          <a:p>
            <a:pPr lvl="2" eaLnBrk="1" hangingPunct="1">
              <a:defRPr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200" smtClean="0">
                <a:solidFill>
                  <a:srgbClr val="8999BE"/>
                </a:solidFill>
              </a:rPr>
              <a:t>19/11/2015</a:t>
            </a:r>
            <a:endParaRPr lang="en-US" altLang="en-US" sz="1200">
              <a:solidFill>
                <a:srgbClr val="8999B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EEC2BBF-E684-2348-A324-13E95F40D58B}" type="slidenum">
              <a:rPr lang="en-US" altLang="en-US" sz="1200">
                <a:solidFill>
                  <a:srgbClr val="8999BE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99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ea typeface="ＭＳ Ｐゴシック" charset="-128"/>
              </a:rPr>
              <a:t>DPM and LFC 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GB" dirty="0"/>
              <a:t>188 Instances managing 18% of WLCG data volume</a:t>
            </a:r>
          </a:p>
          <a:p>
            <a:pPr eaLnBrk="1" hangingPunct="1">
              <a:defRPr/>
            </a:pPr>
            <a:r>
              <a:rPr lang="en-GB" dirty="0"/>
              <a:t>DM-</a:t>
            </a:r>
            <a:r>
              <a:rPr lang="en-GB" dirty="0" err="1"/>
              <a:t>lite</a:t>
            </a:r>
            <a:r>
              <a:rPr lang="en-GB" dirty="0"/>
              <a:t> (DPM core)</a:t>
            </a:r>
          </a:p>
          <a:p>
            <a:pPr lvl="1" eaLnBrk="1" hangingPunct="1">
              <a:defRPr/>
            </a:pPr>
            <a:r>
              <a:rPr lang="en-GB" dirty="0"/>
              <a:t>performance improvements</a:t>
            </a:r>
          </a:p>
          <a:p>
            <a:pPr lvl="2" eaLnBrk="1" hangingPunct="1">
              <a:defRPr/>
            </a:pPr>
            <a:r>
              <a:rPr lang="en-GB" dirty="0" err="1"/>
              <a:t>config</a:t>
            </a:r>
            <a:r>
              <a:rPr lang="en-GB" dirty="0"/>
              <a:t> support for sites</a:t>
            </a:r>
          </a:p>
          <a:p>
            <a:pPr lvl="1" eaLnBrk="1" hangingPunct="1">
              <a:defRPr/>
            </a:pPr>
            <a:r>
              <a:rPr lang="en-GB" dirty="0"/>
              <a:t>SRM free operations </a:t>
            </a:r>
          </a:p>
          <a:p>
            <a:pPr lvl="2" eaLnBrk="1" hangingPunct="1">
              <a:defRPr/>
            </a:pPr>
            <a:r>
              <a:rPr lang="en-GB" dirty="0"/>
              <a:t>HTTP interface</a:t>
            </a:r>
          </a:p>
          <a:p>
            <a:pPr lvl="1" eaLnBrk="1" hangingPunct="1">
              <a:defRPr/>
            </a:pPr>
            <a:r>
              <a:rPr lang="en-GB" dirty="0"/>
              <a:t>Focus: </a:t>
            </a:r>
            <a:r>
              <a:rPr lang="en-GB" dirty="0">
                <a:solidFill>
                  <a:srgbClr val="FF0000"/>
                </a:solidFill>
              </a:rPr>
              <a:t>Ease of </a:t>
            </a:r>
            <a:r>
              <a:rPr lang="en-GB" dirty="0" smtClean="0">
                <a:solidFill>
                  <a:srgbClr val="FF0000"/>
                </a:solidFill>
              </a:rPr>
              <a:t>maintenance and operation</a:t>
            </a:r>
          </a:p>
          <a:p>
            <a:pPr marL="493713" lvl="1">
              <a:buSzPct val="80000"/>
              <a:defRPr/>
            </a:pPr>
            <a:r>
              <a:rPr lang="en-GB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LFC has been selected by Belle II  </a:t>
            </a:r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(against our advice ;-) </a:t>
            </a:r>
            <a:r>
              <a:rPr lang="en-GB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)</a:t>
            </a:r>
          </a:p>
          <a:p>
            <a:pPr lvl="1" eaLnBrk="1" hangingPunct="1">
              <a:defRPr/>
            </a:pPr>
            <a:r>
              <a:rPr lang="en-GB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signed </a:t>
            </a:r>
            <a:r>
              <a:rPr lang="en-GB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MoU</a:t>
            </a:r>
            <a:r>
              <a:rPr lang="en-GB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r>
              <a:rPr lang="en-GB" dirty="0" smtClean="0"/>
              <a:t>Plans:</a:t>
            </a:r>
          </a:p>
          <a:p>
            <a:pPr lvl="1" eaLnBrk="1" hangingPunct="1">
              <a:defRPr/>
            </a:pPr>
            <a:r>
              <a:rPr lang="en-GB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Remove legacy code </a:t>
            </a:r>
          </a:p>
          <a:p>
            <a:pPr lvl="2" eaLnBrk="1" hangingPunct="1">
              <a:defRPr/>
            </a:pPr>
            <a:r>
              <a:rPr lang="en-GB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ease maintenance and reduce potential security risks </a:t>
            </a:r>
          </a:p>
          <a:p>
            <a:pPr lvl="1" eaLnBrk="1" hangingPunct="1">
              <a:defRPr/>
            </a:pPr>
            <a:r>
              <a:rPr lang="en-GB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Explore different strategies for caching and federated access </a:t>
            </a:r>
          </a:p>
          <a:p>
            <a:pPr lvl="2" eaLnBrk="1" hangingPunct="1">
              <a:defRPr/>
            </a:pPr>
            <a:r>
              <a:rPr lang="en-GB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with the long term goal to gradually convert DPMs into caches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200" smtClean="0">
                <a:solidFill>
                  <a:srgbClr val="8999BE"/>
                </a:solidFill>
              </a:rPr>
              <a:t>19/11/2015</a:t>
            </a:r>
            <a:endParaRPr lang="en-US" altLang="en-US" sz="1200">
              <a:solidFill>
                <a:srgbClr val="8999B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18756BB-8BD7-B842-A12E-8459D302A4C5}" type="slidenum">
              <a:rPr lang="en-US" altLang="en-US" sz="1200">
                <a:solidFill>
                  <a:srgbClr val="8999BE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99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a typeface="ＭＳ Ｐゴシック" charset="-128"/>
              </a:rPr>
              <a:t>Access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 err="1" smtClean="0"/>
              <a:t>Dynafed</a:t>
            </a:r>
            <a:r>
              <a:rPr lang="en-GB" dirty="0" smtClean="0"/>
              <a:t> </a:t>
            </a:r>
          </a:p>
          <a:p>
            <a:pPr lvl="1">
              <a:defRPr/>
            </a:pPr>
            <a:r>
              <a:rPr lang="en-GB" dirty="0" smtClean="0"/>
              <a:t>Canada ATLAS and </a:t>
            </a:r>
            <a:r>
              <a:rPr lang="en-GB" dirty="0" err="1" smtClean="0"/>
              <a:t>LHCb</a:t>
            </a:r>
            <a:r>
              <a:rPr lang="en-GB" dirty="0" smtClean="0"/>
              <a:t> for data federation </a:t>
            </a:r>
          </a:p>
          <a:p>
            <a:pPr lvl="1">
              <a:defRPr/>
            </a:pPr>
            <a:r>
              <a:rPr lang="en-GB" dirty="0" smtClean="0"/>
              <a:t>Volunteer computing for data bridge functionality </a:t>
            </a:r>
          </a:p>
          <a:p>
            <a:pPr lvl="1">
              <a:defRPr/>
            </a:pPr>
            <a:r>
              <a:rPr lang="en-GB" dirty="0" smtClean="0"/>
              <a:t>At BNL as a bridge to S3 storage</a:t>
            </a:r>
          </a:p>
          <a:p>
            <a:pPr lvl="1">
              <a:defRPr/>
            </a:pPr>
            <a:r>
              <a:rPr lang="en-GB" dirty="0" smtClean="0"/>
              <a:t>Cloud integration ( </a:t>
            </a:r>
            <a:r>
              <a:rPr lang="en-GB" dirty="0" err="1" smtClean="0"/>
              <a:t>Vcycle</a:t>
            </a:r>
            <a:r>
              <a:rPr lang="en-GB" dirty="0" smtClean="0"/>
              <a:t> for status reports )</a:t>
            </a:r>
          </a:p>
          <a:p>
            <a:pPr>
              <a:defRPr/>
            </a:pPr>
            <a:r>
              <a:rPr lang="en-GB" dirty="0" err="1" smtClean="0"/>
              <a:t>Davix</a:t>
            </a:r>
            <a:r>
              <a:rPr lang="en-GB" dirty="0" smtClean="0"/>
              <a:t> </a:t>
            </a:r>
          </a:p>
          <a:p>
            <a:pPr lvl="1">
              <a:defRPr/>
            </a:pPr>
            <a:r>
              <a:rPr lang="en-GB" dirty="0" smtClean="0"/>
              <a:t>Completion of Cloud support </a:t>
            </a:r>
          </a:p>
          <a:p>
            <a:pPr lvl="2">
              <a:defRPr/>
            </a:pPr>
            <a:r>
              <a:rPr lang="en-GB" dirty="0" smtClean="0"/>
              <a:t>S3, Azure, </a:t>
            </a:r>
            <a:r>
              <a:rPr lang="en-GB" dirty="0" err="1" smtClean="0"/>
              <a:t>Ceph</a:t>
            </a:r>
            <a:r>
              <a:rPr lang="en-GB" dirty="0" smtClean="0"/>
              <a:t>....</a:t>
            </a:r>
          </a:p>
          <a:p>
            <a:pPr lvl="1">
              <a:defRPr/>
            </a:pPr>
            <a:r>
              <a:rPr lang="en-GB" dirty="0" smtClean="0"/>
              <a:t>Verified performance on par with </a:t>
            </a:r>
            <a:r>
              <a:rPr lang="en-GB" dirty="0" err="1" smtClean="0"/>
              <a:t>xroot</a:t>
            </a:r>
            <a:r>
              <a:rPr lang="en-GB" dirty="0" smtClean="0"/>
              <a:t> for analysis</a:t>
            </a:r>
          </a:p>
          <a:p>
            <a:pPr lvl="2">
              <a:defRPr/>
            </a:pPr>
            <a:r>
              <a:rPr lang="en-GB" dirty="0" smtClean="0"/>
              <a:t>Johannes </a:t>
            </a:r>
            <a:r>
              <a:rPr lang="en-GB" dirty="0" err="1" smtClean="0"/>
              <a:t>Elmsheuser</a:t>
            </a:r>
            <a:r>
              <a:rPr lang="en-GB" dirty="0" smtClean="0"/>
              <a:t> for ATLAS at CHEP </a:t>
            </a:r>
          </a:p>
          <a:p>
            <a:pPr>
              <a:defRPr/>
            </a:pPr>
            <a:r>
              <a:rPr lang="en-GB" dirty="0" smtClean="0"/>
              <a:t>Plans: Depend on uptake, reach out to other sciences</a:t>
            </a:r>
          </a:p>
          <a:p>
            <a:pPr marL="36513" indent="0">
              <a:buNone/>
              <a:defRPr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200" smtClean="0">
                <a:solidFill>
                  <a:srgbClr val="8999BE"/>
                </a:solidFill>
              </a:rPr>
              <a:t>19/11/2015</a:t>
            </a:r>
            <a:endParaRPr lang="en-US" altLang="en-US" sz="1200">
              <a:solidFill>
                <a:srgbClr val="8999B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CE4847A-28BC-7A4D-BB66-BBC4A8CB7A19}" type="slidenum">
              <a:rPr lang="en-US" altLang="en-US" sz="1200">
                <a:solidFill>
                  <a:srgbClr val="8999BE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8999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4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smaller sites, envisage (requested also by experiments) that less storage is located there</a:t>
            </a:r>
          </a:p>
          <a:p>
            <a:pPr lvl="1"/>
            <a:r>
              <a:rPr lang="en-US" dirty="0" smtClean="0"/>
              <a:t>Mainly for caching, staging</a:t>
            </a:r>
          </a:p>
          <a:p>
            <a:r>
              <a:rPr lang="en-US" dirty="0" smtClean="0"/>
              <a:t>Currently existing DPM instances can become caches</a:t>
            </a:r>
          </a:p>
          <a:p>
            <a:pPr lvl="1"/>
            <a:r>
              <a:rPr lang="en-US" dirty="0" smtClean="0"/>
              <a:t>More lightweight “DPM”</a:t>
            </a:r>
          </a:p>
          <a:p>
            <a:r>
              <a:rPr lang="en-US" dirty="0" smtClean="0"/>
              <a:t>Also trial EOS WAN clusters</a:t>
            </a:r>
          </a:p>
          <a:p>
            <a:pPr lvl="1"/>
            <a:r>
              <a:rPr lang="en-US" dirty="0" smtClean="0"/>
              <a:t>i.e. a single head node with remote pools – reduces management needs at remote sites</a:t>
            </a:r>
          </a:p>
          <a:p>
            <a:r>
              <a:rPr lang="en-US" smtClean="0"/>
              <a:t>Eventually converge these two views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5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243"/>
            <a:ext cx="8226854" cy="940443"/>
          </a:xfrm>
        </p:spPr>
        <p:txBody>
          <a:bodyPr/>
          <a:lstStyle/>
          <a:p>
            <a:r>
              <a:rPr lang="en-GB" dirty="0" smtClean="0"/>
              <a:t>Trends – Data centres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Moving data around the world to 100’s of sites is unnecessarily expensive</a:t>
            </a:r>
          </a:p>
          <a:p>
            <a:pPr lvl="1"/>
            <a:r>
              <a:rPr lang="en-GB" dirty="0" smtClean="0"/>
              <a:t>Much better to have large scale DC’s (still distributed but O(10) not O(100) ) – connected via v high bandwidth networks</a:t>
            </a:r>
          </a:p>
          <a:p>
            <a:pPr lvl="1"/>
            <a:r>
              <a:rPr lang="en-GB" dirty="0" smtClean="0"/>
              <a:t>Bulk processing capability should be located close or adjacent to these</a:t>
            </a:r>
          </a:p>
          <a:p>
            <a:pPr lvl="1"/>
            <a:r>
              <a:rPr lang="en-GB" dirty="0" smtClean="0"/>
              <a:t>Data access via the network – but in a truly “cloud-like” way – don</a:t>
            </a:r>
            <a:r>
              <a:rPr lang="fr-FR" dirty="0" smtClean="0"/>
              <a:t>’</a:t>
            </a:r>
            <a:r>
              <a:rPr lang="en-GB" dirty="0" smtClean="0"/>
              <a:t>t move data out except the small data end-products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93335" y="6362378"/>
            <a:ext cx="2133600" cy="365125"/>
          </a:xfrm>
        </p:spPr>
        <p:txBody>
          <a:bodyPr/>
          <a:lstStyle/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CNAF; 19th Nov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06756" y="6356351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CERN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09376" y="6356351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17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/>
          <p:cNvSpPr/>
          <p:nvPr/>
        </p:nvSpPr>
        <p:spPr>
          <a:xfrm>
            <a:off x="1712261" y="1319861"/>
            <a:ext cx="8498541" cy="4894730"/>
          </a:xfrm>
          <a:prstGeom prst="cloud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18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6" name="Left-Right Arrow 5"/>
          <p:cNvSpPr/>
          <p:nvPr/>
        </p:nvSpPr>
        <p:spPr>
          <a:xfrm>
            <a:off x="2275845" y="3089494"/>
            <a:ext cx="7433533" cy="677732"/>
          </a:xfrm>
          <a:prstGeom prst="leftRightArrow">
            <a:avLst/>
          </a:prstGeom>
          <a:solidFill>
            <a:schemeClr val="accent6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FF"/>
                </a:solidFill>
              </a:rPr>
              <a:t>1-10 Tb/s</a:t>
            </a:r>
          </a:p>
        </p:txBody>
      </p:sp>
      <p:sp>
        <p:nvSpPr>
          <p:cNvPr id="8" name="Can 7"/>
          <p:cNvSpPr/>
          <p:nvPr/>
        </p:nvSpPr>
        <p:spPr>
          <a:xfrm>
            <a:off x="3255981" y="2101325"/>
            <a:ext cx="634701" cy="645459"/>
          </a:xfrm>
          <a:prstGeom prst="ca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DC</a:t>
            </a:r>
          </a:p>
        </p:txBody>
      </p:sp>
      <p:sp>
        <p:nvSpPr>
          <p:cNvPr id="9" name="Can 8"/>
          <p:cNvSpPr/>
          <p:nvPr/>
        </p:nvSpPr>
        <p:spPr>
          <a:xfrm>
            <a:off x="4064598" y="4296143"/>
            <a:ext cx="634701" cy="645459"/>
          </a:xfrm>
          <a:prstGeom prst="ca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Can 9"/>
          <p:cNvSpPr/>
          <p:nvPr/>
        </p:nvSpPr>
        <p:spPr>
          <a:xfrm>
            <a:off x="8281596" y="4296142"/>
            <a:ext cx="634701" cy="645459"/>
          </a:xfrm>
          <a:prstGeom prst="ca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5992610" y="4216220"/>
            <a:ext cx="1108160" cy="645459"/>
          </a:xfrm>
          <a:prstGeom prst="cloud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rgbClr val="0C377B"/>
                </a:solidFill>
              </a:rPr>
              <a:t>Compute</a:t>
            </a:r>
            <a:endParaRPr lang="en-GB" sz="900" dirty="0">
              <a:solidFill>
                <a:srgbClr val="0C377B"/>
              </a:solidFill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3449616" y="2786098"/>
            <a:ext cx="247429" cy="450287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5" name="Up-Down Arrow 14"/>
          <p:cNvSpPr/>
          <p:nvPr/>
        </p:nvSpPr>
        <p:spPr>
          <a:xfrm>
            <a:off x="4258233" y="3627377"/>
            <a:ext cx="235103" cy="668390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6" name="Up-Down Arrow 15"/>
          <p:cNvSpPr/>
          <p:nvPr/>
        </p:nvSpPr>
        <p:spPr>
          <a:xfrm>
            <a:off x="7663029" y="2793472"/>
            <a:ext cx="247429" cy="450287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7" name="Up-Down Arrow 16"/>
          <p:cNvSpPr/>
          <p:nvPr/>
        </p:nvSpPr>
        <p:spPr>
          <a:xfrm>
            <a:off x="6379507" y="3627378"/>
            <a:ext cx="247429" cy="614601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8" name="Up-Down Arrow 17"/>
          <p:cNvSpPr/>
          <p:nvPr/>
        </p:nvSpPr>
        <p:spPr>
          <a:xfrm>
            <a:off x="8481590" y="3627378"/>
            <a:ext cx="250035" cy="668390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7291890" y="2157491"/>
            <a:ext cx="1105717" cy="645459"/>
          </a:xfrm>
          <a:prstGeom prst="cloud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rgbClr val="0C377B"/>
                </a:solidFill>
              </a:rPr>
              <a:t>Compute</a:t>
            </a:r>
            <a:endParaRPr lang="en-GB" sz="900" dirty="0">
              <a:solidFill>
                <a:srgbClr val="0C377B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36030" y="359230"/>
            <a:ext cx="859971" cy="3265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0C377B"/>
                </a:solidFill>
              </a:rPr>
              <a:t>Client</a:t>
            </a:r>
          </a:p>
        </p:txBody>
      </p:sp>
      <p:cxnSp>
        <p:nvCxnSpPr>
          <p:cNvPr id="23" name="Straight Arrow Connector 22"/>
          <p:cNvCxnSpPr>
            <a:stCxn id="21" idx="2"/>
          </p:cNvCxnSpPr>
          <p:nvPr/>
        </p:nvCxnSpPr>
        <p:spPr>
          <a:xfrm>
            <a:off x="5666015" y="685800"/>
            <a:ext cx="5442" cy="827314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loud 23"/>
          <p:cNvSpPr/>
          <p:nvPr/>
        </p:nvSpPr>
        <p:spPr>
          <a:xfrm>
            <a:off x="8966146" y="250372"/>
            <a:ext cx="1701854" cy="87085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0C377B"/>
                </a:solidFill>
              </a:rPr>
              <a:t>Simulation Factory/HPC</a:t>
            </a:r>
            <a:endParaRPr lang="en-GB" sz="1000" dirty="0">
              <a:solidFill>
                <a:srgbClr val="0C377B"/>
              </a:solidFill>
            </a:endParaRPr>
          </a:p>
        </p:txBody>
      </p:sp>
      <p:sp>
        <p:nvSpPr>
          <p:cNvPr id="25" name="Cube 24"/>
          <p:cNvSpPr/>
          <p:nvPr/>
        </p:nvSpPr>
        <p:spPr>
          <a:xfrm>
            <a:off x="8916297" y="96244"/>
            <a:ext cx="1751703" cy="1081857"/>
          </a:xfrm>
          <a:prstGeom prst="cube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3" name="Curved Left Arrow 32"/>
          <p:cNvSpPr/>
          <p:nvPr/>
        </p:nvSpPr>
        <p:spPr>
          <a:xfrm rot="1490739">
            <a:off x="9103745" y="1002523"/>
            <a:ext cx="466467" cy="2542208"/>
          </a:xfrm>
          <a:prstGeom prst="curvedLeftArrow">
            <a:avLst>
              <a:gd name="adj1" fmla="val 25000"/>
              <a:gd name="adj2" fmla="val 50000"/>
              <a:gd name="adj3" fmla="val 259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377B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466" y="5390321"/>
            <a:ext cx="1451534" cy="966031"/>
          </a:xfrm>
          <a:prstGeom prst="rect">
            <a:avLst/>
          </a:prstGeom>
        </p:spPr>
      </p:pic>
      <p:sp>
        <p:nvSpPr>
          <p:cNvPr id="36" name="Curved Left Arrow 35"/>
          <p:cNvSpPr/>
          <p:nvPr/>
        </p:nvSpPr>
        <p:spPr>
          <a:xfrm rot="9076514">
            <a:off x="8185895" y="3477659"/>
            <a:ext cx="466467" cy="2542208"/>
          </a:xfrm>
          <a:prstGeom prst="curvedLeftArrow">
            <a:avLst>
              <a:gd name="adj1" fmla="val 25000"/>
              <a:gd name="adj2" fmla="val 50000"/>
              <a:gd name="adj3" fmla="val 259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377B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9616" y="4903840"/>
            <a:ext cx="3511531" cy="193899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200" dirty="0"/>
              <a:t>DC primarily academic, allow hybrid</a:t>
            </a:r>
          </a:p>
          <a:p>
            <a:pPr marL="742903" lvl="1" indent="-285750">
              <a:buFont typeface="Arial" charset="0"/>
              <a:buChar char="•"/>
            </a:pPr>
            <a:r>
              <a:rPr lang="en-GB" sz="1200" dirty="0"/>
              <a:t>Data replicated across all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200" dirty="0"/>
              <a:t>Compute: commercial or private – cost/connectivity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200" dirty="0"/>
              <a:t>Data input from external sources: instruments, simulation </a:t>
            </a:r>
            <a:r>
              <a:rPr lang="en-GB" sz="1200" dirty="0"/>
              <a:t>factories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200" dirty="0"/>
              <a:t>Clients see as a single DC, access data products: existing, on-demand</a:t>
            </a:r>
          </a:p>
          <a:p>
            <a:pPr marL="742903" lvl="1" indent="-285750">
              <a:buFont typeface="Arial" charset="0"/>
              <a:buChar char="•"/>
            </a:pPr>
            <a:r>
              <a:rPr lang="en-GB" sz="1200" dirty="0"/>
              <a:t>Allows new types of analysis models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22605" y="6326470"/>
            <a:ext cx="5331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>
                <a:solidFill>
                  <a:srgbClr val="92D050"/>
                </a:solidFill>
              </a:rPr>
              <a:t>A Virtual Data Centre for Science?</a:t>
            </a:r>
            <a:endParaRPr lang="en-GB" sz="2400" b="1" u="sng" dirty="0">
              <a:solidFill>
                <a:srgbClr val="92D05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C377B">
                    <a:tint val="75000"/>
                  </a:srgbClr>
                </a:solidFill>
                <a:latin typeface="Arial"/>
              </a:rPr>
              <a:t>CNAF; 19th Nov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CERN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4" grpId="0" animBg="1"/>
      <p:bldP spid="25" grpId="0" animBg="1"/>
      <p:bldP spid="33" grpId="0" animBg="1"/>
      <p:bldP spid="36" grpId="0" animBg="1"/>
      <p:bldP spid="38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Foresee 2 technical activities:</a:t>
            </a:r>
          </a:p>
          <a:p>
            <a:pPr lvl="1"/>
            <a:r>
              <a:rPr lang="en-US" dirty="0" smtClean="0"/>
              <a:t>Medium term (Run 2, Run 3)</a:t>
            </a:r>
          </a:p>
          <a:p>
            <a:pPr lvl="2"/>
            <a:r>
              <a:rPr lang="en-US" dirty="0" smtClean="0"/>
              <a:t>Evolution of current models and infrastructure</a:t>
            </a:r>
          </a:p>
          <a:p>
            <a:pPr lvl="2"/>
            <a:r>
              <a:rPr lang="en-US" dirty="0" smtClean="0"/>
              <a:t>Set up technical groups to study the various aspects</a:t>
            </a:r>
          </a:p>
          <a:p>
            <a:pPr lvl="1"/>
            <a:r>
              <a:rPr lang="en-US" dirty="0" smtClean="0"/>
              <a:t>Longer term (Run 4)</a:t>
            </a:r>
          </a:p>
          <a:p>
            <a:pPr lvl="2"/>
            <a:r>
              <a:rPr lang="en-US" dirty="0" smtClean="0"/>
              <a:t>Need some brainstorming of new ideas – current models will not be sufficient</a:t>
            </a:r>
          </a:p>
          <a:p>
            <a:r>
              <a:rPr lang="en-US" dirty="0" smtClean="0"/>
              <a:t>Use WLCG workshop in February in Lisbon to initiate these activities</a:t>
            </a:r>
          </a:p>
          <a:p>
            <a:pPr lvl="1"/>
            <a:r>
              <a:rPr lang="en-US" dirty="0" smtClean="0"/>
              <a:t>One day on each topic – set up groups</a:t>
            </a:r>
          </a:p>
          <a:p>
            <a:r>
              <a:rPr lang="en-US" dirty="0" smtClean="0"/>
              <a:t>Anticipate being reviewed on this by LHCC starting in 2016</a:t>
            </a:r>
          </a:p>
          <a:p>
            <a:pPr lvl="1"/>
            <a:r>
              <a:rPr lang="en-US" dirty="0" smtClean="0"/>
              <a:t>Computing is important component of upgrade costs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for HL-LHC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0C377B">
                    <a:tint val="75000"/>
                  </a:srgbClr>
                </a:solidFill>
                <a:latin typeface="Arial"/>
              </a:rPr>
              <a:t>CNAF; 19th Nov 2015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 Bird; CERN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19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5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Today we have ~500 PB of storage (50% tape, 50% disk)</a:t>
            </a:r>
          </a:p>
          <a:p>
            <a:r>
              <a:rPr lang="en-US" dirty="0" smtClean="0"/>
              <a:t>~60-70% of global WLCG spending is on disks!</a:t>
            </a:r>
          </a:p>
          <a:p>
            <a:r>
              <a:rPr lang="en-US" dirty="0" smtClean="0"/>
              <a:t>BUT: observation is that lots of data on disk is:</a:t>
            </a:r>
          </a:p>
          <a:p>
            <a:pPr lvl="1"/>
            <a:r>
              <a:rPr lang="en-US" dirty="0" smtClean="0"/>
              <a:t>Replicated very many times</a:t>
            </a:r>
          </a:p>
          <a:p>
            <a:pPr lvl="1"/>
            <a:r>
              <a:rPr lang="en-US" dirty="0" smtClean="0"/>
              <a:t>Often not touched (ever)</a:t>
            </a:r>
          </a:p>
          <a:p>
            <a:pPr lvl="1"/>
            <a:r>
              <a:rPr lang="en-US" dirty="0" smtClean="0"/>
              <a:t>Experiments find difficulty to make use of dispersed disk pools </a:t>
            </a:r>
          </a:p>
          <a:p>
            <a:pPr lvl="2"/>
            <a:r>
              <a:rPr lang="en-US" dirty="0" smtClean="0"/>
              <a:t>Would rather have fewer, larger pools</a:t>
            </a:r>
          </a:p>
          <a:p>
            <a:pPr lvl="2"/>
            <a:r>
              <a:rPr lang="en-US" dirty="0" smtClean="0"/>
              <a:t>Networks allow this now</a:t>
            </a:r>
          </a:p>
          <a:p>
            <a:r>
              <a:rPr lang="en-US" dirty="0" smtClean="0"/>
              <a:t>Can we afford more compute, by saving on disk ??</a:t>
            </a:r>
          </a:p>
          <a:p>
            <a:r>
              <a:rPr lang="en-US" dirty="0" smtClean="0"/>
              <a:t>Computing models evolving to allow far more remote data</a:t>
            </a:r>
          </a:p>
          <a:p>
            <a:pPr lvl="1"/>
            <a:r>
              <a:rPr lang="en-US" dirty="0" smtClean="0"/>
              <a:t>E.g. how we use commercial clouds now relies on this</a:t>
            </a:r>
          </a:p>
          <a:p>
            <a:r>
              <a:rPr lang="en-US" dirty="0" smtClean="0"/>
              <a:t>Anticipate evolution of roles of </a:t>
            </a:r>
            <a:r>
              <a:rPr lang="en-US" dirty="0" err="1" smtClean="0"/>
              <a:t>centres</a:t>
            </a:r>
            <a:r>
              <a:rPr lang="en-US" dirty="0" smtClean="0"/>
              <a:t> according to this model</a:t>
            </a:r>
          </a:p>
          <a:p>
            <a:r>
              <a:rPr lang="en-US" dirty="0" smtClean="0"/>
              <a:t>Smaller Tier 2’s may become essentially “diskless” (except cache space)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10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Evolution for WLCG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SRM</a:t>
            </a:r>
          </a:p>
          <a:p>
            <a:pPr lvl="1"/>
            <a:r>
              <a:rPr lang="en-US" dirty="0" smtClean="0"/>
              <a:t>SRM more and more only being used to interact with tapes</a:t>
            </a:r>
          </a:p>
          <a:p>
            <a:pPr lvl="1"/>
            <a:r>
              <a:rPr lang="en-US" dirty="0" smtClean="0"/>
              <a:t>Disk and Tape systems becoming separated (use groups schedule accesses)</a:t>
            </a:r>
          </a:p>
          <a:p>
            <a:r>
              <a:rPr lang="en-US" dirty="0" smtClean="0"/>
              <a:t>Disk pools</a:t>
            </a:r>
          </a:p>
          <a:p>
            <a:pPr lvl="1"/>
            <a:r>
              <a:rPr lang="en-US" dirty="0" smtClean="0"/>
              <a:t>Different cases</a:t>
            </a:r>
          </a:p>
          <a:p>
            <a:pPr lvl="2"/>
            <a:r>
              <a:rPr lang="en-US" dirty="0" smtClean="0"/>
              <a:t>Large pools (</a:t>
            </a:r>
            <a:r>
              <a:rPr lang="en-US" dirty="0" err="1" smtClean="0"/>
              <a:t>dCache</a:t>
            </a:r>
            <a:r>
              <a:rPr lang="en-US" dirty="0" smtClean="0"/>
              <a:t>, EOS) and today DPM, Storm</a:t>
            </a:r>
          </a:p>
          <a:p>
            <a:pPr lvl="3"/>
            <a:r>
              <a:rPr lang="en-US" dirty="0" smtClean="0"/>
              <a:t>Medium term storage – used for highly accessible and frequently accessed data</a:t>
            </a:r>
          </a:p>
          <a:p>
            <a:pPr lvl="2"/>
            <a:r>
              <a:rPr lang="en-US" dirty="0" smtClean="0"/>
              <a:t>Smaller “caches” (today DPM,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Used for temporary space – job caching for processing, analysis</a:t>
            </a:r>
          </a:p>
          <a:p>
            <a:pPr lvl="1"/>
            <a:r>
              <a:rPr lang="en-US" dirty="0" smtClean="0"/>
              <a:t>Future model may </a:t>
            </a:r>
            <a:r>
              <a:rPr lang="en-US" dirty="0" err="1" smtClean="0"/>
              <a:t>emphasise</a:t>
            </a:r>
            <a:r>
              <a:rPr lang="en-US" dirty="0" smtClean="0"/>
              <a:t> large (semi-permanent) pools which need real management tools</a:t>
            </a:r>
          </a:p>
          <a:p>
            <a:pPr lvl="2"/>
            <a:r>
              <a:rPr lang="en-US" dirty="0" smtClean="0"/>
              <a:t>Caches could simply be staging space accessed via http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4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Today SRM, </a:t>
            </a:r>
            <a:r>
              <a:rPr lang="en-US" dirty="0" err="1" smtClean="0"/>
              <a:t>rfio</a:t>
            </a:r>
            <a:r>
              <a:rPr lang="en-US" dirty="0" smtClean="0"/>
              <a:t>, </a:t>
            </a:r>
            <a:r>
              <a:rPr lang="en-US" dirty="0" err="1" smtClean="0"/>
              <a:t>dcap</a:t>
            </a:r>
            <a:r>
              <a:rPr lang="en-US" dirty="0" smtClean="0"/>
              <a:t>, </a:t>
            </a:r>
            <a:r>
              <a:rPr lang="en-US" dirty="0" err="1" smtClean="0"/>
              <a:t>gridftp</a:t>
            </a:r>
            <a:r>
              <a:rPr lang="en-US" dirty="0" smtClean="0"/>
              <a:t>, </a:t>
            </a:r>
            <a:r>
              <a:rPr lang="en-US" dirty="0" err="1" smtClean="0"/>
              <a:t>xroot</a:t>
            </a:r>
            <a:r>
              <a:rPr lang="en-US" dirty="0" smtClean="0"/>
              <a:t>, </a:t>
            </a:r>
          </a:p>
          <a:p>
            <a:endParaRPr lang="en-US" dirty="0"/>
          </a:p>
          <a:p>
            <a:r>
              <a:rPr lang="en-US" dirty="0" smtClean="0"/>
              <a:t>Can we move towards?</a:t>
            </a:r>
          </a:p>
          <a:p>
            <a:pPr lvl="1"/>
            <a:r>
              <a:rPr lang="en-US" dirty="0" err="1" smtClean="0"/>
              <a:t>Xroot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https</a:t>
            </a:r>
          </a:p>
          <a:p>
            <a:pPr lvl="1"/>
            <a:r>
              <a:rPr lang="en-US" dirty="0" smtClean="0"/>
              <a:t>(SRM if still needed for tape)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interesting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Sync’ing</a:t>
            </a:r>
          </a:p>
          <a:p>
            <a:r>
              <a:rPr lang="en-US" dirty="0" smtClean="0"/>
              <a:t>CERN strategy for home directories/</a:t>
            </a:r>
            <a:r>
              <a:rPr lang="en-US" dirty="0" err="1" smtClean="0"/>
              <a:t>cernbox</a:t>
            </a:r>
            <a:r>
              <a:rPr lang="en-US" dirty="0" smtClean="0"/>
              <a:t>/physics data</a:t>
            </a:r>
          </a:p>
          <a:p>
            <a:r>
              <a:rPr lang="en-US" dirty="0" smtClean="0"/>
              <a:t>Future of AFS</a:t>
            </a:r>
          </a:p>
          <a:p>
            <a:pPr lvl="1"/>
            <a:r>
              <a:rPr lang="en-US" dirty="0" smtClean="0"/>
              <a:t>Main use case is replaced by CVMFS, no other remaining uses that require the global nature</a:t>
            </a:r>
          </a:p>
          <a:p>
            <a:pPr lvl="2"/>
            <a:r>
              <a:rPr lang="en-US" dirty="0" smtClean="0"/>
              <a:t>Will never be IPV6 compliant – has a limited future</a:t>
            </a:r>
          </a:p>
          <a:p>
            <a:r>
              <a:rPr lang="en-US" dirty="0" smtClean="0"/>
              <a:t>Use of federated identities for access (</a:t>
            </a:r>
            <a:r>
              <a:rPr lang="en-US" dirty="0" err="1" smtClean="0"/>
              <a:t>EduGain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372" y="199067"/>
            <a:ext cx="9279367" cy="1293028"/>
          </a:xfrm>
        </p:spPr>
        <p:txBody>
          <a:bodyPr>
            <a:normAutofit fontScale="90000"/>
          </a:bodyPr>
          <a:lstStyle/>
          <a:p>
            <a:r>
              <a:rPr lang="en-GB" sz="4800" dirty="0"/>
              <a:t>Vision for data management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25607"/>
            <a:ext cx="10969139" cy="1959460"/>
          </a:xfrm>
        </p:spPr>
        <p:txBody>
          <a:bodyPr>
            <a:normAutofit/>
          </a:bodyPr>
          <a:lstStyle/>
          <a:p>
            <a:r>
              <a:rPr lang="en-GB" sz="3200" dirty="0"/>
              <a:t>Examples from LHC experiment data models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56720" y="4615811"/>
            <a:ext cx="10969139" cy="199947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80988" indent="-280988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7675" indent="-182563" algn="l" defTabSz="360363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000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Two building blocks to empower data processing</a:t>
            </a:r>
          </a:p>
          <a:p>
            <a:pPr lvl="1"/>
            <a:r>
              <a:rPr lang="en-US" sz="2667" dirty="0">
                <a:solidFill>
                  <a:srgbClr val="FF0000"/>
                </a:solidFill>
              </a:rPr>
              <a:t>Data pools </a:t>
            </a:r>
            <a:r>
              <a:rPr lang="en-US" sz="2667" dirty="0"/>
              <a:t>with </a:t>
            </a:r>
            <a:r>
              <a:rPr lang="en-US" sz="2667" dirty="0">
                <a:solidFill>
                  <a:srgbClr val="FF0000"/>
                </a:solidFill>
              </a:rPr>
              <a:t>different quality of services</a:t>
            </a:r>
          </a:p>
          <a:p>
            <a:pPr lvl="1"/>
            <a:r>
              <a:rPr lang="en-US" sz="2667" dirty="0"/>
              <a:t>Tools for </a:t>
            </a:r>
            <a:r>
              <a:rPr lang="en-US" sz="2667" dirty="0">
                <a:solidFill>
                  <a:srgbClr val="FF0000"/>
                </a:solidFill>
              </a:rPr>
              <a:t>data transfer </a:t>
            </a:r>
            <a:r>
              <a:rPr lang="en-US" sz="2667" dirty="0"/>
              <a:t>between pools</a:t>
            </a:r>
          </a:p>
        </p:txBody>
      </p:sp>
      <p:pic>
        <p:nvPicPr>
          <p:cNvPr id="12" name="Picture 11" descr="new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3549" y="1906739"/>
            <a:ext cx="3266641" cy="24394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8866" t="8876" r="6641" b="2366"/>
          <a:stretch>
            <a:fillRect/>
          </a:stretch>
        </p:blipFill>
        <p:spPr bwMode="auto">
          <a:xfrm>
            <a:off x="487614" y="2054080"/>
            <a:ext cx="3094393" cy="229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l="11194" t="17988" r="13311" b="18750"/>
          <a:stretch>
            <a:fillRect/>
          </a:stretch>
        </p:blipFill>
        <p:spPr bwMode="auto">
          <a:xfrm>
            <a:off x="4400620" y="1985220"/>
            <a:ext cx="3043707" cy="236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139" y="249200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 smtClean="0"/>
              <a:t>A flexible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402" y="1872148"/>
            <a:ext cx="11307653" cy="4667421"/>
          </a:xfrm>
        </p:spPr>
        <p:txBody>
          <a:bodyPr>
            <a:normAutofit/>
          </a:bodyPr>
          <a:lstStyle/>
          <a:p>
            <a:r>
              <a:rPr lang="en-US" dirty="0" smtClean="0"/>
              <a:t>Disk pools (EOS)</a:t>
            </a:r>
            <a:endParaRPr lang="en-US" dirty="0"/>
          </a:p>
          <a:p>
            <a:pPr lvl="1"/>
            <a:r>
              <a:rPr lang="en-US" dirty="0"/>
              <a:t>Arbitrary </a:t>
            </a:r>
            <a:r>
              <a:rPr lang="en-US" dirty="0" smtClean="0"/>
              <a:t>reliability, Arbitrary performance, </a:t>
            </a:r>
            <a:r>
              <a:rPr lang="en-US" dirty="0"/>
              <a:t>High </a:t>
            </a:r>
            <a:r>
              <a:rPr lang="en-US" dirty="0" smtClean="0"/>
              <a:t>scalability </a:t>
            </a:r>
            <a:endParaRPr lang="en-US" dirty="0"/>
          </a:p>
          <a:p>
            <a:pPr lvl="1"/>
            <a:r>
              <a:rPr lang="en-US" dirty="0" smtClean="0"/>
              <a:t>Designed </a:t>
            </a:r>
            <a:r>
              <a:rPr lang="en-US" dirty="0"/>
              <a:t>to sustain 1 KHz access </a:t>
            </a:r>
          </a:p>
          <a:p>
            <a:pPr lvl="2"/>
            <a:r>
              <a:rPr lang="en-US" dirty="0"/>
              <a:t>Main platform for Physics Analysis at </a:t>
            </a:r>
            <a:r>
              <a:rPr lang="en-US" dirty="0" smtClean="0"/>
              <a:t>CERN</a:t>
            </a:r>
          </a:p>
          <a:p>
            <a:pPr lvl="1"/>
            <a:r>
              <a:rPr lang="en-US" dirty="0" smtClean="0"/>
              <a:t>Standard access interfaces</a:t>
            </a:r>
            <a:endParaRPr lang="en-US" dirty="0"/>
          </a:p>
          <a:p>
            <a:r>
              <a:rPr lang="en-US" dirty="0" smtClean="0"/>
              <a:t>Tapes (CASTOR Tape Archive)</a:t>
            </a:r>
          </a:p>
          <a:p>
            <a:pPr lvl="1"/>
            <a:r>
              <a:rPr lang="en-US" dirty="0" smtClean="0"/>
              <a:t>High reliability, Data Preservation</a:t>
            </a:r>
          </a:p>
          <a:p>
            <a:pPr lvl="1"/>
            <a:r>
              <a:rPr lang="en-US" dirty="0" smtClean="0"/>
              <a:t>Low cost, High throughput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093159" y="3198434"/>
            <a:ext cx="3900981" cy="3310548"/>
            <a:chOff x="4302679" y="1243195"/>
            <a:chExt cx="3516119" cy="2994038"/>
          </a:xfrm>
        </p:grpSpPr>
        <p:sp>
          <p:nvSpPr>
            <p:cNvPr id="5" name="Isosceles Triangle 4"/>
            <p:cNvSpPr/>
            <p:nvPr/>
          </p:nvSpPr>
          <p:spPr>
            <a:xfrm>
              <a:off x="5072066" y="1785926"/>
              <a:ext cx="2357454" cy="164307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67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02679" y="3357562"/>
              <a:ext cx="1640199" cy="863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67" b="1" dirty="0"/>
                <a:t>Reliable </a:t>
              </a:r>
            </a:p>
            <a:p>
              <a:pPr algn="ctr"/>
              <a:r>
                <a:rPr lang="en-GB" sz="1867" b="1" dirty="0"/>
                <a:t>and Cheap</a:t>
              </a:r>
            </a:p>
            <a:p>
              <a:pPr algn="ctr"/>
              <a:r>
                <a:rPr lang="en-GB" sz="1867" b="1" dirty="0"/>
                <a:t>(high latency)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34164" y="1243195"/>
              <a:ext cx="2025223" cy="603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67" b="1" dirty="0"/>
                <a:t>Fast and reliable </a:t>
              </a:r>
            </a:p>
            <a:p>
              <a:pPr algn="ctr"/>
              <a:r>
                <a:rPr lang="en-GB" sz="1867" b="1" dirty="0"/>
                <a:t>(expensive)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30004" y="3374170"/>
              <a:ext cx="1388794" cy="863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67" b="1" dirty="0"/>
                <a:t>Fast and </a:t>
              </a:r>
            </a:p>
            <a:p>
              <a:pPr algn="ctr"/>
              <a:r>
                <a:rPr lang="en-GB" sz="1867" b="1" dirty="0"/>
                <a:t>cheap</a:t>
              </a:r>
            </a:p>
            <a:p>
              <a:pPr algn="ctr"/>
              <a:r>
                <a:rPr lang="en-GB" sz="1867" b="1" dirty="0"/>
                <a:t>(Unreliable)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 rot="21082562">
            <a:off x="9061462" y="4193215"/>
            <a:ext cx="2318883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Cover the entire</a:t>
            </a:r>
          </a:p>
          <a:p>
            <a:pPr algn="ctr"/>
            <a:r>
              <a:rPr lang="en-US" sz="1867" dirty="0"/>
              <a:t>area of requirements</a:t>
            </a:r>
            <a:endParaRPr lang="en-GB" sz="1867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2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Storage services for HEP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Meet (and anticipate) requirements for LHC experiments</a:t>
            </a:r>
          </a:p>
          <a:p>
            <a:pPr lvl="1"/>
            <a:r>
              <a:rPr lang="en-US" dirty="0" smtClean="0"/>
              <a:t>Fast response to changing requirements</a:t>
            </a:r>
          </a:p>
          <a:p>
            <a:pPr lvl="1"/>
            <a:r>
              <a:rPr lang="en-US" dirty="0" smtClean="0"/>
              <a:t>Arbitrary Reliability / Arbitrary Performance</a:t>
            </a:r>
          </a:p>
          <a:p>
            <a:pPr lvl="1"/>
            <a:r>
              <a:rPr lang="en-US" dirty="0" smtClean="0"/>
              <a:t>Binary preservation, data archives, data integrity</a:t>
            </a:r>
          </a:p>
          <a:p>
            <a:pPr lvl="1"/>
            <a:r>
              <a:rPr lang="en-US" dirty="0" smtClean="0"/>
              <a:t>Unlimited scalability (objects, </a:t>
            </a:r>
            <a:r>
              <a:rPr lang="en-US" dirty="0" err="1" smtClean="0"/>
              <a:t>nb</a:t>
            </a:r>
            <a:r>
              <a:rPr lang="en-US" dirty="0" smtClean="0"/>
              <a:t> of files, metadata, …)       </a:t>
            </a:r>
          </a:p>
          <a:p>
            <a:r>
              <a:rPr lang="en-US" dirty="0" smtClean="0"/>
              <a:t>Standard access methods and tools</a:t>
            </a:r>
          </a:p>
          <a:p>
            <a:pPr lvl="1"/>
            <a:r>
              <a:rPr lang="en-US" dirty="0" smtClean="0"/>
              <a:t>HTTP protocol, mounted file system, tools for data transfers and synchronization (high throughput</a:t>
            </a:r>
            <a:r>
              <a:rPr lang="en-US" dirty="0"/>
              <a:t>, </a:t>
            </a:r>
            <a:r>
              <a:rPr lang="en-US" dirty="0" smtClean="0"/>
              <a:t>high latency, unreliable networks,…)</a:t>
            </a:r>
          </a:p>
          <a:p>
            <a:pPr lvl="1"/>
            <a:r>
              <a:rPr lang="en-US" dirty="0" err="1"/>
              <a:t>Xroot</a:t>
            </a:r>
            <a:r>
              <a:rPr lang="en-US" dirty="0"/>
              <a:t> </a:t>
            </a:r>
            <a:r>
              <a:rPr lang="en-US" dirty="0" smtClean="0"/>
              <a:t>guarantees </a:t>
            </a:r>
            <a:r>
              <a:rPr lang="en-US" dirty="0"/>
              <a:t>maximum resource efficiency and performance</a:t>
            </a:r>
          </a:p>
          <a:p>
            <a:pPr lvl="1"/>
            <a:r>
              <a:rPr lang="en-US" dirty="0" smtClean="0"/>
              <a:t>Ensures that our services can use directly standard industrial services</a:t>
            </a:r>
          </a:p>
          <a:p>
            <a:pPr lvl="1"/>
            <a:r>
              <a:rPr lang="en-US" dirty="0" smtClean="0"/>
              <a:t>Ensure than other sciences can use directly our scientific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20032" y="2324280"/>
            <a:ext cx="561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3733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5136" y="6967659"/>
            <a:ext cx="622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ym typeface="Wingdings" panose="05000000000000000000" pitchFamily="2" charset="2"/>
              </a:rPr>
              <a:t>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943868" y="2698767"/>
            <a:ext cx="561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3733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9155" y="3032160"/>
            <a:ext cx="561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3733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79801" y="3365553"/>
            <a:ext cx="561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3733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25514" y="4206622"/>
            <a:ext cx="561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3733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34546" y="5441829"/>
            <a:ext cx="561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3733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22517" y="4737487"/>
            <a:ext cx="561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3733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34546" y="5039857"/>
            <a:ext cx="561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3733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917087" y="575539"/>
            <a:ext cx="561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3733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918045" y="137919"/>
            <a:ext cx="561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3733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22517" y="316935"/>
            <a:ext cx="1305165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/>
              <a:t>achieved</a:t>
            </a:r>
            <a:endParaRPr lang="en-GB" sz="1867" dirty="0"/>
          </a:p>
        </p:txBody>
      </p:sp>
      <p:sp>
        <p:nvSpPr>
          <p:cNvPr id="71" name="Rectangle 70"/>
          <p:cNvSpPr/>
          <p:nvPr/>
        </p:nvSpPr>
        <p:spPr>
          <a:xfrm>
            <a:off x="10324301" y="724735"/>
            <a:ext cx="202972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/>
              <a:t>plan to improve</a:t>
            </a:r>
            <a:endParaRPr lang="en-GB" sz="1867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global storage service…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Access to the </a:t>
            </a:r>
            <a:r>
              <a:rPr lang="en-US" dirty="0">
                <a:solidFill>
                  <a:srgbClr val="FF0000"/>
                </a:solidFill>
              </a:rPr>
              <a:t>whole storage </a:t>
            </a:r>
            <a:r>
              <a:rPr lang="en-US" dirty="0"/>
              <a:t>repository</a:t>
            </a:r>
          </a:p>
          <a:p>
            <a:pPr lvl="1"/>
            <a:r>
              <a:rPr lang="en-US" dirty="0"/>
              <a:t>All Physics (and user) data at CERN</a:t>
            </a:r>
          </a:p>
          <a:p>
            <a:pPr lvl="1"/>
            <a:r>
              <a:rPr lang="en-US" dirty="0" smtClean="0"/>
              <a:t>Access </a:t>
            </a:r>
            <a:r>
              <a:rPr lang="en-US" dirty="0"/>
              <a:t>to </a:t>
            </a:r>
            <a:r>
              <a:rPr lang="en-US" dirty="0" smtClean="0"/>
              <a:t>WLCG / HTTP </a:t>
            </a:r>
            <a:r>
              <a:rPr lang="en-US" dirty="0"/>
              <a:t>federated storage worldwide</a:t>
            </a:r>
          </a:p>
          <a:p>
            <a:r>
              <a:rPr lang="en-US" dirty="0" smtClean="0"/>
              <a:t>Mounted </a:t>
            </a:r>
            <a:r>
              <a:rPr lang="en-US" dirty="0" smtClean="0">
                <a:solidFill>
                  <a:srgbClr val="FF0000"/>
                </a:solidFill>
              </a:rPr>
              <a:t>online</a:t>
            </a:r>
            <a:r>
              <a:rPr lang="en-US" dirty="0" smtClean="0"/>
              <a:t> </a:t>
            </a:r>
            <a:r>
              <a:rPr lang="en-US" dirty="0"/>
              <a:t>file access</a:t>
            </a:r>
          </a:p>
          <a:p>
            <a:pPr lvl="1"/>
            <a:r>
              <a:rPr lang="en-US" dirty="0"/>
              <a:t>On Linux, Mac : Use FUSE or WebDAV</a:t>
            </a:r>
          </a:p>
          <a:p>
            <a:pPr lvl="1"/>
            <a:r>
              <a:rPr lang="en-US" dirty="0"/>
              <a:t>On Windows : </a:t>
            </a:r>
            <a:r>
              <a:rPr lang="en-US" dirty="0" err="1"/>
              <a:t>Webdav</a:t>
            </a:r>
            <a:r>
              <a:rPr lang="en-US" dirty="0"/>
              <a:t> (…)</a:t>
            </a:r>
          </a:p>
          <a:p>
            <a:r>
              <a:rPr lang="en-US" dirty="0" smtClean="0"/>
              <a:t>Synced </a:t>
            </a:r>
            <a:r>
              <a:rPr lang="en-US" dirty="0" smtClean="0">
                <a:solidFill>
                  <a:srgbClr val="FF0000"/>
                </a:solidFill>
              </a:rPr>
              <a:t>offline</a:t>
            </a:r>
            <a:r>
              <a:rPr lang="en-US" dirty="0" smtClean="0"/>
              <a:t> </a:t>
            </a:r>
            <a:r>
              <a:rPr lang="en-US" dirty="0"/>
              <a:t>file access</a:t>
            </a:r>
          </a:p>
          <a:p>
            <a:pPr lvl="1"/>
            <a:r>
              <a:rPr lang="en-US" dirty="0" smtClean="0"/>
              <a:t>Supported on all platforms (Linux</a:t>
            </a:r>
            <a:r>
              <a:rPr lang="en-US" dirty="0"/>
              <a:t>, </a:t>
            </a:r>
            <a:r>
              <a:rPr lang="en-US" dirty="0" smtClean="0"/>
              <a:t>Mac, Windows, IOS, Android)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Web browser </a:t>
            </a:r>
            <a:r>
              <a:rPr lang="en-US" dirty="0" smtClean="0"/>
              <a:t>file </a:t>
            </a:r>
            <a:r>
              <a:rPr lang="en-US" dirty="0"/>
              <a:t>access</a:t>
            </a:r>
          </a:p>
          <a:p>
            <a:pPr lvl="2"/>
            <a:r>
              <a:rPr lang="en-US" dirty="0" smtClean="0"/>
              <a:t>Available anywhere there is internet connectivity: </a:t>
            </a:r>
            <a:r>
              <a:rPr lang="en-US" dirty="0"/>
              <a:t>Easy sharing to unregistered </a:t>
            </a:r>
            <a:r>
              <a:rPr lang="en-US" dirty="0" smtClean="0"/>
              <a:t>identities, Read/Write sharing, Bulk download</a:t>
            </a:r>
            <a:endParaRPr lang="en-US" dirty="0"/>
          </a:p>
          <a:p>
            <a:r>
              <a:rPr lang="en-US" dirty="0" smtClean="0"/>
              <a:t>Programmatic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high </a:t>
            </a:r>
            <a:r>
              <a:rPr lang="en-US" dirty="0" smtClean="0">
                <a:solidFill>
                  <a:srgbClr val="FF0000"/>
                </a:solidFill>
              </a:rPr>
              <a:t>performance, custom</a:t>
            </a:r>
            <a:r>
              <a:rPr lang="en-US" dirty="0" smtClean="0"/>
              <a:t> </a:t>
            </a:r>
            <a:r>
              <a:rPr lang="en-US" dirty="0"/>
              <a:t>access</a:t>
            </a:r>
          </a:p>
          <a:p>
            <a:pPr lvl="1"/>
            <a:r>
              <a:rPr lang="en-US" dirty="0" err="1"/>
              <a:t>Xroot</a:t>
            </a:r>
            <a:r>
              <a:rPr lang="en-US" dirty="0"/>
              <a:t> (and http) libraries for </a:t>
            </a:r>
            <a:r>
              <a:rPr lang="en-US" dirty="0" smtClean="0"/>
              <a:t>all relevant programming </a:t>
            </a:r>
            <a:r>
              <a:rPr lang="en-US" dirty="0"/>
              <a:t>languages 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19/11/2015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5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1089</TotalTime>
  <Words>1521</Words>
  <Application>Microsoft Macintosh PowerPoint</Application>
  <PresentationFormat>Widescreen</PresentationFormat>
  <Paragraphs>292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Century Gothic</vt:lpstr>
      <vt:lpstr>ＭＳ Ｐゴシック</vt:lpstr>
      <vt:lpstr>Wingdings</vt:lpstr>
      <vt:lpstr>Arial</vt:lpstr>
      <vt:lpstr>Vapor Trail</vt:lpstr>
      <vt:lpstr>Storage Evolution</vt:lpstr>
      <vt:lpstr>High Level View</vt:lpstr>
      <vt:lpstr>Storage Evolution for WLCG</vt:lpstr>
      <vt:lpstr>Access Protocols</vt:lpstr>
      <vt:lpstr>Other interesting topics</vt:lpstr>
      <vt:lpstr>Vision for data management</vt:lpstr>
      <vt:lpstr>A flexible architecture</vt:lpstr>
      <vt:lpstr>Storage services for HEP</vt:lpstr>
      <vt:lpstr>A global storage service…</vt:lpstr>
      <vt:lpstr>Architecture</vt:lpstr>
      <vt:lpstr>CERN Plans for 2016</vt:lpstr>
      <vt:lpstr>CERN Plans for 2016</vt:lpstr>
      <vt:lpstr>FTS </vt:lpstr>
      <vt:lpstr>DPM and LFC </vt:lpstr>
      <vt:lpstr>Access components </vt:lpstr>
      <vt:lpstr>Convergence</vt:lpstr>
      <vt:lpstr>Trends – Data centres </vt:lpstr>
      <vt:lpstr>PowerPoint Presentation</vt:lpstr>
      <vt:lpstr>Planning for HL-LHC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Storage Evolution</dc:title>
  <dc:creator>Ian Bird</dc:creator>
  <cp:lastModifiedBy>Ian Bird</cp:lastModifiedBy>
  <cp:revision>10</cp:revision>
  <dcterms:created xsi:type="dcterms:W3CDTF">2015-11-17T13:42:22Z</dcterms:created>
  <dcterms:modified xsi:type="dcterms:W3CDTF">2015-11-19T08:22:40Z</dcterms:modified>
</cp:coreProperties>
</file>