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84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0" r:id="rId28"/>
    <p:sldId id="282" r:id="rId29"/>
    <p:sldId id="283" r:id="rId30"/>
    <p:sldId id="287" r:id="rId31"/>
    <p:sldId id="285" r:id="rId32"/>
    <p:sldId id="286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8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52" autoAdjust="0"/>
    <p:restoredTop sz="94660"/>
  </p:normalViewPr>
  <p:slideViewPr>
    <p:cSldViewPr snapToGrid="0" snapToObjects="1">
      <p:cViewPr>
        <p:scale>
          <a:sx n="143" d="100"/>
          <a:sy n="143" d="100"/>
        </p:scale>
        <p:origin x="-1200" y="-10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0839C-404F-2945-A146-A933699FB559}" type="datetimeFigureOut">
              <a:rPr lang="en-US" smtClean="0"/>
              <a:t>18/01/18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AE46B-4014-7344-B8A8-85B28B11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65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Forse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sarebbe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meglio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citare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anche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lumi</a:t>
            </a:r>
            <a:r>
              <a:rPr lang="en-US" baseline="0" dirty="0" smtClean="0"/>
              <a:t> di Run 2, </a:t>
            </a:r>
            <a:r>
              <a:rPr lang="en-US" baseline="0" dirty="0" err="1" smtClean="0"/>
              <a:t>oltre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quella</a:t>
            </a:r>
            <a:r>
              <a:rPr lang="en-US" baseline="0" dirty="0" smtClean="0"/>
              <a:t> di Run 1.</a:t>
            </a:r>
          </a:p>
          <a:p>
            <a:r>
              <a:rPr lang="en-US" baseline="0" dirty="0" smtClean="0"/>
              <a:t>Per LHC </a:t>
            </a:r>
            <a:r>
              <a:rPr lang="en-US" baseline="0" dirty="0" err="1" smtClean="0"/>
              <a:t>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previsto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aumento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luminosità</a:t>
            </a:r>
            <a:r>
              <a:rPr lang="en-US" baseline="0" dirty="0" smtClean="0"/>
              <a:t> ~10 </a:t>
            </a:r>
            <a:r>
              <a:rPr lang="en-US" baseline="0" dirty="0" err="1" smtClean="0"/>
              <a:t>rispetto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quella</a:t>
            </a:r>
            <a:r>
              <a:rPr lang="en-US" baseline="0" dirty="0" smtClean="0"/>
              <a:t> di Run2 (&gt;100 </a:t>
            </a:r>
            <a:r>
              <a:rPr lang="en-US" baseline="0" dirty="0" err="1" smtClean="0"/>
              <a:t>rispetto</a:t>
            </a:r>
            <a:r>
              <a:rPr lang="en-US" baseline="0" dirty="0" smtClean="0"/>
              <a:t> a Run1), in step </a:t>
            </a:r>
            <a:r>
              <a:rPr lang="en-US" baseline="0" dirty="0" err="1" smtClean="0"/>
              <a:t>progressivi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sino</a:t>
            </a:r>
            <a:r>
              <a:rPr lang="en-US" baseline="0" dirty="0" smtClean="0"/>
              <a:t> al 2026.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AE46B-4014-7344-B8A8-85B28B1195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66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>
                <a:latin typeface="Arial Narrow"/>
                <a:cs typeface="Arial Narrow"/>
              </a:rPr>
              <a:t>Ho riscritto un po’: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>
                <a:latin typeface="Arial Narrow"/>
                <a:cs typeface="Arial Narrow"/>
              </a:rPr>
              <a:t>L’incremento in luminosità comporta:</a:t>
            </a:r>
          </a:p>
          <a:p>
            <a:pPr marL="171450" indent="-171450">
              <a:buFontTx/>
              <a:buChar char="-"/>
            </a:pPr>
            <a:r>
              <a:rPr lang="en-US" dirty="0" err="1" smtClean="0"/>
              <a:t>Aumento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bandwidth,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dovuta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all’aumento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tasso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collisioni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Aumento</a:t>
            </a:r>
            <a:r>
              <a:rPr lang="en-US" baseline="0" dirty="0" smtClean="0"/>
              <a:t> del pileup: ~200 </a:t>
            </a:r>
            <a:r>
              <a:rPr lang="en-US" baseline="0" dirty="0" err="1" smtClean="0"/>
              <a:t>vertici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primari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sovrapposti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nel</a:t>
            </a:r>
            <a:r>
              <a:rPr lang="en-US" baseline="0" dirty="0" smtClean="0"/>
              <a:t> tempo</a:t>
            </a:r>
          </a:p>
          <a:p>
            <a:pPr marL="171450" indent="-171450">
              <a:buFontTx/>
              <a:buChar char="-"/>
            </a:pPr>
            <a:r>
              <a:rPr lang="en-US" dirty="0" err="1" smtClean="0"/>
              <a:t>Aumento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capacità</a:t>
            </a:r>
            <a:r>
              <a:rPr lang="en-US" dirty="0" smtClean="0"/>
              <a:t> di storage: la </a:t>
            </a:r>
            <a:r>
              <a:rPr lang="en-US" dirty="0" err="1" smtClean="0"/>
              <a:t>dimensione</a:t>
            </a:r>
            <a:r>
              <a:rPr lang="en-US" dirty="0" smtClean="0"/>
              <a:t> </a:t>
            </a:r>
            <a:r>
              <a:rPr lang="en-US" dirty="0" err="1" smtClean="0"/>
              <a:t>degli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eventi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aumenta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linearmente</a:t>
            </a:r>
            <a:r>
              <a:rPr lang="en-US" baseline="0" dirty="0" smtClean="0"/>
              <a:t> col </a:t>
            </a:r>
            <a:r>
              <a:rPr lang="en-US" baseline="0" dirty="0" err="1" smtClean="0"/>
              <a:t>tasso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collisioni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Aumento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potenza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calcolo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tempo </a:t>
            </a:r>
            <a:r>
              <a:rPr lang="en-US" baseline="0" dirty="0" err="1" smtClean="0"/>
              <a:t>medio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ricostruzione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degli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eventi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aumenta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modo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lineare</a:t>
            </a:r>
            <a:r>
              <a:rPr lang="en-US" baseline="0" dirty="0" smtClean="0"/>
              <a:t> col </a:t>
            </a:r>
            <a:r>
              <a:rPr lang="en-US" baseline="0" dirty="0" err="1" smtClean="0"/>
              <a:t>tasso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collisioni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causa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combinatorio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AE46B-4014-7344-B8A8-85B28B1195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38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AE46B-4014-7344-B8A8-85B28B1195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80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Potresti</a:t>
            </a:r>
            <a:r>
              <a:rPr lang="en-US" dirty="0" smtClean="0"/>
              <a:t> </a:t>
            </a:r>
            <a:r>
              <a:rPr lang="en-US" dirty="0" err="1" smtClean="0"/>
              <a:t>definire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metrica</a:t>
            </a:r>
            <a:r>
              <a:rPr lang="en-US" baseline="0" dirty="0" smtClean="0"/>
              <a:t> time-to-insight? Il CWP a </a:t>
            </a:r>
            <a:r>
              <a:rPr lang="en-US" baseline="0" dirty="0" err="1" smtClean="0"/>
              <a:t>pag</a:t>
            </a:r>
            <a:r>
              <a:rPr lang="en-US" baseline="0" dirty="0" smtClean="0"/>
              <a:t>. 27 non </a:t>
            </a:r>
            <a:r>
              <a:rPr lang="en-US" baseline="0" dirty="0" err="1" smtClean="0"/>
              <a:t>è</a:t>
            </a:r>
            <a:r>
              <a:rPr lang="en-US" baseline="0" dirty="0" smtClean="0"/>
              <a:t> molto </a:t>
            </a:r>
            <a:r>
              <a:rPr lang="en-US" baseline="0" dirty="0" err="1" smtClean="0"/>
              <a:t>chiaro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La </a:t>
            </a:r>
            <a:r>
              <a:rPr lang="en-US" baseline="0" dirty="0" err="1" smtClean="0"/>
              <a:t>platea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conosce</a:t>
            </a:r>
            <a:r>
              <a:rPr lang="en-US" baseline="0" dirty="0" smtClean="0"/>
              <a:t> ROOT? </a:t>
            </a:r>
            <a:r>
              <a:rPr lang="en-US" baseline="0" dirty="0" err="1" smtClean="0"/>
              <a:t>Altrimenti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messo</a:t>
            </a:r>
            <a:r>
              <a:rPr lang="en-US" baseline="0" dirty="0" smtClean="0"/>
              <a:t> un bullet.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AE46B-4014-7344-B8A8-85B28B1195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8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3936"/>
            <a:ext cx="7772400" cy="73380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7772400" cy="6583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18/01/18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726948"/>
            <a:ext cx="3657600" cy="870966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383241"/>
            <a:ext cx="3657600" cy="4165227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1597914"/>
            <a:ext cx="3657600" cy="26883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18/01/18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13532"/>
            <a:ext cx="7776882" cy="761238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342900"/>
            <a:ext cx="5486400" cy="2733115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3886200"/>
            <a:ext cx="7776882" cy="7126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18/01/18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16356"/>
            <a:ext cx="7776882" cy="759758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342900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3886200"/>
            <a:ext cx="7776882" cy="7126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18/01/18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1841575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342900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1841575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342900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1841575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18/01/18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400051"/>
            <a:ext cx="1600200" cy="41945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00051"/>
            <a:ext cx="6019800" cy="419457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18/01/18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01856"/>
            <a:ext cx="7770813" cy="319276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18/01/18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0400"/>
            <a:ext cx="7772400" cy="732865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43350"/>
            <a:ext cx="7770813" cy="655544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18/01/18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7" y="318488"/>
            <a:ext cx="5031609" cy="253185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742950"/>
            <a:ext cx="7770813" cy="130730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067486"/>
            <a:ext cx="7770813" cy="96146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18/01/18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90768"/>
            <a:ext cx="7770813" cy="107240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0404"/>
            <a:ext cx="3611880" cy="327421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320404"/>
            <a:ext cx="3611880" cy="327421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18/01/18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90768"/>
            <a:ext cx="7770813" cy="107240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63171"/>
            <a:ext cx="3611880" cy="4605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828800"/>
            <a:ext cx="3611880" cy="276582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163171"/>
            <a:ext cx="3611880" cy="4605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1828800"/>
            <a:ext cx="3611880" cy="276582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18/01/18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1643903"/>
            <a:ext cx="3429000" cy="1191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1643903"/>
            <a:ext cx="3429000" cy="1191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18/01/18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18/01/18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728662"/>
            <a:ext cx="3657600" cy="8715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342901"/>
            <a:ext cx="3657600" cy="425172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1600201"/>
            <a:ext cx="3657600" cy="268605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18/01/18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90768"/>
            <a:ext cx="7770813" cy="10724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314451"/>
            <a:ext cx="7770813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A0C47-018D-4460-B945-BFF7981B6CA6}" type="datetimeFigureOut">
              <a:rPr lang="en-US" smtClean="0"/>
              <a:t>18/01/18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4767263"/>
            <a:ext cx="685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indico.cern.ch/event/496146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hyperlink" Target="http://www.nsf.gov/funding/pgm_summ.jsp?pims_id=504817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37" y="77069"/>
            <a:ext cx="8854748" cy="4976506"/>
          </a:xfrm>
          <a:prstGeom prst="rect">
            <a:avLst/>
          </a:prstGeom>
          <a:ln w="76200" cmpd="sng">
            <a:solidFill>
              <a:srgbClr val="FEC80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1440588"/>
            <a:ext cx="7023100" cy="1397000"/>
          </a:xfrm>
          <a:prstGeom prst="rect">
            <a:avLst/>
          </a:prstGeom>
          <a:ln w="38100" cmpd="sng">
            <a:solidFill>
              <a:srgbClr val="FF0000"/>
            </a:solidFill>
          </a:ln>
          <a:effectLst>
            <a:reflection blurRad="6350" stA="50000" endA="300" endPos="90000" dist="177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3959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10" y="196832"/>
            <a:ext cx="1589358" cy="1227827"/>
          </a:xfrm>
          <a:prstGeom prst="rect">
            <a:avLst/>
          </a:prstGeom>
          <a:solidFill>
            <a:schemeClr val="tx1"/>
          </a:solidFill>
          <a:effectLst>
            <a:outerShdw blurRad="206375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266208" y="149026"/>
            <a:ext cx="62788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Arial Narrow"/>
                <a:cs typeface="Arial Narrow"/>
              </a:rPr>
              <a:t>Il </a:t>
            </a:r>
            <a:r>
              <a:rPr lang="en-US" sz="4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ruolo</a:t>
            </a:r>
            <a:r>
              <a:rPr lang="en-US" sz="4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della</a:t>
            </a:r>
            <a:r>
              <a:rPr lang="en-US" sz="4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</a:p>
          <a:p>
            <a:pPr algn="ctr"/>
            <a:r>
              <a:rPr lang="en-US" sz="4000" dirty="0" smtClean="0">
                <a:solidFill>
                  <a:srgbClr val="FFFFFF"/>
                </a:solidFill>
                <a:latin typeface="Arial Narrow"/>
                <a:cs typeface="Arial Narrow"/>
              </a:rPr>
              <a:t>HEP </a:t>
            </a:r>
            <a:r>
              <a:rPr lang="en-US" sz="4000" dirty="0">
                <a:solidFill>
                  <a:srgbClr val="FFFFFF"/>
                </a:solidFill>
                <a:latin typeface="Arial Narrow"/>
                <a:cs typeface="Arial Narrow"/>
              </a:rPr>
              <a:t>Software Foundation (HSF) </a:t>
            </a:r>
            <a:endParaRPr lang="en-US" sz="4000" dirty="0">
              <a:latin typeface="Arial Narrow"/>
              <a:cs typeface="Arial Narro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677" y="3762081"/>
            <a:ext cx="879928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latin typeface="Arial Narrow"/>
                <a:cs typeface="Arial Narrow"/>
              </a:rPr>
              <a:t>Il ruolo di HSF è quello di </a:t>
            </a:r>
          </a:p>
          <a:p>
            <a:pPr algn="ctr"/>
            <a:r>
              <a:rPr lang="it-IT" sz="2200" b="1" i="1" dirty="0" smtClean="0">
                <a:solidFill>
                  <a:srgbClr val="94D66C"/>
                </a:solidFill>
                <a:latin typeface="Arial Narrow"/>
                <a:cs typeface="Arial Narrow"/>
              </a:rPr>
              <a:t>facilitare il coordinamento degli sforzi collettivi (</a:t>
            </a:r>
            <a:r>
              <a:rPr lang="it-IT" sz="2200" b="1" i="1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Funding</a:t>
            </a:r>
            <a:r>
              <a:rPr lang="it-IT" sz="2200" b="1" i="1" dirty="0" smtClean="0">
                <a:solidFill>
                  <a:srgbClr val="94D66C"/>
                </a:solidFill>
                <a:latin typeface="Arial Narrow"/>
                <a:cs typeface="Arial Narrow"/>
              </a:rPr>
              <a:t> </a:t>
            </a:r>
            <a:r>
              <a:rPr lang="it-IT" sz="2200" b="1" i="1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Agencies</a:t>
            </a:r>
            <a:r>
              <a:rPr lang="it-IT" sz="2200" b="1" i="1" dirty="0">
                <a:solidFill>
                  <a:srgbClr val="94D66C"/>
                </a:solidFill>
                <a:latin typeface="Arial Narrow"/>
                <a:cs typeface="Arial Narrow"/>
              </a:rPr>
              <a:t>,</a:t>
            </a:r>
            <a:r>
              <a:rPr lang="it-IT" sz="2200" b="1" i="1" dirty="0" smtClean="0">
                <a:solidFill>
                  <a:srgbClr val="94D66C"/>
                </a:solidFill>
                <a:latin typeface="Arial Narrow"/>
                <a:cs typeface="Arial Narrow"/>
              </a:rPr>
              <a:t> Laboratori) nei confronti del </a:t>
            </a:r>
            <a:r>
              <a:rPr lang="it-IT" sz="2200" b="1" i="1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computing</a:t>
            </a:r>
            <a:r>
              <a:rPr lang="it-IT" sz="2200" b="1" i="1" dirty="0" smtClean="0">
                <a:solidFill>
                  <a:srgbClr val="94D66C"/>
                </a:solidFill>
                <a:latin typeface="Arial Narrow"/>
                <a:cs typeface="Arial Narrow"/>
              </a:rPr>
              <a:t> in HEP in generale (ma anche di altre comunità).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677" y="1602254"/>
            <a:ext cx="8866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 Narrow"/>
                <a:cs typeface="Arial Narrow"/>
              </a:rPr>
              <a:t>Esperimenti LHC, Belle II, </a:t>
            </a:r>
            <a:r>
              <a:rPr lang="it-IT" sz="2000" dirty="0" err="1">
                <a:latin typeface="Arial Narrow"/>
                <a:cs typeface="Arial Narrow"/>
              </a:rPr>
              <a:t>Dunes</a:t>
            </a:r>
            <a:r>
              <a:rPr lang="it-IT" sz="2000" dirty="0">
                <a:latin typeface="Arial Narrow"/>
                <a:cs typeface="Arial Narrow"/>
              </a:rPr>
              <a:t>, CTA, SKA ecc. hanno in questo settore gli stessi problemi di </a:t>
            </a:r>
            <a:r>
              <a:rPr lang="it-IT" sz="2000" dirty="0" smtClean="0">
                <a:latin typeface="Arial Narrow"/>
                <a:cs typeface="Arial Narrow"/>
              </a:rPr>
              <a:t>base (</a:t>
            </a:r>
            <a:r>
              <a:rPr lang="it-IT" sz="2000" dirty="0" err="1" smtClean="0">
                <a:latin typeface="Arial Narrow"/>
                <a:cs typeface="Arial Narrow"/>
              </a:rPr>
              <a:t>framework</a:t>
            </a:r>
            <a:r>
              <a:rPr lang="it-IT" sz="2000" dirty="0" smtClean="0">
                <a:latin typeface="Arial Narrow"/>
                <a:cs typeface="Arial Narrow"/>
              </a:rPr>
              <a:t>, </a:t>
            </a:r>
            <a:r>
              <a:rPr lang="it-IT" sz="2000" dirty="0" err="1" smtClean="0">
                <a:latin typeface="Arial Narrow"/>
                <a:cs typeface="Arial Narrow"/>
              </a:rPr>
              <a:t>storage</a:t>
            </a:r>
            <a:r>
              <a:rPr lang="it-IT" sz="2000" dirty="0" smtClean="0">
                <a:latin typeface="Arial Narrow"/>
                <a:cs typeface="Arial Narrow"/>
              </a:rPr>
              <a:t>, data-</a:t>
            </a:r>
            <a:r>
              <a:rPr lang="it-IT" sz="2000" dirty="0" err="1" smtClean="0">
                <a:latin typeface="Arial Narrow"/>
                <a:cs typeface="Arial Narrow"/>
              </a:rPr>
              <a:t>catalog</a:t>
            </a:r>
            <a:r>
              <a:rPr lang="it-IT" sz="2000" dirty="0" smtClean="0">
                <a:latin typeface="Arial Narrow"/>
                <a:cs typeface="Arial Narrow"/>
              </a:rPr>
              <a:t>, network, DAQ, trigger, </a:t>
            </a:r>
            <a:r>
              <a:rPr lang="mr-IN" sz="2000" dirty="0" smtClean="0">
                <a:latin typeface="Arial Narrow"/>
                <a:cs typeface="Arial Narrow"/>
              </a:rPr>
              <a:t>…</a:t>
            </a:r>
            <a:r>
              <a:rPr lang="en-US" sz="2000" dirty="0" smtClean="0">
                <a:latin typeface="Arial Narrow"/>
                <a:cs typeface="Arial Narrow"/>
              </a:rPr>
              <a:t>):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277980" y="2466408"/>
            <a:ext cx="8659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HEP software </a:t>
            </a:r>
            <a:r>
              <a:rPr lang="en-US" sz="2000" dirty="0" err="1" smtClean="0">
                <a:latin typeface="Arial Narrow"/>
                <a:cs typeface="Arial Narrow"/>
              </a:rPr>
              <a:t>deve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evolvere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>
                <a:latin typeface="Arial Narrow"/>
                <a:cs typeface="Arial Narrow"/>
              </a:rPr>
              <a:t>in </a:t>
            </a:r>
            <a:r>
              <a:rPr lang="en-US" sz="2000" dirty="0" err="1">
                <a:latin typeface="Arial Narrow"/>
                <a:cs typeface="Arial Narrow"/>
              </a:rPr>
              <a:t>modo</a:t>
            </a:r>
            <a:r>
              <a:rPr lang="en-US" sz="2000" dirty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coordinato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Arial Narrow"/>
                <a:cs typeface="Arial Narrow"/>
              </a:rPr>
              <a:t>per </a:t>
            </a:r>
            <a:r>
              <a:rPr lang="en-US" sz="2000" dirty="0" err="1" smtClean="0">
                <a:latin typeface="Arial Narrow"/>
                <a:cs typeface="Arial Narrow"/>
              </a:rPr>
              <a:t>poter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rispondere</a:t>
            </a:r>
            <a:r>
              <a:rPr lang="en-US" sz="2000" dirty="0" smtClean="0">
                <a:latin typeface="Arial Narrow"/>
                <a:cs typeface="Arial Narrow"/>
              </a:rPr>
              <a:t> a </a:t>
            </a:r>
            <a:r>
              <a:rPr lang="en-US" sz="2000" dirty="0" err="1" smtClean="0">
                <a:latin typeface="Arial Narrow"/>
                <a:cs typeface="Arial Narrow"/>
              </a:rPr>
              <a:t>queste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sfide</a:t>
            </a:r>
            <a:r>
              <a:rPr lang="en-US" sz="2000" dirty="0" smtClean="0">
                <a:latin typeface="Arial Narrow"/>
                <a:cs typeface="Arial Narrow"/>
              </a:rPr>
              <a:t>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Arial Narrow"/>
                <a:cs typeface="Arial Narrow"/>
              </a:rPr>
              <a:t>Occorre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sfruttare</a:t>
            </a:r>
            <a:r>
              <a:rPr lang="en-US" sz="2000" dirty="0" smtClean="0">
                <a:latin typeface="Arial Narrow"/>
                <a:cs typeface="Arial Narrow"/>
              </a:rPr>
              <a:t> al </a:t>
            </a:r>
            <a:r>
              <a:rPr lang="en-US" sz="2000" dirty="0" err="1" smtClean="0">
                <a:latin typeface="Arial Narrow"/>
                <a:cs typeface="Arial Narrow"/>
              </a:rPr>
              <a:t>meglio</a:t>
            </a:r>
            <a:r>
              <a:rPr lang="en-US" sz="2000" dirty="0" smtClean="0">
                <a:latin typeface="Arial Narrow"/>
                <a:cs typeface="Arial Narrow"/>
              </a:rPr>
              <a:t> le </a:t>
            </a:r>
            <a:r>
              <a:rPr lang="en-US" sz="2000" dirty="0" err="1" smtClean="0">
                <a:latin typeface="Arial Narrow"/>
                <a:cs typeface="Arial Narrow"/>
              </a:rPr>
              <a:t>competenze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esistenti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nella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comunità</a:t>
            </a:r>
            <a:r>
              <a:rPr lang="en-US" sz="2000" dirty="0" smtClean="0">
                <a:latin typeface="Arial Narrow"/>
                <a:cs typeface="Arial Narrow"/>
              </a:rPr>
              <a:t> HEP e </a:t>
            </a:r>
            <a:r>
              <a:rPr lang="en-US" sz="2000" dirty="0" err="1" smtClean="0">
                <a:latin typeface="Arial Narrow"/>
                <a:cs typeface="Arial Narrow"/>
              </a:rPr>
              <a:t>fuori</a:t>
            </a:r>
            <a:r>
              <a:rPr lang="en-US" sz="2000" dirty="0" smtClean="0">
                <a:latin typeface="Arial Narrow"/>
                <a:cs typeface="Arial Narrow"/>
              </a:rPr>
              <a:t> di </a:t>
            </a:r>
            <a:r>
              <a:rPr lang="en-US" sz="2000" dirty="0" err="1" smtClean="0">
                <a:latin typeface="Arial Narrow"/>
                <a:cs typeface="Arial Narrow"/>
              </a:rPr>
              <a:t>essa</a:t>
            </a:r>
            <a:r>
              <a:rPr lang="en-US" sz="2000" dirty="0" smtClean="0">
                <a:latin typeface="Arial Narrow"/>
                <a:cs typeface="Arial Narrow"/>
              </a:rPr>
              <a:t>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Arial Narrow"/>
                <a:cs typeface="Arial Narrow"/>
              </a:rPr>
              <a:t>Ogni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esperimento</a:t>
            </a:r>
            <a:r>
              <a:rPr lang="en-US" sz="2000" dirty="0" smtClean="0">
                <a:latin typeface="Arial Narrow"/>
                <a:cs typeface="Arial Narrow"/>
              </a:rPr>
              <a:t> ha le </a:t>
            </a:r>
            <a:r>
              <a:rPr lang="en-US" sz="2000" dirty="0" err="1" smtClean="0">
                <a:latin typeface="Arial Narrow"/>
                <a:cs typeface="Arial Narrow"/>
              </a:rPr>
              <a:t>proprie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soluzioni</a:t>
            </a:r>
            <a:r>
              <a:rPr lang="en-US" sz="2000" dirty="0" smtClean="0">
                <a:latin typeface="Arial Narrow"/>
                <a:cs typeface="Arial Narrow"/>
              </a:rPr>
              <a:t>: </a:t>
            </a:r>
            <a:r>
              <a:rPr lang="en-US" sz="2000" dirty="0" err="1" smtClean="0">
                <a:latin typeface="Arial Narrow"/>
                <a:cs typeface="Arial Narrow"/>
              </a:rPr>
              <a:t>duplicazione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degli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sforzi</a:t>
            </a:r>
            <a:r>
              <a:rPr lang="en-US" sz="2000" dirty="0" smtClean="0">
                <a:latin typeface="Arial Narrow"/>
                <a:cs typeface="Arial Narrow"/>
              </a:rPr>
              <a:t> non </a:t>
            </a:r>
            <a:r>
              <a:rPr lang="en-US" sz="2000" dirty="0" err="1" smtClean="0">
                <a:latin typeface="Arial Narrow"/>
                <a:cs typeface="Arial Narrow"/>
              </a:rPr>
              <a:t>è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più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sostenibile</a:t>
            </a:r>
            <a:r>
              <a:rPr lang="en-US" sz="2000" dirty="0">
                <a:latin typeface="Arial Narrow"/>
                <a:cs typeface="Arial Narrow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51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6265" y="0"/>
            <a:ext cx="4865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Genesi</a:t>
            </a:r>
            <a:r>
              <a:rPr lang="en-US" sz="2800" dirty="0" smtClean="0">
                <a:solidFill>
                  <a:srgbClr val="FFFFFF"/>
                </a:solidFill>
                <a:latin typeface="Arial Narrow"/>
                <a:cs typeface="Arial Narrow"/>
              </a:rPr>
              <a:t> del Community White Paper</a:t>
            </a:r>
            <a:endParaRPr lang="en-US" sz="2800" dirty="0"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524" y="600502"/>
            <a:ext cx="90587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Idee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cristallizzate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attorno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ad un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progetto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editoriale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nella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primavera 2016 al </a:t>
            </a:r>
            <a:r>
              <a:rPr lang="en-US" sz="2000" dirty="0" smtClean="0">
                <a:solidFill>
                  <a:srgbClr val="3366FF"/>
                </a:solidFill>
                <a:latin typeface="Arial Narrow"/>
                <a:cs typeface="Arial Narrow"/>
                <a:hlinkClick r:id="rId2"/>
              </a:rPr>
              <a:t>LAL HSF Meeting</a:t>
            </a:r>
            <a:endParaRPr lang="en-US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/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Mandato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:</a:t>
            </a:r>
          </a:p>
          <a:p>
            <a:r>
              <a:rPr lang="en-US" sz="2000" i="1" dirty="0" smtClean="0">
                <a:latin typeface="Arial Narrow"/>
                <a:cs typeface="Arial Narrow"/>
              </a:rPr>
              <a:t>“describe </a:t>
            </a:r>
            <a:r>
              <a:rPr lang="en-US" sz="2000" i="1" dirty="0">
                <a:latin typeface="Arial Narrow"/>
                <a:cs typeface="Arial Narrow"/>
              </a:rPr>
              <a:t>a </a:t>
            </a:r>
            <a:r>
              <a:rPr lang="en-US" sz="20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global vision for software and computing </a:t>
            </a:r>
            <a:r>
              <a:rPr lang="en-US" sz="2000" i="1" dirty="0">
                <a:latin typeface="Arial Narrow"/>
                <a:cs typeface="Arial Narrow"/>
              </a:rPr>
              <a:t>for the HL-LHC era and HEP in the </a:t>
            </a:r>
            <a:r>
              <a:rPr lang="en-US" sz="2000" i="1" dirty="0" smtClean="0">
                <a:latin typeface="Arial Narrow"/>
                <a:cs typeface="Arial Narrow"/>
              </a:rPr>
              <a:t>2020s” </a:t>
            </a:r>
            <a:endParaRPr lang="en-US" sz="2000" i="1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236" y="1815353"/>
            <a:ext cx="859117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Arial Narrow"/>
                <a:cs typeface="Arial Narrow"/>
              </a:rPr>
              <a:t>Formal charge</a:t>
            </a:r>
            <a:r>
              <a:rPr lang="en-US" sz="2000" dirty="0">
                <a:latin typeface="Arial Narrow"/>
                <a:cs typeface="Arial Narrow"/>
              </a:rPr>
              <a:t> </a:t>
            </a:r>
            <a:r>
              <a:rPr lang="en-US" sz="2000" dirty="0" smtClean="0">
                <a:latin typeface="Arial Narrow"/>
                <a:cs typeface="Arial Narrow"/>
              </a:rPr>
              <a:t>da parte di WLCG </a:t>
            </a:r>
            <a:r>
              <a:rPr lang="en-US" sz="2000" dirty="0" err="1" smtClean="0">
                <a:latin typeface="Arial Narrow"/>
                <a:cs typeface="Arial Narrow"/>
              </a:rPr>
              <a:t>nel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Luglio</a:t>
            </a:r>
            <a:r>
              <a:rPr lang="en-US" sz="2000" dirty="0" smtClean="0">
                <a:latin typeface="Arial Narrow"/>
                <a:cs typeface="Arial Narrow"/>
              </a:rPr>
              <a:t> 2016:</a:t>
            </a:r>
          </a:p>
          <a:p>
            <a:r>
              <a:rPr lang="en-US" dirty="0" smtClean="0">
                <a:latin typeface="Arial Narrow"/>
                <a:cs typeface="Arial Narrow"/>
              </a:rPr>
              <a:t> </a:t>
            </a:r>
            <a:endParaRPr lang="en-US" dirty="0"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Ragionare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attorno</a:t>
            </a:r>
            <a:r>
              <a:rPr lang="en-US" dirty="0" smtClean="0">
                <a:latin typeface="Arial Narrow"/>
                <a:cs typeface="Arial Narrow"/>
              </a:rPr>
              <a:t> ad un </a:t>
            </a:r>
            <a:r>
              <a:rPr lang="en-US" dirty="0" err="1" smtClean="0">
                <a:latin typeface="Arial Narrow"/>
                <a:cs typeface="Arial Narrow"/>
              </a:rPr>
              <a:t>progetto</a:t>
            </a:r>
            <a:r>
              <a:rPr lang="en-US" dirty="0" smtClean="0">
                <a:latin typeface="Arial Narrow"/>
                <a:cs typeface="Arial Narrow"/>
              </a:rPr>
              <a:t> di  </a:t>
            </a:r>
            <a:r>
              <a:rPr lang="en-US" dirty="0">
                <a:latin typeface="Arial Narrow"/>
                <a:cs typeface="Arial Narrow"/>
              </a:rPr>
              <a:t>"</a:t>
            </a:r>
            <a:r>
              <a:rPr lang="en-US" i="1" dirty="0">
                <a:latin typeface="Arial Narrow"/>
                <a:cs typeface="Arial Narrow"/>
              </a:rPr>
              <a:t>software upgrade</a:t>
            </a:r>
            <a:r>
              <a:rPr lang="en-US" dirty="0">
                <a:latin typeface="Arial Narrow"/>
                <a:cs typeface="Arial Narrow"/>
              </a:rPr>
              <a:t>" in </a:t>
            </a:r>
            <a:r>
              <a:rPr lang="en-US" dirty="0" err="1" smtClean="0">
                <a:latin typeface="Arial Narrow"/>
                <a:cs typeface="Arial Narrow"/>
              </a:rPr>
              <a:t>preparazione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>
                <a:latin typeface="Arial Narrow"/>
                <a:cs typeface="Arial Narrow"/>
              </a:rPr>
              <a:t>HL-LHC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Identificare</a:t>
            </a:r>
            <a:r>
              <a:rPr lang="en-US" dirty="0" smtClean="0">
                <a:latin typeface="Arial Narrow"/>
                <a:cs typeface="Arial Narrow"/>
              </a:rPr>
              <a:t> e </a:t>
            </a:r>
            <a:r>
              <a:rPr lang="en-US" dirty="0" err="1" smtClean="0">
                <a:latin typeface="Arial Narrow"/>
                <a:cs typeface="Arial Narrow"/>
              </a:rPr>
              <a:t>prioritarizzare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l’R&amp;D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ed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corrispondenti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investimenti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necessari</a:t>
            </a:r>
            <a:r>
              <a:rPr lang="en-US" dirty="0" smtClean="0">
                <a:latin typeface="Arial Narrow"/>
                <a:cs typeface="Arial Narrow"/>
              </a:rPr>
              <a:t> per: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err="1" smtClean="0">
                <a:latin typeface="Arial Narrow"/>
                <a:cs typeface="Arial Narrow"/>
              </a:rPr>
              <a:t>Raggiungere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livelli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efficienza</a:t>
            </a:r>
            <a:r>
              <a:rPr lang="en-US" dirty="0" smtClean="0">
                <a:latin typeface="Arial Narrow"/>
                <a:cs typeface="Arial Narrow"/>
              </a:rPr>
              <a:t>, </a:t>
            </a:r>
            <a:r>
              <a:rPr lang="en-US" dirty="0" err="1" smtClean="0">
                <a:latin typeface="Arial Narrow"/>
                <a:cs typeface="Arial Narrow"/>
              </a:rPr>
              <a:t>scalabilità</a:t>
            </a:r>
            <a:r>
              <a:rPr lang="en-US" dirty="0" smtClean="0">
                <a:latin typeface="Arial Narrow"/>
                <a:cs typeface="Arial Narrow"/>
              </a:rPr>
              <a:t> e performance </a:t>
            </a:r>
            <a:r>
              <a:rPr lang="en-US" dirty="0" err="1" smtClean="0">
                <a:latin typeface="Arial Narrow"/>
                <a:cs typeface="Arial Narrow"/>
              </a:rPr>
              <a:t>nel</a:t>
            </a:r>
            <a:r>
              <a:rPr lang="en-US" dirty="0" smtClean="0">
                <a:latin typeface="Arial Narrow"/>
                <a:cs typeface="Arial Narrow"/>
              </a:rPr>
              <a:t> software </a:t>
            </a:r>
            <a:r>
              <a:rPr lang="en-US" dirty="0" err="1" smtClean="0">
                <a:latin typeface="Arial Narrow"/>
                <a:cs typeface="Arial Narrow"/>
              </a:rPr>
              <a:t>facendo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uso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dei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miglioramenti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previsti</a:t>
            </a:r>
            <a:r>
              <a:rPr lang="en-US" dirty="0" smtClean="0">
                <a:latin typeface="Arial Narrow"/>
                <a:cs typeface="Arial Narrow"/>
              </a:rPr>
              <a:t> per le </a:t>
            </a:r>
            <a:r>
              <a:rPr lang="en-US" dirty="0" err="1" smtClean="0">
                <a:latin typeface="Arial Narrow"/>
                <a:cs typeface="Arial Narrow"/>
              </a:rPr>
              <a:t>tecnologie</a:t>
            </a:r>
            <a:r>
              <a:rPr lang="en-US" dirty="0">
                <a:latin typeface="Arial Narrow"/>
                <a:cs typeface="Arial Narrow"/>
              </a:rPr>
              <a:t> </a:t>
            </a:r>
            <a:r>
              <a:rPr lang="en-US" dirty="0" smtClean="0">
                <a:latin typeface="Arial Narrow"/>
                <a:cs typeface="Arial Narrow"/>
              </a:rPr>
              <a:t>di CPU, storage e networking</a:t>
            </a:r>
            <a:endParaRPr lang="en-US" dirty="0">
              <a:latin typeface="Arial Narrow"/>
              <a:cs typeface="Arial Narrow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dirty="0" err="1" smtClean="0">
                <a:latin typeface="Arial Narrow"/>
                <a:cs typeface="Arial Narrow"/>
              </a:rPr>
              <a:t>Cercare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nuovi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approcci</a:t>
            </a:r>
            <a:r>
              <a:rPr lang="en-US" dirty="0" smtClean="0">
                <a:latin typeface="Arial Narrow"/>
                <a:cs typeface="Arial Narrow"/>
              </a:rPr>
              <a:t> e </a:t>
            </a:r>
            <a:r>
              <a:rPr lang="en-US" dirty="0" err="1" smtClean="0">
                <a:latin typeface="Arial Narrow"/>
                <a:cs typeface="Arial Narrow"/>
              </a:rPr>
              <a:t>strategie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nel</a:t>
            </a:r>
            <a:r>
              <a:rPr lang="en-US" dirty="0" smtClean="0">
                <a:latin typeface="Arial Narrow"/>
                <a:cs typeface="Arial Narrow"/>
              </a:rPr>
              <a:t> software e </a:t>
            </a:r>
            <a:r>
              <a:rPr lang="en-US" dirty="0" err="1" smtClean="0">
                <a:latin typeface="Arial Narrow"/>
                <a:cs typeface="Arial Narrow"/>
              </a:rPr>
              <a:t>nel</a:t>
            </a:r>
            <a:r>
              <a:rPr lang="en-US" dirty="0" smtClean="0">
                <a:latin typeface="Arial Narrow"/>
                <a:cs typeface="Arial Narrow"/>
              </a:rPr>
              <a:t> computing </a:t>
            </a:r>
            <a:r>
              <a:rPr lang="en-US" dirty="0" err="1" smtClean="0">
                <a:latin typeface="Arial Narrow"/>
                <a:cs typeface="Arial Narrow"/>
              </a:rPr>
              <a:t>che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possano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radicalmente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estendere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il</a:t>
            </a:r>
            <a:r>
              <a:rPr lang="en-US" dirty="0" smtClean="0">
                <a:latin typeface="Arial Narrow"/>
                <a:cs typeface="Arial Narrow"/>
              </a:rPr>
              <a:t> physics-reach </a:t>
            </a:r>
            <a:r>
              <a:rPr lang="en-US" dirty="0" err="1" smtClean="0">
                <a:latin typeface="Arial Narrow"/>
                <a:cs typeface="Arial Narrow"/>
              </a:rPr>
              <a:t>degli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esperimenti</a:t>
            </a:r>
            <a:endParaRPr lang="en-US" dirty="0" smtClean="0">
              <a:latin typeface="Arial Narrow"/>
              <a:cs typeface="Arial Narrow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dirty="0" err="1" smtClean="0">
                <a:latin typeface="Arial Narrow"/>
                <a:cs typeface="Arial Narrow"/>
              </a:rPr>
              <a:t>Assicurare</a:t>
            </a:r>
            <a:r>
              <a:rPr lang="en-US" dirty="0" smtClean="0">
                <a:latin typeface="Arial Narrow"/>
                <a:cs typeface="Arial Narrow"/>
              </a:rPr>
              <a:t> la </a:t>
            </a:r>
            <a:r>
              <a:rPr lang="en-US" dirty="0" err="1" smtClean="0">
                <a:latin typeface="Arial Narrow"/>
                <a:cs typeface="Arial Narrow"/>
              </a:rPr>
              <a:t>sostenibilità</a:t>
            </a:r>
            <a:r>
              <a:rPr lang="en-US" dirty="0" smtClean="0">
                <a:latin typeface="Arial Narrow"/>
                <a:cs typeface="Arial Narrow"/>
              </a:rPr>
              <a:t> a </a:t>
            </a:r>
            <a:r>
              <a:rPr lang="en-US" dirty="0" err="1" smtClean="0">
                <a:latin typeface="Arial Narrow"/>
                <a:cs typeface="Arial Narrow"/>
              </a:rPr>
              <a:t>lungo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termine</a:t>
            </a:r>
            <a:r>
              <a:rPr lang="en-US" dirty="0" smtClean="0">
                <a:latin typeface="Arial Narrow"/>
                <a:cs typeface="Arial Narrow"/>
              </a:rPr>
              <a:t> del software per la </a:t>
            </a:r>
            <a:r>
              <a:rPr lang="en-US" dirty="0" err="1" smtClean="0">
                <a:latin typeface="Arial Narrow"/>
                <a:cs typeface="Arial Narrow"/>
              </a:rPr>
              <a:t>durata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dello</a:t>
            </a:r>
            <a:r>
              <a:rPr lang="en-US" dirty="0" smtClean="0">
                <a:latin typeface="Arial Narrow"/>
                <a:cs typeface="Arial Narrow"/>
              </a:rPr>
              <a:t>  HL</a:t>
            </a:r>
            <a:r>
              <a:rPr lang="en-US" dirty="0">
                <a:latin typeface="Arial Narrow"/>
                <a:cs typeface="Arial Narrow"/>
              </a:rPr>
              <a:t>-LHC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1690" y="4506160"/>
            <a:ext cx="809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Il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maggior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sz="2400" i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costo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di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investimento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oggi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è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nel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software, non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l’hardware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395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 bldLvl="2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715" y="600502"/>
            <a:ext cx="89189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Inizio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processo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definizione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del CWP con un kick-off workshop (23-26 Jan 2017 a San Diego)</a:t>
            </a:r>
          </a:p>
          <a:p>
            <a:endParaRPr lang="en-US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r>
              <a:rPr lang="en-US" sz="2000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Vengono</a:t>
            </a:r>
            <a:r>
              <a:rPr lang="en-US" sz="2000" dirty="0" smtClean="0">
                <a:solidFill>
                  <a:srgbClr val="94D66C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istituiti</a:t>
            </a:r>
            <a:r>
              <a:rPr lang="en-US" sz="2000" dirty="0" smtClean="0">
                <a:solidFill>
                  <a:srgbClr val="94D66C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diversi</a:t>
            </a:r>
            <a:r>
              <a:rPr lang="en-US" sz="2000" dirty="0" smtClean="0">
                <a:solidFill>
                  <a:srgbClr val="94D66C"/>
                </a:solidFill>
                <a:latin typeface="Arial Narrow"/>
                <a:cs typeface="Arial Narrow"/>
              </a:rPr>
              <a:t> Working Group </a:t>
            </a:r>
            <a:r>
              <a:rPr lang="en-US" sz="2000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su</a:t>
            </a:r>
            <a:r>
              <a:rPr lang="en-US" sz="2000" dirty="0" smtClean="0">
                <a:solidFill>
                  <a:srgbClr val="94D66C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tematiche</a:t>
            </a:r>
            <a:r>
              <a:rPr lang="en-US" sz="2000" dirty="0" smtClean="0">
                <a:solidFill>
                  <a:srgbClr val="94D66C"/>
                </a:solidFill>
                <a:latin typeface="Arial Narrow"/>
                <a:cs typeface="Arial Narrow"/>
              </a:rPr>
              <a:t> di computing e software (13 WG)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71" y="2240709"/>
            <a:ext cx="4148914" cy="27304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3359" y="2110756"/>
            <a:ext cx="44558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110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partecipanti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(US e CERN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soprattutto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Quattro </a:t>
            </a:r>
            <a:r>
              <a:rPr lang="en-US" sz="2000" dirty="0" err="1">
                <a:solidFill>
                  <a:srgbClr val="FFFFFF"/>
                </a:solidFill>
                <a:latin typeface="Arial Narrow"/>
                <a:cs typeface="Arial Narrow"/>
              </a:rPr>
              <a:t>rappresentanti</a:t>
            </a:r>
            <a:r>
              <a:rPr lang="en-US" sz="20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INFN (</a:t>
            </a:r>
            <a:r>
              <a:rPr lang="en-US" sz="14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Bonacorsi</a:t>
            </a:r>
            <a:r>
              <a:rPr lang="en-US" sz="1400" dirty="0" smtClean="0">
                <a:solidFill>
                  <a:srgbClr val="FFFFFF"/>
                </a:solidFill>
                <a:latin typeface="Arial Narrow"/>
                <a:cs typeface="Arial Narrow"/>
              </a:rPr>
              <a:t>, </a:t>
            </a:r>
            <a:r>
              <a:rPr lang="en-US" sz="14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Campana</a:t>
            </a:r>
            <a:r>
              <a:rPr lang="en-US" sz="1400" dirty="0" smtClean="0">
                <a:solidFill>
                  <a:srgbClr val="FFFFFF"/>
                </a:solidFill>
                <a:latin typeface="Arial Narrow"/>
                <a:cs typeface="Arial Narrow"/>
              </a:rPr>
              <a:t>, </a:t>
            </a:r>
            <a:r>
              <a:rPr lang="en-US" sz="14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Grandi</a:t>
            </a:r>
            <a:r>
              <a:rPr lang="en-US" sz="1400" dirty="0" smtClean="0">
                <a:solidFill>
                  <a:srgbClr val="FFFFFF"/>
                </a:solidFill>
                <a:latin typeface="Arial Narrow"/>
                <a:cs typeface="Arial Narrow"/>
              </a:rPr>
              <a:t>, Menasce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  <a:endParaRPr lang="en-US" sz="2000" dirty="0">
              <a:latin typeface="Arial Narrow"/>
              <a:cs typeface="Arial Narrow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Sin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dall’inizio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una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forte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partecipazione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US: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viene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costituito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lo S2I2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dalla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smtClean="0">
                <a:latin typeface="Arial Narrow"/>
                <a:cs typeface="Arial Narrow"/>
              </a:rPr>
              <a:t>NSF (Scientific </a:t>
            </a:r>
            <a:r>
              <a:rPr lang="en-US" sz="2000" dirty="0">
                <a:latin typeface="Arial Narrow"/>
                <a:cs typeface="Arial Narrow"/>
              </a:rPr>
              <a:t>Software Innovation </a:t>
            </a:r>
            <a:r>
              <a:rPr lang="en-US" sz="2000" dirty="0" smtClean="0">
                <a:latin typeface="Arial Narrow"/>
                <a:cs typeface="Arial Narrow"/>
              </a:rPr>
              <a:t>Institute)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molto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attivo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da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subito</a:t>
            </a:r>
            <a:endParaRPr lang="en-US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Arial Narrow"/>
                <a:cs typeface="Arial Narrow"/>
              </a:rPr>
              <a:t>Inizialmente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pochissimi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rappresentanti</a:t>
            </a:r>
            <a:r>
              <a:rPr lang="en-US" sz="2000" dirty="0" smtClean="0">
                <a:latin typeface="Arial Narrow"/>
                <a:cs typeface="Arial Narrow"/>
              </a:rPr>
              <a:t> non-HEP</a:t>
            </a:r>
            <a:endParaRPr lang="en-US" sz="2000" dirty="0">
              <a:latin typeface="Arial Narrow"/>
              <a:cs typeface="Arial Narro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6265" y="0"/>
            <a:ext cx="4865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Genesi</a:t>
            </a:r>
            <a:r>
              <a:rPr lang="en-US" sz="2800" dirty="0" smtClean="0">
                <a:solidFill>
                  <a:srgbClr val="FFFFFF"/>
                </a:solidFill>
                <a:latin typeface="Arial Narrow"/>
                <a:cs typeface="Arial Narrow"/>
              </a:rPr>
              <a:t> del Community White Paper</a:t>
            </a:r>
            <a:endParaRPr lang="en-US" sz="28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950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79" y="879992"/>
            <a:ext cx="3528595" cy="41743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152" y="879992"/>
            <a:ext cx="3846242" cy="41743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974" y="42366"/>
            <a:ext cx="8823695" cy="742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 smtClean="0">
                <a:latin typeface="Arial Narrow"/>
                <a:cs typeface="Arial Narrow"/>
              </a:rPr>
              <a:t>S2I2</a:t>
            </a:r>
            <a:r>
              <a:rPr lang="en-US" sz="1600" dirty="0">
                <a:latin typeface="Arial Narrow"/>
                <a:cs typeface="Arial Narrow"/>
              </a:rPr>
              <a:t>-HEP conceptualization project </a:t>
            </a:r>
            <a:r>
              <a:rPr lang="en-US" sz="1600" dirty="0" smtClean="0">
                <a:latin typeface="Arial Narrow"/>
                <a:cs typeface="Arial Narrow"/>
              </a:rPr>
              <a:t>part </a:t>
            </a:r>
            <a:r>
              <a:rPr lang="en-US" sz="1600" dirty="0">
                <a:latin typeface="Arial Narrow"/>
                <a:cs typeface="Arial Narrow"/>
              </a:rPr>
              <a:t>of the NSF's </a:t>
            </a:r>
            <a:r>
              <a:rPr lang="en-US" sz="1600" dirty="0" smtClean="0">
                <a:latin typeface="Arial Narrow"/>
                <a:cs typeface="Arial Narrow"/>
                <a:hlinkClick r:id="rId4"/>
              </a:rPr>
              <a:t>Software </a:t>
            </a:r>
            <a:r>
              <a:rPr lang="en-US" sz="1600" dirty="0">
                <a:latin typeface="Arial Narrow"/>
                <a:cs typeface="Arial Narrow"/>
                <a:hlinkClick r:id="rId4"/>
              </a:rPr>
              <a:t>Infrastructure for Sustained Innovation (SI2)</a:t>
            </a:r>
            <a:r>
              <a:rPr lang="en-US" sz="1600" dirty="0">
                <a:latin typeface="Arial Narrow"/>
                <a:cs typeface="Arial Narrow"/>
              </a:rPr>
              <a:t> program. </a:t>
            </a:r>
            <a:r>
              <a:rPr lang="en-US" sz="1600" dirty="0" smtClean="0">
                <a:latin typeface="Arial Narrow"/>
                <a:cs typeface="Arial Narrow"/>
              </a:rPr>
              <a:t>                                  </a:t>
            </a:r>
          </a:p>
          <a:p>
            <a:pPr>
              <a:lnSpc>
                <a:spcPct val="80000"/>
              </a:lnSpc>
            </a:pPr>
            <a:endParaRPr lang="en-US" sz="1600" dirty="0">
              <a:solidFill>
                <a:srgbClr val="94D66C"/>
              </a:solidFill>
              <a:latin typeface="Arial Narrow"/>
              <a:cs typeface="Arial Narrow"/>
            </a:endParaRPr>
          </a:p>
          <a:p>
            <a:pPr algn="ctr">
              <a:lnSpc>
                <a:spcPct val="80000"/>
              </a:lnSpc>
            </a:pPr>
            <a:r>
              <a:rPr lang="en-US" sz="1600" dirty="0" smtClean="0">
                <a:solidFill>
                  <a:srgbClr val="94D66C"/>
                </a:solidFill>
                <a:latin typeface="Arial Narrow"/>
                <a:cs typeface="Arial Narrow"/>
              </a:rPr>
              <a:t> </a:t>
            </a:r>
            <a:r>
              <a:rPr lang="en-US" sz="2000" dirty="0" smtClean="0">
                <a:solidFill>
                  <a:srgbClr val="94D66C"/>
                </a:solidFill>
                <a:latin typeface="Arial Narrow"/>
                <a:cs typeface="Arial Narrow"/>
              </a:rPr>
              <a:t>Un </a:t>
            </a:r>
            <a:r>
              <a:rPr lang="en-US" sz="2000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ricco</a:t>
            </a:r>
            <a:r>
              <a:rPr lang="en-US" sz="2000" dirty="0" smtClean="0">
                <a:solidFill>
                  <a:srgbClr val="94D66C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programma</a:t>
            </a:r>
            <a:r>
              <a:rPr lang="en-US" sz="2000" dirty="0" smtClean="0">
                <a:solidFill>
                  <a:srgbClr val="94D66C"/>
                </a:solidFill>
                <a:latin typeface="Arial Narrow"/>
                <a:cs typeface="Arial Narrow"/>
              </a:rPr>
              <a:t> di workshops </a:t>
            </a:r>
            <a:r>
              <a:rPr lang="en-US" sz="2000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dedicati</a:t>
            </a:r>
            <a:endParaRPr lang="it-IT" sz="2000" dirty="0">
              <a:solidFill>
                <a:srgbClr val="94D66C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4351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715" y="600502"/>
            <a:ext cx="89189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Conclusione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processo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definizione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del CWP: Annecy Workshop (26-30 June 2017)</a:t>
            </a:r>
          </a:p>
          <a:p>
            <a:endParaRPr lang="en-US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r>
              <a:rPr lang="en-US" sz="2000" dirty="0" smtClean="0">
                <a:solidFill>
                  <a:srgbClr val="94D66C"/>
                </a:solidFill>
                <a:latin typeface="Arial Narrow"/>
                <a:cs typeface="Arial Narrow"/>
              </a:rPr>
              <a:t>I 13 Working Group </a:t>
            </a:r>
            <a:r>
              <a:rPr lang="en-US" sz="2000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presentano</a:t>
            </a:r>
            <a:r>
              <a:rPr lang="en-US" sz="2000" dirty="0" smtClean="0">
                <a:solidFill>
                  <a:srgbClr val="94D66C"/>
                </a:solidFill>
                <a:latin typeface="Arial Narrow"/>
                <a:cs typeface="Arial Narrow"/>
              </a:rPr>
              <a:t> le </a:t>
            </a:r>
            <a:r>
              <a:rPr lang="en-US" sz="2000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conclusioni</a:t>
            </a:r>
            <a:r>
              <a:rPr lang="en-US" sz="2000" dirty="0" smtClean="0">
                <a:solidFill>
                  <a:srgbClr val="94D66C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dei</a:t>
            </a:r>
            <a:r>
              <a:rPr lang="en-US" sz="2000" dirty="0" smtClean="0">
                <a:solidFill>
                  <a:srgbClr val="94D66C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loro</a:t>
            </a:r>
            <a:r>
              <a:rPr lang="en-US" sz="2000" dirty="0" smtClean="0">
                <a:solidFill>
                  <a:srgbClr val="94D66C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lavori</a:t>
            </a:r>
            <a:endParaRPr lang="en-US" sz="2000" dirty="0" smtClean="0">
              <a:solidFill>
                <a:srgbClr val="94D66C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25" y="2752912"/>
            <a:ext cx="6327588" cy="2236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9715" y="1782050"/>
            <a:ext cx="8915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90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partecipenti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(48 US, 42 EU di cui 20 CERN)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Sostanziali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progressi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sulla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scrittura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alcuni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capitoli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del CWP</a:t>
            </a:r>
            <a:endParaRPr lang="en-US" sz="2000" dirty="0">
              <a:latin typeface="Arial Narrow"/>
              <a:cs typeface="Arial Narro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715" y="2752912"/>
            <a:ext cx="25198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Iniziale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ottimismo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circa la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possibilità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pubblicazione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del CWP per fine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Agosto</a:t>
            </a:r>
            <a:endParaRPr lang="en-US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Settembre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pronta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la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bozza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numero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0</a:t>
            </a:r>
            <a:endParaRPr lang="en-US" sz="2000" dirty="0"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6265" y="0"/>
            <a:ext cx="4865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Genesi</a:t>
            </a:r>
            <a:r>
              <a:rPr lang="en-US" sz="2800" dirty="0" smtClean="0">
                <a:solidFill>
                  <a:srgbClr val="FFFFFF"/>
                </a:solidFill>
                <a:latin typeface="Arial Narrow"/>
                <a:cs typeface="Arial Narrow"/>
              </a:rPr>
              <a:t> del Community White Paper</a:t>
            </a:r>
            <a:endParaRPr lang="en-US" sz="28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0866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2147" y="0"/>
            <a:ext cx="5832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Arial Narrow"/>
                <a:cs typeface="Arial Narrow"/>
              </a:rPr>
              <a:t>Editorial Board a draft del </a:t>
            </a:r>
            <a:r>
              <a:rPr lang="en-US" sz="28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documento</a:t>
            </a:r>
            <a:r>
              <a:rPr lang="en-US" sz="2800" dirty="0" smtClean="0">
                <a:solidFill>
                  <a:srgbClr val="FFFFFF"/>
                </a:solidFill>
                <a:latin typeface="Arial Narrow"/>
                <a:cs typeface="Arial Narrow"/>
              </a:rPr>
              <a:t> finale</a:t>
            </a:r>
            <a:endParaRPr lang="en-US" sz="2800" dirty="0"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715" y="600502"/>
            <a:ext cx="891899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Startup team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iniziale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di 16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persone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(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volontari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, auto-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nominati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</a:p>
          <a:p>
            <a:endParaRPr lang="en-US" sz="200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Grandi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progressi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nel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periodo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estivo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(principio di </a:t>
            </a:r>
            <a:r>
              <a:rPr lang="en-US" sz="1600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do-</a:t>
            </a:r>
            <a:r>
              <a:rPr lang="en-US" sz="1600" b="1" i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ocracy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Definita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time-line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più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realistica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:</a:t>
            </a:r>
          </a:p>
          <a:p>
            <a:pPr marL="800100" lvl="1" indent="-342900">
              <a:buFont typeface="Courier New"/>
              <a:buChar char="o"/>
            </a:pP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Documenti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finali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singoli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WG (per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Settembre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  <a:endParaRPr lang="en-US" sz="160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CWP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globale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(per fine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Ottobre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548" y="523220"/>
            <a:ext cx="3047165" cy="19519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98012" y="2564787"/>
            <a:ext cx="3060701" cy="224676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baseline="30000" dirty="0" err="1">
                <a:solidFill>
                  <a:schemeClr val="bg1"/>
                </a:solidFill>
              </a:rPr>
              <a:t>Predrag</a:t>
            </a:r>
            <a:r>
              <a:rPr lang="en-US" sz="1400" baseline="30000" dirty="0">
                <a:solidFill>
                  <a:schemeClr val="bg1"/>
                </a:solidFill>
              </a:rPr>
              <a:t> </a:t>
            </a:r>
            <a:r>
              <a:rPr lang="en-US" sz="1400" baseline="30000" dirty="0" err="1">
                <a:solidFill>
                  <a:schemeClr val="bg1"/>
                </a:solidFill>
              </a:rPr>
              <a:t>Buncic</a:t>
            </a:r>
            <a:r>
              <a:rPr lang="en-US" sz="1400" baseline="30000" dirty="0">
                <a:solidFill>
                  <a:schemeClr val="bg1"/>
                </a:solidFill>
              </a:rPr>
              <a:t> (CERN) - Alice contact</a:t>
            </a:r>
          </a:p>
          <a:p>
            <a:pPr marL="285750" indent="-285750">
              <a:buFont typeface="Arial"/>
              <a:buChar char="•"/>
            </a:pPr>
            <a:r>
              <a:rPr lang="en-US" sz="1400" baseline="30000" dirty="0" smtClean="0">
                <a:solidFill>
                  <a:schemeClr val="bg1"/>
                </a:solidFill>
              </a:rPr>
              <a:t>Simone </a:t>
            </a:r>
            <a:r>
              <a:rPr lang="en-US" sz="1400" baseline="30000" dirty="0" err="1">
                <a:solidFill>
                  <a:schemeClr val="bg1"/>
                </a:solidFill>
              </a:rPr>
              <a:t>Campana</a:t>
            </a:r>
            <a:r>
              <a:rPr lang="en-US" sz="1400" baseline="30000" dirty="0">
                <a:solidFill>
                  <a:schemeClr val="bg1"/>
                </a:solidFill>
              </a:rPr>
              <a:t> (CERN) - ATLAS contact</a:t>
            </a:r>
          </a:p>
          <a:p>
            <a:pPr marL="285750" indent="-285750">
              <a:buFont typeface="Arial"/>
              <a:buChar char="•"/>
            </a:pPr>
            <a:r>
              <a:rPr lang="en-US" sz="1400" baseline="30000" dirty="0" smtClean="0">
                <a:solidFill>
                  <a:schemeClr val="bg1"/>
                </a:solidFill>
              </a:rPr>
              <a:t>Peter </a:t>
            </a:r>
            <a:r>
              <a:rPr lang="en-US" sz="1400" baseline="30000" dirty="0">
                <a:solidFill>
                  <a:schemeClr val="bg1"/>
                </a:solidFill>
              </a:rPr>
              <a:t>Elmer (Princeton)</a:t>
            </a:r>
          </a:p>
          <a:p>
            <a:pPr marL="285750" indent="-285750">
              <a:buFont typeface="Arial"/>
              <a:buChar char="•"/>
            </a:pPr>
            <a:r>
              <a:rPr lang="en-US" sz="1400" baseline="30000" dirty="0" smtClean="0">
                <a:solidFill>
                  <a:schemeClr val="bg1"/>
                </a:solidFill>
              </a:rPr>
              <a:t>John </a:t>
            </a:r>
            <a:r>
              <a:rPr lang="en-US" sz="1400" baseline="30000" dirty="0">
                <a:solidFill>
                  <a:schemeClr val="bg1"/>
                </a:solidFill>
              </a:rPr>
              <a:t>Harvey (CERN)</a:t>
            </a:r>
          </a:p>
          <a:p>
            <a:pPr marL="285750" indent="-285750">
              <a:buFont typeface="Arial"/>
              <a:buChar char="•"/>
            </a:pPr>
            <a:r>
              <a:rPr lang="en-US" sz="1400" baseline="30000" dirty="0" smtClean="0">
                <a:solidFill>
                  <a:schemeClr val="bg1"/>
                </a:solidFill>
              </a:rPr>
              <a:t>Frank </a:t>
            </a:r>
            <a:r>
              <a:rPr lang="en-US" sz="1400" baseline="30000" dirty="0" err="1">
                <a:solidFill>
                  <a:schemeClr val="bg1"/>
                </a:solidFill>
              </a:rPr>
              <a:t>Gaede</a:t>
            </a:r>
            <a:r>
              <a:rPr lang="en-US" sz="1400" baseline="30000" dirty="0">
                <a:solidFill>
                  <a:schemeClr val="bg1"/>
                </a:solidFill>
              </a:rPr>
              <a:t> (DESY) - Linear Collider contact</a:t>
            </a:r>
          </a:p>
          <a:p>
            <a:pPr marL="285750" indent="-285750">
              <a:buFont typeface="Arial"/>
              <a:buChar char="•"/>
            </a:pPr>
            <a:r>
              <a:rPr lang="en-US" sz="1400" baseline="30000" dirty="0" smtClean="0">
                <a:solidFill>
                  <a:schemeClr val="bg1"/>
                </a:solidFill>
              </a:rPr>
              <a:t>Roger </a:t>
            </a:r>
            <a:r>
              <a:rPr lang="en-US" sz="1400" baseline="30000" dirty="0">
                <a:solidFill>
                  <a:schemeClr val="bg1"/>
                </a:solidFill>
              </a:rPr>
              <a:t>Jones (Univ. of Lancaster) - UK contact</a:t>
            </a:r>
          </a:p>
          <a:p>
            <a:pPr marL="285750" indent="-285750">
              <a:buFont typeface="Arial"/>
              <a:buChar char="•"/>
            </a:pPr>
            <a:r>
              <a:rPr lang="en-US" sz="1400" baseline="30000" dirty="0" smtClean="0">
                <a:solidFill>
                  <a:schemeClr val="bg1"/>
                </a:solidFill>
              </a:rPr>
              <a:t>Michel </a:t>
            </a:r>
            <a:r>
              <a:rPr lang="en-US" sz="1400" baseline="30000" dirty="0" err="1">
                <a:solidFill>
                  <a:schemeClr val="bg1"/>
                </a:solidFill>
              </a:rPr>
              <a:t>Jouvin</a:t>
            </a:r>
            <a:r>
              <a:rPr lang="en-US" sz="1400" baseline="30000" dirty="0">
                <a:solidFill>
                  <a:schemeClr val="bg1"/>
                </a:solidFill>
              </a:rPr>
              <a:t> (LAL </a:t>
            </a:r>
            <a:r>
              <a:rPr lang="en-US" sz="1400" baseline="30000" dirty="0" err="1">
                <a:solidFill>
                  <a:schemeClr val="bg1"/>
                </a:solidFill>
              </a:rPr>
              <a:t>Orsay</a:t>
            </a:r>
            <a:r>
              <a:rPr lang="en-US" sz="1400" baseline="300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baseline="30000" dirty="0" smtClean="0">
                <a:solidFill>
                  <a:schemeClr val="bg1"/>
                </a:solidFill>
              </a:rPr>
              <a:t>Rob </a:t>
            </a:r>
            <a:r>
              <a:rPr lang="en-US" sz="1400" baseline="30000" dirty="0" err="1">
                <a:solidFill>
                  <a:schemeClr val="bg1"/>
                </a:solidFill>
              </a:rPr>
              <a:t>Kutschke</a:t>
            </a:r>
            <a:r>
              <a:rPr lang="en-US" sz="1400" baseline="30000" dirty="0">
                <a:solidFill>
                  <a:schemeClr val="bg1"/>
                </a:solidFill>
              </a:rPr>
              <a:t> (FNAL) - FNAL </a:t>
            </a:r>
            <a:r>
              <a:rPr lang="en-US" sz="1400" baseline="30000" dirty="0" smtClean="0">
                <a:solidFill>
                  <a:schemeClr val="bg1"/>
                </a:solidFill>
              </a:rPr>
              <a:t>exp. contact </a:t>
            </a:r>
          </a:p>
          <a:p>
            <a:pPr marL="285750" indent="-285750">
              <a:buFont typeface="Arial"/>
              <a:buChar char="•"/>
            </a:pPr>
            <a:r>
              <a:rPr lang="en-US" sz="1400" baseline="30000" dirty="0" smtClean="0">
                <a:solidFill>
                  <a:schemeClr val="bg1"/>
                </a:solidFill>
              </a:rPr>
              <a:t>Dario </a:t>
            </a:r>
            <a:r>
              <a:rPr lang="en-US" sz="1400" baseline="30000" dirty="0">
                <a:solidFill>
                  <a:schemeClr val="bg1"/>
                </a:solidFill>
              </a:rPr>
              <a:t>Menasce (INFN-Milano) - INFN contact</a:t>
            </a:r>
          </a:p>
          <a:p>
            <a:pPr marL="285750" indent="-285750">
              <a:buFont typeface="Arial"/>
              <a:buChar char="•"/>
            </a:pPr>
            <a:r>
              <a:rPr lang="en-US" sz="1400" baseline="30000" dirty="0" smtClean="0">
                <a:solidFill>
                  <a:schemeClr val="bg1"/>
                </a:solidFill>
              </a:rPr>
              <a:t>Mark </a:t>
            </a:r>
            <a:r>
              <a:rPr lang="en-US" sz="1400" baseline="30000" dirty="0" err="1">
                <a:solidFill>
                  <a:schemeClr val="bg1"/>
                </a:solidFill>
              </a:rPr>
              <a:t>Neubauer</a:t>
            </a:r>
            <a:r>
              <a:rPr lang="en-US" sz="1400" baseline="30000" dirty="0">
                <a:solidFill>
                  <a:schemeClr val="bg1"/>
                </a:solidFill>
              </a:rPr>
              <a:t> (</a:t>
            </a:r>
            <a:r>
              <a:rPr lang="en-US" sz="1400" baseline="30000" dirty="0" err="1">
                <a:solidFill>
                  <a:schemeClr val="bg1"/>
                </a:solidFill>
              </a:rPr>
              <a:t>U.Illinois</a:t>
            </a:r>
            <a:r>
              <a:rPr lang="en-US" sz="1400" baseline="30000" dirty="0">
                <a:solidFill>
                  <a:schemeClr val="bg1"/>
                </a:solidFill>
              </a:rPr>
              <a:t> Urbana-Champaign)</a:t>
            </a:r>
          </a:p>
          <a:p>
            <a:pPr marL="285750" indent="-285750">
              <a:buFont typeface="Arial"/>
              <a:buChar char="•"/>
            </a:pPr>
            <a:r>
              <a:rPr lang="en-US" sz="1400" baseline="30000" dirty="0" smtClean="0">
                <a:solidFill>
                  <a:schemeClr val="bg1"/>
                </a:solidFill>
              </a:rPr>
              <a:t>Stefan </a:t>
            </a:r>
            <a:r>
              <a:rPr lang="en-US" sz="1400" baseline="30000" dirty="0" err="1">
                <a:solidFill>
                  <a:schemeClr val="bg1"/>
                </a:solidFill>
              </a:rPr>
              <a:t>Roiser</a:t>
            </a:r>
            <a:r>
              <a:rPr lang="en-US" sz="1400" baseline="30000" dirty="0">
                <a:solidFill>
                  <a:schemeClr val="bg1"/>
                </a:solidFill>
              </a:rPr>
              <a:t> (CERN) - </a:t>
            </a:r>
            <a:r>
              <a:rPr lang="en-US" sz="1400" baseline="30000" dirty="0" err="1">
                <a:solidFill>
                  <a:schemeClr val="bg1"/>
                </a:solidFill>
              </a:rPr>
              <a:t>LHCb</a:t>
            </a:r>
            <a:r>
              <a:rPr lang="en-US" sz="1400" baseline="30000" dirty="0">
                <a:solidFill>
                  <a:schemeClr val="bg1"/>
                </a:solidFill>
              </a:rPr>
              <a:t> contact</a:t>
            </a:r>
          </a:p>
          <a:p>
            <a:pPr marL="285750" indent="-285750">
              <a:buFont typeface="Arial"/>
              <a:buChar char="•"/>
            </a:pPr>
            <a:r>
              <a:rPr lang="en-US" sz="1400" baseline="30000" dirty="0" smtClean="0">
                <a:solidFill>
                  <a:schemeClr val="bg1"/>
                </a:solidFill>
              </a:rPr>
              <a:t>Liz </a:t>
            </a:r>
            <a:r>
              <a:rPr lang="en-US" sz="1400" baseline="30000" dirty="0">
                <a:solidFill>
                  <a:schemeClr val="bg1"/>
                </a:solidFill>
              </a:rPr>
              <a:t>Sexton-Kennedy (FNAL) - CMS contact</a:t>
            </a:r>
          </a:p>
          <a:p>
            <a:pPr marL="285750" indent="-285750">
              <a:buFont typeface="Arial"/>
              <a:buChar char="•"/>
            </a:pPr>
            <a:r>
              <a:rPr lang="en-US" sz="1400" baseline="30000" dirty="0" smtClean="0">
                <a:solidFill>
                  <a:schemeClr val="bg1"/>
                </a:solidFill>
              </a:rPr>
              <a:t>Mike </a:t>
            </a:r>
            <a:r>
              <a:rPr lang="en-US" sz="1400" baseline="30000" dirty="0" err="1">
                <a:solidFill>
                  <a:schemeClr val="bg1"/>
                </a:solidFill>
              </a:rPr>
              <a:t>Sokoloff</a:t>
            </a:r>
            <a:r>
              <a:rPr lang="en-US" sz="1400" baseline="30000" dirty="0">
                <a:solidFill>
                  <a:schemeClr val="bg1"/>
                </a:solidFill>
              </a:rPr>
              <a:t> (</a:t>
            </a:r>
            <a:r>
              <a:rPr lang="en-US" sz="1400" baseline="30000" dirty="0" err="1">
                <a:solidFill>
                  <a:schemeClr val="bg1"/>
                </a:solidFill>
              </a:rPr>
              <a:t>U.Cincinnati</a:t>
            </a:r>
            <a:r>
              <a:rPr lang="en-US" sz="1400" baseline="300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baseline="30000" dirty="0" smtClean="0">
                <a:solidFill>
                  <a:schemeClr val="bg1"/>
                </a:solidFill>
              </a:rPr>
              <a:t>Graeme </a:t>
            </a:r>
            <a:r>
              <a:rPr lang="en-US" sz="1400" baseline="30000" dirty="0">
                <a:solidFill>
                  <a:schemeClr val="bg1"/>
                </a:solidFill>
              </a:rPr>
              <a:t>Stewart (CERN, HSF)</a:t>
            </a:r>
          </a:p>
          <a:p>
            <a:pPr marL="285750" indent="-285750">
              <a:buFont typeface="Arial"/>
              <a:buChar char="•"/>
            </a:pPr>
            <a:r>
              <a:rPr lang="en-US" sz="1400" baseline="30000" dirty="0" smtClean="0">
                <a:solidFill>
                  <a:schemeClr val="bg1"/>
                </a:solidFill>
              </a:rPr>
              <a:t>Jean</a:t>
            </a:r>
            <a:r>
              <a:rPr lang="en-US" sz="1400" baseline="30000" dirty="0">
                <a:solidFill>
                  <a:schemeClr val="bg1"/>
                </a:solidFill>
              </a:rPr>
              <a:t>-</a:t>
            </a:r>
            <a:r>
              <a:rPr lang="en-US" sz="1400" baseline="30000" dirty="0" err="1">
                <a:solidFill>
                  <a:schemeClr val="bg1"/>
                </a:solidFill>
              </a:rPr>
              <a:t>Roch</a:t>
            </a:r>
            <a:r>
              <a:rPr lang="en-US" sz="1400" baseline="30000" dirty="0">
                <a:solidFill>
                  <a:schemeClr val="bg1"/>
                </a:solidFill>
              </a:rPr>
              <a:t> </a:t>
            </a:r>
            <a:r>
              <a:rPr lang="en-US" sz="1400" baseline="30000" dirty="0" err="1">
                <a:solidFill>
                  <a:schemeClr val="bg1"/>
                </a:solidFill>
              </a:rPr>
              <a:t>Vlimant</a:t>
            </a:r>
            <a:r>
              <a:rPr lang="en-US" sz="1400" baseline="30000" dirty="0">
                <a:solidFill>
                  <a:schemeClr val="bg1"/>
                </a:solidFill>
              </a:rPr>
              <a:t> (Caltech)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5002" y="2548965"/>
            <a:ext cx="5602057" cy="2185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Definito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Editorial Board (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composto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da 15 </a:t>
            </a:r>
            <a:r>
              <a:rPr lang="en-US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persone</a:t>
            </a:r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) </a:t>
            </a:r>
          </a:p>
          <a:p>
            <a:endParaRPr lang="en-US" sz="200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Selezionati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tra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volontari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,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cercando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coprire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diverse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comunità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scientifiche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,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nazionali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e in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diversi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dominii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esperienza</a:t>
            </a:r>
            <a:endParaRPr lang="en-US" sz="16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I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singoli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documenti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WG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aperti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sin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dall’inizio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a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chiunque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per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commenti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e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revisioni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(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googledocs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,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previa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registrazione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Prima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edizione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di un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singolo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documento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redatta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da un piccolo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sottoinsieme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di editors</a:t>
            </a:r>
          </a:p>
        </p:txBody>
      </p:sp>
    </p:spTree>
    <p:extLst>
      <p:ext uri="{BB962C8B-B14F-4D97-AF65-F5344CB8AC3E}">
        <p14:creationId xmlns:p14="http://schemas.microsoft.com/office/powerpoint/2010/main" val="49094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066" y="104867"/>
            <a:ext cx="4684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Arial Narrow"/>
                <a:cs typeface="Arial Narrow"/>
              </a:rPr>
              <a:t>Primo Draft (</a:t>
            </a:r>
            <a:r>
              <a:rPr lang="en-US" sz="28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Ott</a:t>
            </a:r>
            <a:r>
              <a:rPr lang="en-US" sz="2800" dirty="0" smtClean="0">
                <a:solidFill>
                  <a:srgbClr val="FFFFFF"/>
                </a:solidFill>
                <a:latin typeface="Arial Narrow"/>
                <a:cs typeface="Arial Narrow"/>
              </a:rPr>
              <a:t>) </a:t>
            </a:r>
            <a:r>
              <a:rPr lang="mr-IN" sz="2800" dirty="0" smtClean="0">
                <a:solidFill>
                  <a:srgbClr val="FFFFFF"/>
                </a:solidFill>
                <a:latin typeface="Arial Narrow"/>
                <a:cs typeface="Arial Narrow"/>
              </a:rPr>
              <a:t>–</a:t>
            </a:r>
            <a:r>
              <a:rPr lang="en-US" sz="2800" dirty="0" smtClean="0">
                <a:solidFill>
                  <a:srgbClr val="FFFFFF"/>
                </a:solidFill>
                <a:latin typeface="Arial Narrow"/>
                <a:cs typeface="Arial Narrow"/>
              </a:rPr>
              <a:t> Finale (20 Dec)</a:t>
            </a:r>
            <a:endParaRPr lang="en-US" sz="2800" dirty="0">
              <a:latin typeface="Arial Narrow"/>
              <a:cs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498" y="104867"/>
            <a:ext cx="3843872" cy="4868774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0778" y="980699"/>
            <a:ext cx="50514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Documento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corposo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(80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pag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), 247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autori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, 117 institutions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778" y="1497517"/>
            <a:ext cx="50514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Pubblicato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su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arXiv</a:t>
            </a:r>
            <a:r>
              <a:rPr lang="en-US" sz="1600" dirty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olitica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sui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firmatari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: firma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chiunque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ne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condivida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le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osservazioni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,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conclusioni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e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raccomandazioni</a:t>
            </a:r>
            <a:endParaRPr lang="en-US" sz="1600" dirty="0" smtClean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778" y="2260557"/>
            <a:ext cx="50514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12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argomenti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(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basati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su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relativi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Working Groups)</a:t>
            </a:r>
          </a:p>
        </p:txBody>
      </p:sp>
      <p:sp>
        <p:nvSpPr>
          <p:cNvPr id="9" name="Rectangle 8"/>
          <p:cNvSpPr/>
          <p:nvPr/>
        </p:nvSpPr>
        <p:spPr>
          <a:xfrm>
            <a:off x="50778" y="2777375"/>
            <a:ext cx="50514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Coperte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tutte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le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principali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tematiche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del Software in HEP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778" y="3294193"/>
            <a:ext cx="50514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3366FF"/>
                </a:solidFill>
                <a:latin typeface="Arial Narrow"/>
                <a:cs typeface="Arial Narrow"/>
              </a:rPr>
              <a:t>Event Generators 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lang="en-US" sz="1600" dirty="0" smtClean="0">
                <a:solidFill>
                  <a:srgbClr val="3366FF"/>
                </a:solidFill>
                <a:latin typeface="Arial Narrow"/>
                <a:cs typeface="Arial Narrow"/>
              </a:rPr>
              <a:t>Workload Management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verrano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aggiunti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in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seguito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(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mancanza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mano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d’opera</a:t>
            </a:r>
            <a:r>
              <a:rPr lang="en-US" sz="1600" dirty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  <a:endParaRPr lang="en-US" sz="1600" dirty="0" smtClean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778" y="4057233"/>
            <a:ext cx="5051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3366FF"/>
                </a:solidFill>
                <a:latin typeface="Arial Narrow"/>
                <a:cs typeface="Arial Narrow"/>
              </a:rPr>
              <a:t>Training, Tutoring &amp; Careers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considerato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a parte in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quanto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presupposto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tutti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WG (citato come tale in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tutti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reports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individuali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86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0" y="98233"/>
            <a:ext cx="30254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1. </a:t>
            </a:r>
            <a:r>
              <a:rPr 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Physics Event Generators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565" y="536977"/>
            <a:ext cx="8579833" cy="174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/>
                <a:cs typeface="Arial Narrow"/>
              </a:rPr>
              <a:t>Scope &amp; Challenges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Strumenti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chiave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per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l’interpretazione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dati</a:t>
            </a:r>
            <a:endParaRPr lang="en-US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Già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ora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risultati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sperimentali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accurati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tanto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quanto</a:t>
            </a:r>
            <a:r>
              <a:rPr lang="en-US" dirty="0" smtClean="0">
                <a:latin typeface="Arial Narrow"/>
                <a:cs typeface="Arial Narrow"/>
              </a:rPr>
              <a:t> la </a:t>
            </a:r>
            <a:r>
              <a:rPr lang="en-US" dirty="0" err="1" smtClean="0">
                <a:latin typeface="Arial Narrow"/>
                <a:cs typeface="Arial Narrow"/>
              </a:rPr>
              <a:t>predizione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teorica</a:t>
            </a:r>
            <a:r>
              <a:rPr lang="en-US" dirty="0" smtClean="0">
                <a:latin typeface="Arial Narrow"/>
                <a:cs typeface="Arial Narrow"/>
              </a:rPr>
              <a:t> (NLO)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Necessario</a:t>
            </a:r>
            <a:r>
              <a:rPr lang="en-US" dirty="0" smtClean="0">
                <a:latin typeface="Arial Narrow"/>
                <a:cs typeface="Arial Narrow"/>
              </a:rPr>
              <a:t> un </a:t>
            </a:r>
            <a:r>
              <a:rPr lang="en-US" dirty="0" err="1" smtClean="0">
                <a:latin typeface="Arial Narrow"/>
                <a:cs typeface="Arial Narrow"/>
              </a:rPr>
              <a:t>aumento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precisione</a:t>
            </a:r>
            <a:r>
              <a:rPr lang="en-US" dirty="0" smtClean="0">
                <a:latin typeface="Arial Narrow"/>
                <a:cs typeface="Arial Narrow"/>
              </a:rPr>
              <a:t> (NNLO): </a:t>
            </a:r>
            <a:r>
              <a:rPr lang="en-US" dirty="0" err="1" smtClean="0">
                <a:latin typeface="Arial Narrow"/>
                <a:cs typeface="Arial Narrow"/>
              </a:rPr>
              <a:t>aumento</a:t>
            </a:r>
            <a:r>
              <a:rPr lang="en-US" dirty="0" smtClean="0">
                <a:latin typeface="Arial Narrow"/>
                <a:cs typeface="Arial Narrow"/>
              </a:rPr>
              <a:t> non </a:t>
            </a:r>
            <a:r>
              <a:rPr lang="en-US" dirty="0" err="1" smtClean="0">
                <a:latin typeface="Arial Narrow"/>
                <a:cs typeface="Arial Narrow"/>
              </a:rPr>
              <a:t>lineare</a:t>
            </a:r>
            <a:r>
              <a:rPr lang="en-US" dirty="0" smtClean="0">
                <a:latin typeface="Arial Narrow"/>
                <a:cs typeface="Arial Narrow"/>
              </a:rPr>
              <a:t> (</a:t>
            </a:r>
            <a:r>
              <a:rPr lang="en-US" dirty="0" err="1" smtClean="0">
                <a:latin typeface="Arial Narrow"/>
                <a:cs typeface="Arial Narrow"/>
              </a:rPr>
              <a:t>integrazione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spazio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delle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fasi</a:t>
            </a:r>
            <a:r>
              <a:rPr lang="en-US" dirty="0" smtClean="0">
                <a:latin typeface="Arial Narrow"/>
                <a:cs typeface="Arial Narrow"/>
              </a:rPr>
              <a:t> a 10-15 </a:t>
            </a:r>
            <a:r>
              <a:rPr lang="en-US" dirty="0" err="1" smtClean="0">
                <a:latin typeface="Arial Narrow"/>
                <a:cs typeface="Arial Narrow"/>
              </a:rPr>
              <a:t>dimensioni</a:t>
            </a:r>
            <a:r>
              <a:rPr lang="en-US" dirty="0" smtClean="0">
                <a:latin typeface="Arial Narrow"/>
                <a:cs typeface="Arial Narrow"/>
              </a:rPr>
              <a:t>). </a:t>
            </a:r>
            <a:r>
              <a:rPr lang="en-US" dirty="0" err="1" smtClean="0">
                <a:latin typeface="Arial Narrow"/>
                <a:cs typeface="Arial Narrow"/>
              </a:rPr>
              <a:t>Corrispondente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aumento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memoria</a:t>
            </a:r>
            <a:r>
              <a:rPr lang="en-US" dirty="0" smtClean="0">
                <a:latin typeface="Arial Narrow"/>
                <a:cs typeface="Arial Narrow"/>
              </a:rPr>
              <a:t> e tempi </a:t>
            </a:r>
            <a:r>
              <a:rPr lang="en-US" dirty="0" err="1" smtClean="0">
                <a:latin typeface="Arial Narrow"/>
                <a:cs typeface="Arial Narrow"/>
              </a:rPr>
              <a:t>inizializzazione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565" y="2286702"/>
            <a:ext cx="8579833" cy="3074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/>
                <a:cs typeface="Arial Narrow"/>
              </a:rPr>
              <a:t>Outlook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Sviluppo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da parte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gruppi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teorici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: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occorrono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esperti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software per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ottimizzazione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(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cooperazione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tra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fisici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ed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informatici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cruciale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ma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difficile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in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prtaica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))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Già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ora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risultati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sperimentali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sono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accurati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tanto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quanto</a:t>
            </a:r>
            <a:r>
              <a:rPr lang="en-US" dirty="0" smtClean="0">
                <a:latin typeface="Arial Narrow"/>
                <a:cs typeface="Arial Narrow"/>
              </a:rPr>
              <a:t> la </a:t>
            </a:r>
            <a:r>
              <a:rPr lang="en-US" dirty="0" err="1" smtClean="0">
                <a:latin typeface="Arial Narrow"/>
                <a:cs typeface="Arial Narrow"/>
              </a:rPr>
              <a:t>predizione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teorica</a:t>
            </a:r>
            <a:r>
              <a:rPr lang="en-US" dirty="0" smtClean="0">
                <a:latin typeface="Arial Narrow"/>
                <a:cs typeface="Arial Narrow"/>
              </a:rPr>
              <a:t> (NLO)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Necessario</a:t>
            </a:r>
            <a:r>
              <a:rPr lang="en-US" dirty="0" smtClean="0">
                <a:latin typeface="Arial Narrow"/>
                <a:cs typeface="Arial Narrow"/>
              </a:rPr>
              <a:t> un </a:t>
            </a:r>
            <a:r>
              <a:rPr lang="en-US" dirty="0" err="1" smtClean="0">
                <a:latin typeface="Arial Narrow"/>
                <a:cs typeface="Arial Narrow"/>
              </a:rPr>
              <a:t>aumento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precisione</a:t>
            </a:r>
            <a:r>
              <a:rPr lang="en-US" dirty="0" smtClean="0">
                <a:latin typeface="Arial Narrow"/>
                <a:cs typeface="Arial Narrow"/>
              </a:rPr>
              <a:t> (NNLO): </a:t>
            </a:r>
            <a:r>
              <a:rPr lang="en-US" dirty="0" err="1" smtClean="0">
                <a:latin typeface="Arial Narrow"/>
                <a:cs typeface="Arial Narrow"/>
              </a:rPr>
              <a:t>aumento</a:t>
            </a:r>
            <a:r>
              <a:rPr lang="en-US" dirty="0" smtClean="0">
                <a:latin typeface="Arial Narrow"/>
                <a:cs typeface="Arial Narrow"/>
              </a:rPr>
              <a:t> non </a:t>
            </a:r>
            <a:r>
              <a:rPr lang="en-US" dirty="0" err="1" smtClean="0">
                <a:latin typeface="Arial Narrow"/>
                <a:cs typeface="Arial Narrow"/>
              </a:rPr>
              <a:t>lineare</a:t>
            </a:r>
            <a:r>
              <a:rPr lang="en-US" dirty="0" smtClean="0">
                <a:latin typeface="Arial Narrow"/>
                <a:cs typeface="Arial Narrow"/>
              </a:rPr>
              <a:t> (</a:t>
            </a:r>
            <a:r>
              <a:rPr lang="en-US" dirty="0" err="1" smtClean="0">
                <a:latin typeface="Arial Narrow"/>
                <a:cs typeface="Arial Narrow"/>
              </a:rPr>
              <a:t>integrazione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spazio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delle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fasi</a:t>
            </a:r>
            <a:r>
              <a:rPr lang="en-US" dirty="0" smtClean="0">
                <a:latin typeface="Arial Narrow"/>
                <a:cs typeface="Arial Narrow"/>
              </a:rPr>
              <a:t> a 10-15 </a:t>
            </a:r>
            <a:r>
              <a:rPr lang="en-US" dirty="0" err="1" smtClean="0">
                <a:latin typeface="Arial Narrow"/>
                <a:cs typeface="Arial Narrow"/>
              </a:rPr>
              <a:t>dimensioni</a:t>
            </a:r>
            <a:r>
              <a:rPr lang="en-US" dirty="0" smtClean="0">
                <a:latin typeface="Arial Narrow"/>
                <a:cs typeface="Arial Narrow"/>
              </a:rPr>
              <a:t>). </a:t>
            </a:r>
            <a:r>
              <a:rPr lang="en-US" dirty="0" err="1" smtClean="0">
                <a:latin typeface="Arial Narrow"/>
                <a:cs typeface="Arial Narrow"/>
              </a:rPr>
              <a:t>Corrispondente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aumento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memoria</a:t>
            </a:r>
            <a:r>
              <a:rPr lang="en-US" dirty="0" smtClean="0">
                <a:latin typeface="Arial Narrow"/>
                <a:cs typeface="Arial Narrow"/>
              </a:rPr>
              <a:t> e tempi </a:t>
            </a:r>
            <a:r>
              <a:rPr lang="en-US" dirty="0" err="1" smtClean="0">
                <a:latin typeface="Arial Narrow"/>
                <a:cs typeface="Arial Narrow"/>
              </a:rPr>
              <a:t>inizializzazione</a:t>
            </a:r>
            <a:r>
              <a:rPr lang="en-US" dirty="0" smtClean="0">
                <a:latin typeface="Arial Narrow"/>
                <a:cs typeface="Arial Narrow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La multi-thread safety, in </a:t>
            </a:r>
            <a:r>
              <a:rPr lang="en-US" dirty="0" err="1" smtClean="0">
                <a:latin typeface="Arial Narrow"/>
                <a:cs typeface="Arial Narrow"/>
              </a:rPr>
              <a:t>molti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generatori</a:t>
            </a:r>
            <a:r>
              <a:rPr lang="en-US" dirty="0" smtClean="0">
                <a:latin typeface="Arial Narrow"/>
                <a:cs typeface="Arial Narrow"/>
              </a:rPr>
              <a:t> (</a:t>
            </a:r>
            <a:r>
              <a:rPr lang="en-US" dirty="0" err="1" smtClean="0">
                <a:latin typeface="Arial Narrow"/>
                <a:cs typeface="Arial Narrow"/>
              </a:rPr>
              <a:t>sopratutto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più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datati</a:t>
            </a:r>
            <a:r>
              <a:rPr lang="en-US" dirty="0" smtClean="0">
                <a:latin typeface="Arial Narrow"/>
                <a:cs typeface="Arial Narrow"/>
              </a:rPr>
              <a:t>), </a:t>
            </a:r>
            <a:r>
              <a:rPr lang="en-US" dirty="0" err="1" smtClean="0">
                <a:latin typeface="Arial Narrow"/>
                <a:cs typeface="Arial Narrow"/>
              </a:rPr>
              <a:t>è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problematica</a:t>
            </a:r>
            <a:r>
              <a:rPr lang="en-US" dirty="0" smtClean="0">
                <a:latin typeface="Arial Narrow"/>
                <a:cs typeface="Arial Narrow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La </a:t>
            </a:r>
            <a:r>
              <a:rPr lang="en-US" dirty="0" err="1" smtClean="0">
                <a:latin typeface="Arial Narrow"/>
                <a:cs typeface="Arial Narrow"/>
              </a:rPr>
              <a:t>maintanance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codici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vecchi</a:t>
            </a:r>
            <a:r>
              <a:rPr lang="en-US" dirty="0" smtClean="0">
                <a:latin typeface="Arial Narrow"/>
                <a:cs typeface="Arial Narrow"/>
              </a:rPr>
              <a:t> e </a:t>
            </a:r>
            <a:r>
              <a:rPr lang="en-US" dirty="0" err="1" smtClean="0">
                <a:latin typeface="Arial Narrow"/>
                <a:cs typeface="Arial Narrow"/>
              </a:rPr>
              <a:t>loro</a:t>
            </a:r>
            <a:r>
              <a:rPr lang="en-US" dirty="0" smtClean="0">
                <a:latin typeface="Arial Narrow"/>
                <a:cs typeface="Arial Narrow"/>
              </a:rPr>
              <a:t> upgrade </a:t>
            </a:r>
            <a:r>
              <a:rPr lang="en-US" dirty="0" err="1" smtClean="0">
                <a:latin typeface="Arial Narrow"/>
                <a:cs typeface="Arial Narrow"/>
              </a:rPr>
              <a:t>richiede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riconoscimento</a:t>
            </a:r>
            <a:r>
              <a:rPr lang="en-US" dirty="0" smtClean="0">
                <a:latin typeface="Arial Narrow"/>
                <a:cs typeface="Arial Narrow"/>
              </a:rPr>
              <a:t> a chi la </a:t>
            </a:r>
            <a:r>
              <a:rPr lang="en-US" dirty="0" err="1" smtClean="0">
                <a:latin typeface="Arial Narrow"/>
                <a:cs typeface="Arial Narrow"/>
              </a:rPr>
              <a:t>gestisce</a:t>
            </a:r>
            <a:r>
              <a:rPr lang="en-US" dirty="0" smtClean="0">
                <a:latin typeface="Arial Narrow"/>
                <a:cs typeface="Arial Narrow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9916" y="82389"/>
            <a:ext cx="4575015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 WG in </a:t>
            </a:r>
            <a:r>
              <a:rPr lang="en-US" sz="4400" b="1" dirty="0" err="1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dettaglio</a:t>
            </a:r>
            <a:endParaRPr lang="en-US" sz="4400" b="1" dirty="0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23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0" y="98233"/>
            <a:ext cx="24052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2. </a:t>
            </a:r>
            <a:r>
              <a:rPr lang="en-US" sz="2000" b="1" dirty="0" smtClean="0">
                <a:solidFill>
                  <a:srgbClr val="94D66C"/>
                </a:solidFill>
                <a:latin typeface="Arial Narrow"/>
                <a:cs typeface="Arial Narrow"/>
              </a:rPr>
              <a:t>Detector Simulation</a:t>
            </a:r>
            <a:endParaRPr lang="en-US" sz="2000" b="1" dirty="0">
              <a:solidFill>
                <a:srgbClr val="94D66C"/>
              </a:solidFill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565" y="498343"/>
            <a:ext cx="8579833" cy="7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/>
                <a:cs typeface="Arial Narrow"/>
              </a:rPr>
              <a:t>Scope &amp; Challenges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La </a:t>
            </a:r>
            <a:r>
              <a:rPr lang="en-US" dirty="0" err="1" smtClean="0">
                <a:latin typeface="Arial Narrow"/>
                <a:cs typeface="Arial Narrow"/>
              </a:rPr>
              <a:t>simulazione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richiede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enormi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risorse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calcolo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già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oggi</a:t>
            </a:r>
            <a:r>
              <a:rPr lang="en-US" dirty="0" smtClean="0">
                <a:latin typeface="Arial Narrow"/>
                <a:cs typeface="Arial Narrow"/>
              </a:rPr>
              <a:t>. Area </a:t>
            </a:r>
            <a:r>
              <a:rPr lang="en-US" dirty="0" err="1" smtClean="0">
                <a:latin typeface="Arial Narrow"/>
                <a:cs typeface="Arial Narrow"/>
              </a:rPr>
              <a:t>vitale</a:t>
            </a:r>
            <a:r>
              <a:rPr lang="en-US" dirty="0" smtClean="0">
                <a:latin typeface="Arial Narrow"/>
                <a:cs typeface="Arial Narrow"/>
              </a:rPr>
              <a:t> per HL-LHC e IF</a:t>
            </a:r>
          </a:p>
        </p:txBody>
      </p:sp>
      <p:sp>
        <p:nvSpPr>
          <p:cNvPr id="4" name="Rectangle 3"/>
          <p:cNvSpPr/>
          <p:nvPr/>
        </p:nvSpPr>
        <p:spPr>
          <a:xfrm>
            <a:off x="321565" y="1460044"/>
            <a:ext cx="8579833" cy="3407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/>
                <a:cs typeface="Arial Narrow"/>
              </a:rPr>
              <a:t>Main R&amp;D Topics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 Narrow"/>
                <a:cs typeface="Arial Narrow"/>
              </a:rPr>
              <a:t>Improved Physics Models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: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maggior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precisione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a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maggiori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energie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:</a:t>
            </a:r>
            <a:endParaRPr lang="en-US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800100" lvl="1" indent="-342900">
              <a:lnSpc>
                <a:spcPct val="120000"/>
              </a:lnSpc>
              <a:buFont typeface="Courier New"/>
              <a:buChar char="o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Fisica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adronica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per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Lar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-TCP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rivisitata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validata</a:t>
            </a:r>
            <a:endParaRPr lang="en-US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 Narrow"/>
                <a:cs typeface="Arial Narrow"/>
              </a:rPr>
              <a:t>New </a:t>
            </a:r>
            <a:r>
              <a:rPr lang="en-US" b="1" dirty="0">
                <a:solidFill>
                  <a:srgbClr val="FF0000"/>
                </a:solidFill>
                <a:latin typeface="Arial Narrow"/>
                <a:cs typeface="Arial Narrow"/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Arial Narrow"/>
                <a:cs typeface="Arial Narrow"/>
              </a:rPr>
              <a:t>oftware </a:t>
            </a:r>
            <a:r>
              <a:rPr lang="en-US" b="1" dirty="0">
                <a:solidFill>
                  <a:srgbClr val="FF0000"/>
                </a:solidFill>
                <a:latin typeface="Arial Narrow"/>
                <a:cs typeface="Arial Narrow"/>
              </a:rPr>
              <a:t>A</a:t>
            </a:r>
            <a:r>
              <a:rPr lang="en-US" b="1" dirty="0" smtClean="0">
                <a:solidFill>
                  <a:srgbClr val="FF0000"/>
                </a:solidFill>
                <a:latin typeface="Arial Narrow"/>
                <a:cs typeface="Arial Narrow"/>
              </a:rPr>
              <a:t>rchitectures </a:t>
            </a:r>
            <a:r>
              <a:rPr lang="mr-IN" dirty="0" smtClean="0">
                <a:solidFill>
                  <a:srgbClr val="FFFFFF"/>
                </a:solidFill>
                <a:latin typeface="Arial Narrow"/>
                <a:cs typeface="Arial Narrow"/>
              </a:rPr>
              <a:t>–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sviluppo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ex-novo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vs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adattamento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legacy code:</a:t>
            </a:r>
          </a:p>
          <a:p>
            <a:pPr marL="800100" lvl="1" indent="-342900">
              <a:lnSpc>
                <a:spcPct val="120000"/>
              </a:lnSpc>
              <a:buFont typeface="Courier New"/>
              <a:buChar char="o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Dimostrare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che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il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trasporto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può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essere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vettorizzato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con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successo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sulla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scala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un detector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particolarmente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complesso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(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caso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HG-Calorimeter)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 Narrow"/>
                <a:cs typeface="Arial Narrow"/>
              </a:rPr>
              <a:t>Fast Simulation </a:t>
            </a:r>
            <a:r>
              <a:rPr lang="mr-IN" dirty="0" smtClean="0">
                <a:solidFill>
                  <a:srgbClr val="FFFFFF"/>
                </a:solidFill>
                <a:latin typeface="Arial Narrow"/>
                <a:cs typeface="Arial Narrow"/>
              </a:rPr>
              <a:t>–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sviluppare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toolkit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comune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per tuning 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validazione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:</a:t>
            </a:r>
          </a:p>
          <a:p>
            <a:pPr marL="800100" lvl="1" indent="-342900">
              <a:lnSpc>
                <a:spcPct val="120000"/>
              </a:lnSpc>
              <a:buFont typeface="Courier New"/>
              <a:buChar char="o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Spazio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per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utilizzo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proficuo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Machine Learning?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 Narrow"/>
                <a:cs typeface="Arial Narrow"/>
              </a:rPr>
              <a:t>Geometry Modeling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Tecniche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semplificazione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della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modellazione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un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rivelatore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ed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uso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architetture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GPU</a:t>
            </a:r>
            <a:endParaRPr lang="en-US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2526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0" y="136867"/>
            <a:ext cx="4076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rial Narrow"/>
                <a:cs typeface="Arial Narrow"/>
              </a:rPr>
              <a:t>3</a:t>
            </a:r>
            <a:r>
              <a:rPr lang="en-US" sz="20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. </a:t>
            </a:r>
            <a:r>
              <a:rPr lang="en-US" sz="2000" b="1" dirty="0" smtClean="0">
                <a:solidFill>
                  <a:srgbClr val="94D66C"/>
                </a:solidFill>
                <a:latin typeface="Arial Narrow"/>
                <a:cs typeface="Arial Narrow"/>
              </a:rPr>
              <a:t>Trigger (SW) e Event Reconstruction</a:t>
            </a:r>
            <a:endParaRPr lang="en-US" sz="2000" b="1" dirty="0">
              <a:solidFill>
                <a:srgbClr val="94D66C"/>
              </a:solidFill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565" y="670200"/>
            <a:ext cx="8822435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/>
                <a:cs typeface="Arial Narrow"/>
              </a:rPr>
              <a:t>Scope &amp; Challenges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Utilizzo</a:t>
            </a:r>
            <a:r>
              <a:rPr lang="en-US" dirty="0" smtClean="0">
                <a:latin typeface="Arial Narrow"/>
                <a:cs typeface="Arial Narrow"/>
              </a:rPr>
              <a:t> di trigger software </a:t>
            </a:r>
            <a:r>
              <a:rPr lang="en-US" dirty="0" err="1" smtClean="0">
                <a:latin typeface="Arial Narrow"/>
                <a:cs typeface="Arial Narrow"/>
              </a:rPr>
              <a:t>più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sofisticati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è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già</a:t>
            </a:r>
            <a:r>
              <a:rPr lang="en-US" dirty="0" smtClean="0">
                <a:latin typeface="Arial Narrow"/>
                <a:cs typeface="Arial Narrow"/>
              </a:rPr>
              <a:t> parte </a:t>
            </a:r>
            <a:r>
              <a:rPr lang="en-US" dirty="0" err="1" smtClean="0">
                <a:latin typeface="Arial Narrow"/>
                <a:cs typeface="Arial Narrow"/>
              </a:rPr>
              <a:t>chiave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dei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programmi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LHCb</a:t>
            </a:r>
            <a:r>
              <a:rPr lang="en-US" dirty="0" smtClean="0">
                <a:latin typeface="Arial Narrow"/>
                <a:cs typeface="Arial Narrow"/>
              </a:rPr>
              <a:t> e Alice (Run3):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Anticipare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nel</a:t>
            </a:r>
            <a:r>
              <a:rPr lang="en-US" dirty="0" smtClean="0">
                <a:latin typeface="Arial Narrow"/>
                <a:cs typeface="Arial Narrow"/>
              </a:rPr>
              <a:t> tempo </a:t>
            </a:r>
            <a:r>
              <a:rPr lang="en-US" dirty="0" err="1" smtClean="0">
                <a:latin typeface="Arial Narrow"/>
                <a:cs typeface="Arial Narrow"/>
              </a:rPr>
              <a:t>fasi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complesse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ricostruzione</a:t>
            </a:r>
            <a:r>
              <a:rPr lang="en-US" dirty="0" smtClean="0">
                <a:latin typeface="Arial Narrow"/>
                <a:cs typeface="Arial Narrow"/>
              </a:rPr>
              <a:t> (tracking, </a:t>
            </a:r>
            <a:r>
              <a:rPr lang="en-US" dirty="0" err="1" smtClean="0">
                <a:latin typeface="Arial Narrow"/>
                <a:cs typeface="Arial Narrow"/>
              </a:rPr>
              <a:t>vertexing</a:t>
            </a:r>
            <a:r>
              <a:rPr lang="en-US" dirty="0" smtClean="0">
                <a:latin typeface="Arial Narrow"/>
                <a:cs typeface="Arial Narrow"/>
              </a:rPr>
              <a:t>,</a:t>
            </a:r>
            <a:r>
              <a:rPr lang="mr-IN" dirty="0" smtClean="0">
                <a:latin typeface="Arial Narrow"/>
                <a:cs typeface="Arial Narrow"/>
              </a:rPr>
              <a:t>…</a:t>
            </a:r>
            <a:r>
              <a:rPr lang="en-US" dirty="0" smtClean="0">
                <a:latin typeface="Arial Narrow"/>
                <a:cs typeface="Arial Narrow"/>
              </a:rPr>
              <a:t>);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Questo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implica</a:t>
            </a:r>
            <a:r>
              <a:rPr lang="en-US" dirty="0" smtClean="0">
                <a:latin typeface="Arial Narrow"/>
                <a:cs typeface="Arial Narrow"/>
              </a:rPr>
              <a:t> un </a:t>
            </a:r>
            <a:r>
              <a:rPr lang="en-US" dirty="0" err="1" smtClean="0">
                <a:latin typeface="Arial Narrow"/>
                <a:cs typeface="Arial Narrow"/>
              </a:rPr>
              <a:t>possibile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impatto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sostanziale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su</a:t>
            </a:r>
            <a:r>
              <a:rPr lang="en-US" dirty="0" smtClean="0">
                <a:latin typeface="Arial Narrow"/>
                <a:cs typeface="Arial Narrow"/>
              </a:rPr>
              <a:t> storage e CPU.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1637" y="2104134"/>
            <a:ext cx="8579833" cy="2742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/>
                <a:cs typeface="Arial Narrow"/>
              </a:rPr>
              <a:t>Main R&amp;D Topics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Contenere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le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risorse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necessarie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per la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ricostruzione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mantenendo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alta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la performance: </a:t>
            </a:r>
          </a:p>
          <a:p>
            <a:pPr marL="800100" lvl="1" indent="-342900">
              <a:lnSpc>
                <a:spcPct val="120000"/>
              </a:lnSpc>
              <a:buFont typeface="Courier New"/>
              <a:buChar char="o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Verificare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che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gli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algoritmi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attuali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scalino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a pileup &gt;= 200;</a:t>
            </a:r>
          </a:p>
          <a:p>
            <a:pPr marL="800100" lvl="1" indent="-34290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Si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possono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tenere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basse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le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soglie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in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lang="en-US" i="1" baseline="-25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a budget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fissato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(CPU e storage)?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Impatto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?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Il design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detectors ha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impatto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significativo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(timing,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uso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tracce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vertici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nel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trigger).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Uso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GPU e FPGA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nell’estensione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codici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esistenti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(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eventuali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re-design dove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possibile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8650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1876"/>
            <a:ext cx="7772400" cy="733806"/>
          </a:xfrm>
        </p:spPr>
        <p:txBody>
          <a:bodyPr/>
          <a:lstStyle/>
          <a:p>
            <a:r>
              <a:rPr lang="en-US" dirty="0" smtClean="0"/>
              <a:t>The HSF </a:t>
            </a:r>
            <a:br>
              <a:rPr lang="en-US" dirty="0" smtClean="0"/>
            </a:br>
            <a:r>
              <a:rPr lang="en-US" dirty="0" smtClean="0"/>
              <a:t>Community White Paper</a:t>
            </a:r>
            <a:br>
              <a:rPr lang="en-US" dirty="0" smtClean="0"/>
            </a:br>
            <a:r>
              <a:rPr lang="en-US" sz="3200" dirty="0" smtClean="0"/>
              <a:t>Status Report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66633"/>
            <a:ext cx="7772400" cy="65836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Dario Menasce</a:t>
            </a:r>
          </a:p>
          <a:p>
            <a:r>
              <a:rPr lang="en-US" dirty="0" smtClean="0"/>
              <a:t>INFN Milano </a:t>
            </a:r>
            <a:r>
              <a:rPr lang="en-US" dirty="0" err="1" smtClean="0"/>
              <a:t>Bicocca</a:t>
            </a:r>
            <a:r>
              <a:rPr lang="en-US" dirty="0" smtClean="0"/>
              <a:t> 1-1-2018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10" y="125155"/>
            <a:ext cx="1589358" cy="1227827"/>
          </a:xfrm>
          <a:prstGeom prst="rect">
            <a:avLst/>
          </a:prstGeom>
          <a:solidFill>
            <a:schemeClr val="tx1"/>
          </a:solidFill>
          <a:effectLst>
            <a:outerShdw blurRad="206375" dist="165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16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0" y="136867"/>
            <a:ext cx="3636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4</a:t>
            </a:r>
            <a:r>
              <a:rPr lang="en-US" sz="2000" b="1" dirty="0" smtClean="0">
                <a:latin typeface="Arial Narrow"/>
                <a:cs typeface="Arial Narrow"/>
              </a:rPr>
              <a:t>.</a:t>
            </a:r>
            <a:r>
              <a:rPr lang="en-US" sz="2000" b="1" dirty="0" smtClean="0">
                <a:solidFill>
                  <a:srgbClr val="94D66C"/>
                </a:solidFill>
                <a:latin typeface="Arial Narrow"/>
                <a:cs typeface="Arial Narrow"/>
              </a:rPr>
              <a:t> Data Analysis and Interpretation</a:t>
            </a:r>
            <a:endParaRPr lang="en-US" sz="2000" b="1" dirty="0">
              <a:solidFill>
                <a:srgbClr val="94D66C"/>
              </a:solidFill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565" y="528095"/>
            <a:ext cx="8822435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/>
                <a:cs typeface="Arial Narrow"/>
              </a:rPr>
              <a:t>Scope &amp; Challenges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Oggi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dominati</a:t>
            </a:r>
            <a:r>
              <a:rPr lang="en-US" dirty="0" smtClean="0">
                <a:latin typeface="Arial Narrow"/>
                <a:cs typeface="Arial Narrow"/>
              </a:rPr>
              <a:t> da </a:t>
            </a:r>
            <a:r>
              <a:rPr lang="en-US" dirty="0" err="1" smtClean="0">
                <a:latin typeface="Arial Narrow"/>
                <a:cs typeface="Arial Narrow"/>
              </a:rPr>
              <a:t>molti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cicli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riduzione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dei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dati</a:t>
            </a:r>
            <a:r>
              <a:rPr lang="en-US" dirty="0" smtClean="0">
                <a:latin typeface="Arial Narrow"/>
                <a:cs typeface="Arial Narrow"/>
              </a:rPr>
              <a:t> (</a:t>
            </a:r>
            <a:r>
              <a:rPr lang="en-US" dirty="0" err="1" smtClean="0">
                <a:latin typeface="Arial Narrow"/>
                <a:cs typeface="Arial Narrow"/>
              </a:rPr>
              <a:t>impatto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su</a:t>
            </a:r>
            <a:r>
              <a:rPr lang="en-US" dirty="0" smtClean="0">
                <a:latin typeface="Arial Narrow"/>
                <a:cs typeface="Arial Narrow"/>
              </a:rPr>
              <a:t> rete, storage e CPU):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latin typeface="Arial Narrow"/>
                <a:cs typeface="Arial Narrow"/>
              </a:rPr>
              <a:t>Lo </a:t>
            </a:r>
            <a:r>
              <a:rPr lang="en-US" dirty="0" err="1" smtClean="0">
                <a:latin typeface="Arial Narrow"/>
                <a:cs typeface="Arial Narrow"/>
              </a:rPr>
              <a:t>scopo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è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ottenere</a:t>
            </a:r>
            <a:r>
              <a:rPr lang="en-US" dirty="0" smtClean="0">
                <a:latin typeface="Arial Narrow"/>
                <a:cs typeface="Arial Narrow"/>
              </a:rPr>
              <a:t> un input per </a:t>
            </a:r>
            <a:r>
              <a:rPr lang="en-US" dirty="0" err="1" smtClean="0">
                <a:latin typeface="Arial Narrow"/>
                <a:cs typeface="Arial Narrow"/>
              </a:rPr>
              <a:t>l’analisi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maneggiabile</a:t>
            </a:r>
            <a:r>
              <a:rPr lang="en-US" dirty="0" smtClean="0">
                <a:latin typeface="Arial Narrow"/>
                <a:cs typeface="Arial Narrow"/>
              </a:rPr>
              <a:t> con </a:t>
            </a:r>
            <a:r>
              <a:rPr lang="en-US" dirty="0" err="1" smtClean="0">
                <a:latin typeface="Arial Narrow"/>
                <a:cs typeface="Arial Narrow"/>
              </a:rPr>
              <a:t>poche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risorse</a:t>
            </a:r>
            <a:r>
              <a:rPr lang="en-US" dirty="0" smtClean="0">
                <a:latin typeface="Arial Narrow"/>
                <a:cs typeface="Arial Narrow"/>
              </a:rPr>
              <a:t> (desk/laptop);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latin typeface="Arial Narrow"/>
                <a:cs typeface="Arial Narrow"/>
              </a:rPr>
              <a:t>La </a:t>
            </a:r>
            <a:r>
              <a:rPr lang="en-US" dirty="0" err="1" smtClean="0">
                <a:latin typeface="Arial Narrow"/>
                <a:cs typeface="Arial Narrow"/>
              </a:rPr>
              <a:t>metrica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chiave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è</a:t>
            </a:r>
            <a:r>
              <a:rPr lang="en-US" dirty="0" smtClean="0">
                <a:latin typeface="Arial Narrow"/>
                <a:cs typeface="Arial Narrow"/>
              </a:rPr>
              <a:t> “</a:t>
            </a:r>
            <a:r>
              <a:rPr lang="en-US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time-to-insight</a:t>
            </a:r>
            <a:r>
              <a:rPr lang="en-US" dirty="0" smtClean="0">
                <a:latin typeface="Arial Narrow"/>
                <a:cs typeface="Arial Narrow"/>
              </a:rPr>
              <a:t>”.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1565" y="1949671"/>
            <a:ext cx="8579833" cy="3074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/>
                <a:cs typeface="Arial Narrow"/>
              </a:rPr>
              <a:t>Main R&amp;D Topics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Come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usare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recenti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tecniche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riduzione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analisi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dati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prodotte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in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ambiti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non-HEP: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In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particolare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tecniche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Machine Learning in Data Science (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nelle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varie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accezioni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);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Occorre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rendere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compatibile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formati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nativi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con ROOT (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integrazione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nell’ecosistema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); 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Python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emergente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come lingua franca: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occorre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garantirenerl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tempo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l’evoluzione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del binding ROOT/Python (e,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parallelamente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,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aumentare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il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numero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users Python-aware);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File formats, compression algorithms and new data storage access systems.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Tecniche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per la data-reproducibility.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New Analysis Facilities: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importanza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i="1" dirty="0" smtClean="0">
                <a:solidFill>
                  <a:srgbClr val="FFFFFF"/>
                </a:solidFill>
                <a:latin typeface="Arial Narrow"/>
                <a:cs typeface="Arial Narrow"/>
              </a:rPr>
              <a:t>analysis-cluste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rs per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l’accesso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interattivo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dati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395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0" y="136867"/>
            <a:ext cx="3364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5</a:t>
            </a:r>
            <a:r>
              <a:rPr lang="en-US" sz="2000" b="1" dirty="0" smtClean="0">
                <a:latin typeface="Arial Narrow"/>
                <a:cs typeface="Arial Narrow"/>
              </a:rPr>
              <a:t>.</a:t>
            </a:r>
            <a:r>
              <a:rPr lang="en-US" sz="2000" b="1" dirty="0" smtClean="0">
                <a:solidFill>
                  <a:srgbClr val="94D66C"/>
                </a:solidFill>
                <a:latin typeface="Arial Narrow"/>
                <a:cs typeface="Arial Narrow"/>
              </a:rPr>
              <a:t> Data Processing Frameworks</a:t>
            </a:r>
            <a:endParaRPr lang="en-US" sz="2000" b="1" dirty="0">
              <a:solidFill>
                <a:srgbClr val="94D66C"/>
              </a:solidFill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565" y="536977"/>
            <a:ext cx="8822435" cy="174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/>
                <a:cs typeface="Arial Narrow"/>
              </a:rPr>
              <a:t>Scope &amp; Challenges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I Framework </a:t>
            </a:r>
            <a:r>
              <a:rPr lang="en-US" dirty="0" err="1" smtClean="0">
                <a:latin typeface="Arial Narrow"/>
                <a:cs typeface="Arial Narrow"/>
              </a:rPr>
              <a:t>degli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esperimenti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costituiscono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l’impalcatura</a:t>
            </a:r>
            <a:r>
              <a:rPr lang="en-US" dirty="0" smtClean="0">
                <a:latin typeface="Arial Narrow"/>
                <a:cs typeface="Arial Narrow"/>
              </a:rPr>
              <a:t> al </a:t>
            </a:r>
            <a:r>
              <a:rPr lang="en-US" dirty="0" err="1" smtClean="0">
                <a:latin typeface="Arial Narrow"/>
                <a:cs typeface="Arial Narrow"/>
              </a:rPr>
              <a:t>codice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algoritmico</a:t>
            </a:r>
            <a:r>
              <a:rPr lang="en-US" dirty="0" smtClean="0">
                <a:latin typeface="Arial Narrow"/>
                <a:cs typeface="Arial Narrow"/>
              </a:rPr>
              <a:t>: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err="1" smtClean="0">
                <a:latin typeface="Arial Narrow"/>
                <a:cs typeface="Arial Narrow"/>
              </a:rPr>
              <a:t>Ogni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esperimento</a:t>
            </a:r>
            <a:r>
              <a:rPr lang="en-US" dirty="0" smtClean="0">
                <a:latin typeface="Arial Narrow"/>
                <a:cs typeface="Arial Narrow"/>
              </a:rPr>
              <a:t> ha di base </a:t>
            </a:r>
            <a:r>
              <a:rPr lang="en-US" dirty="0" err="1" smtClean="0">
                <a:latin typeface="Arial Narrow"/>
                <a:cs typeface="Arial Narrow"/>
              </a:rPr>
              <a:t>sviluppato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il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suo</a:t>
            </a:r>
            <a:r>
              <a:rPr lang="en-US" dirty="0" smtClean="0">
                <a:latin typeface="Arial Narrow"/>
                <a:cs typeface="Arial Narrow"/>
              </a:rPr>
              <a:t> (molto </a:t>
            </a:r>
            <a:r>
              <a:rPr lang="en-US" dirty="0" err="1" smtClean="0">
                <a:latin typeface="Arial Narrow"/>
                <a:cs typeface="Arial Narrow"/>
              </a:rPr>
              <a:t>spazio</a:t>
            </a:r>
            <a:r>
              <a:rPr lang="en-US" dirty="0" smtClean="0">
                <a:latin typeface="Arial Narrow"/>
                <a:cs typeface="Arial Narrow"/>
              </a:rPr>
              <a:t> per commonalities);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err="1" smtClean="0">
                <a:latin typeface="Arial Narrow"/>
                <a:cs typeface="Arial Narrow"/>
              </a:rPr>
              <a:t>Tutti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stanno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evolvendo</a:t>
            </a:r>
            <a:r>
              <a:rPr lang="en-US" dirty="0" smtClean="0">
                <a:latin typeface="Arial Narrow"/>
                <a:cs typeface="Arial Narrow"/>
              </a:rPr>
              <a:t> per </a:t>
            </a:r>
            <a:r>
              <a:rPr lang="en-US" dirty="0" err="1" smtClean="0">
                <a:latin typeface="Arial Narrow"/>
                <a:cs typeface="Arial Narrow"/>
              </a:rPr>
              <a:t>supportare</a:t>
            </a:r>
            <a:r>
              <a:rPr lang="en-US" dirty="0" smtClean="0">
                <a:latin typeface="Arial Narrow"/>
                <a:cs typeface="Arial Narrow"/>
              </a:rPr>
              <a:t> multi-threading e </a:t>
            </a:r>
            <a:r>
              <a:rPr lang="en-US" dirty="0" err="1" smtClean="0">
                <a:latin typeface="Arial Narrow"/>
                <a:cs typeface="Arial Narrow"/>
              </a:rPr>
              <a:t>vettorizzazione</a:t>
            </a:r>
            <a:r>
              <a:rPr lang="en-US" dirty="0" smtClean="0">
                <a:latin typeface="Arial Narrow"/>
                <a:cs typeface="Arial Narrow"/>
              </a:rPr>
              <a:t>;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err="1" smtClean="0">
                <a:latin typeface="Arial Narrow"/>
                <a:cs typeface="Arial Narrow"/>
              </a:rPr>
              <a:t>Fornire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strumenti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il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più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possibile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trasparenti</a:t>
            </a:r>
            <a:r>
              <a:rPr lang="en-US" dirty="0" smtClean="0">
                <a:latin typeface="Arial Narrow"/>
                <a:cs typeface="Arial Narrow"/>
              </a:rPr>
              <a:t> a </a:t>
            </a:r>
            <a:r>
              <a:rPr lang="en-US" dirty="0" err="1" smtClean="0">
                <a:latin typeface="Arial Narrow"/>
                <a:cs typeface="Arial Narrow"/>
              </a:rPr>
              <a:t>specifiche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tecniche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parallelismo</a:t>
            </a:r>
            <a:r>
              <a:rPr lang="en-US" dirty="0" smtClean="0">
                <a:latin typeface="Arial Narrow"/>
                <a:cs typeface="Arial Narrow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1565" y="2389298"/>
            <a:ext cx="8579833" cy="2742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/>
                <a:cs typeface="Arial Narrow"/>
              </a:rPr>
              <a:t>Main R&amp;D Topics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Come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sviluppare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il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calcolo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parallelo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(GPU e/o FPGA)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senza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ridisegnare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tutto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il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framework: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Incorporare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nuovi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tipi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coprocessori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in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servizi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esterni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al framework (client-server);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Rendere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trasparente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il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workload management system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alle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disomogeneità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delle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risorse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disponibili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su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un’area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geografica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;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Calcolo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parassitico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: da volunteering computing a jobs HPC con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migliaia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nodi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;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Sviluppare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diverse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componenti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un framework in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modo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“experiment-agnostic” (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problema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più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sociologico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che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tecnologico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1072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0" y="136867"/>
            <a:ext cx="4852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6</a:t>
            </a:r>
            <a:r>
              <a:rPr lang="en-US" sz="2000" b="1" dirty="0" smtClean="0">
                <a:latin typeface="Arial Narrow"/>
                <a:cs typeface="Arial Narrow"/>
              </a:rPr>
              <a:t>.</a:t>
            </a:r>
            <a:r>
              <a:rPr lang="en-US" sz="2000" b="1" dirty="0" smtClean="0">
                <a:solidFill>
                  <a:srgbClr val="94D66C"/>
                </a:solidFill>
                <a:latin typeface="Arial Narrow"/>
                <a:cs typeface="Arial Narrow"/>
              </a:rPr>
              <a:t> Data </a:t>
            </a:r>
            <a:r>
              <a:rPr lang="en-US" sz="2000" b="1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Organisation</a:t>
            </a:r>
            <a:r>
              <a:rPr lang="en-US" sz="2000" b="1" dirty="0" smtClean="0">
                <a:solidFill>
                  <a:srgbClr val="94D66C"/>
                </a:solidFill>
                <a:latin typeface="Arial Narrow"/>
                <a:cs typeface="Arial Narrow"/>
              </a:rPr>
              <a:t>, Management and Access</a:t>
            </a:r>
            <a:endParaRPr lang="en-US" sz="2000" b="1" dirty="0">
              <a:solidFill>
                <a:srgbClr val="94D66C"/>
              </a:solidFill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565" y="536977"/>
            <a:ext cx="8822435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/>
                <a:cs typeface="Arial Narrow"/>
              </a:rPr>
              <a:t>Scope &amp; Challenges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Il Data Storage </a:t>
            </a:r>
            <a:r>
              <a:rPr lang="en-US" dirty="0" err="1" smtClean="0">
                <a:latin typeface="Arial Narrow"/>
                <a:cs typeface="Arial Narrow"/>
              </a:rPr>
              <a:t>è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il</a:t>
            </a:r>
            <a:r>
              <a:rPr lang="en-US" dirty="0" smtClean="0">
                <a:latin typeface="Arial Narrow"/>
                <a:cs typeface="Arial Narrow"/>
              </a:rPr>
              <a:t> main driver </a:t>
            </a:r>
            <a:r>
              <a:rPr lang="en-US" dirty="0" err="1" smtClean="0">
                <a:latin typeface="Arial Narrow"/>
                <a:cs typeface="Arial Narrow"/>
              </a:rPr>
              <a:t>dei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costi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gestione</a:t>
            </a:r>
            <a:r>
              <a:rPr lang="en-US" dirty="0" smtClean="0">
                <a:latin typeface="Arial Narrow"/>
                <a:cs typeface="Arial Narrow"/>
              </a:rPr>
              <a:t> di LHC (</a:t>
            </a:r>
            <a:r>
              <a:rPr lang="en-US" dirty="0" err="1" smtClean="0">
                <a:latin typeface="Arial Narrow"/>
                <a:cs typeface="Arial Narrow"/>
              </a:rPr>
              <a:t>oggi</a:t>
            </a:r>
            <a:r>
              <a:rPr lang="en-US" dirty="0" smtClean="0">
                <a:latin typeface="Arial Narrow"/>
                <a:cs typeface="Arial Narrow"/>
              </a:rPr>
              <a:t> e </a:t>
            </a:r>
            <a:r>
              <a:rPr lang="en-US" dirty="0" err="1" smtClean="0">
                <a:latin typeface="Arial Narrow"/>
                <a:cs typeface="Arial Narrow"/>
              </a:rPr>
              <a:t>domani</a:t>
            </a:r>
            <a:r>
              <a:rPr lang="en-US" dirty="0" smtClean="0">
                <a:latin typeface="Arial Narrow"/>
                <a:cs typeface="Arial Narrow"/>
              </a:rPr>
              <a:t>):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latin typeface="Arial Narrow"/>
                <a:cs typeface="Arial Narrow"/>
              </a:rPr>
              <a:t>HL-LHC </a:t>
            </a:r>
            <a:r>
              <a:rPr lang="en-US" dirty="0" err="1" smtClean="0">
                <a:latin typeface="Arial Narrow"/>
                <a:cs typeface="Arial Narrow"/>
              </a:rPr>
              <a:t>rappresenta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una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discontinuità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importante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nella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quantità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dati</a:t>
            </a:r>
            <a:r>
              <a:rPr lang="en-US" dirty="0" smtClean="0">
                <a:latin typeface="Arial Narrow"/>
                <a:cs typeface="Arial Narrow"/>
              </a:rPr>
              <a:t>;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latin typeface="Arial Narrow"/>
                <a:cs typeface="Arial Narrow"/>
              </a:rPr>
              <a:t>Scientific reach </a:t>
            </a:r>
            <a:r>
              <a:rPr lang="en-US" dirty="0" err="1" smtClean="0">
                <a:latin typeface="Arial Narrow"/>
                <a:cs typeface="Arial Narrow"/>
              </a:rPr>
              <a:t>limitato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dai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colli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bottiglia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dell’accesso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dati</a:t>
            </a:r>
            <a:r>
              <a:rPr lang="en-US" dirty="0" smtClean="0">
                <a:latin typeface="Arial Narrow"/>
                <a:cs typeface="Arial Narrow"/>
              </a:rPr>
              <a:t>, </a:t>
            </a:r>
            <a:r>
              <a:rPr lang="en-US" dirty="0" err="1" smtClean="0">
                <a:latin typeface="Arial Narrow"/>
                <a:cs typeface="Arial Narrow"/>
              </a:rPr>
              <a:t>alla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memoria</a:t>
            </a:r>
            <a:r>
              <a:rPr lang="en-US" dirty="0" smtClean="0">
                <a:latin typeface="Arial Narrow"/>
                <a:cs typeface="Arial Narrow"/>
              </a:rPr>
              <a:t> e tempi di CPU.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1565" y="1949671"/>
            <a:ext cx="8822435" cy="3074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/>
                <a:cs typeface="Arial Narrow"/>
              </a:rPr>
              <a:t>Main R&amp;D Topics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L’uso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nuove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risorse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(cloud, HPC, parasitic)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richiede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capacità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riconfigurazione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dinamica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metodi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accesso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dati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e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gestione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job.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L’uso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tecniche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ML a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loro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volta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pongono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vincoli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al dove,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quando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e come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accedere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dati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:</a:t>
            </a:r>
          </a:p>
          <a:p>
            <a:pPr marL="800100" lvl="1" indent="-34290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particolare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importanza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grande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granularità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nell’accesso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dati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(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oltre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all’efficienza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</a:p>
          <a:p>
            <a:pPr marL="800100" lvl="1" indent="-342900">
              <a:lnSpc>
                <a:spcPct val="120000"/>
              </a:lnSpc>
              <a:buFont typeface="Courier New"/>
              <a:buChar char="o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Accesso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rapido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a training-sets per ML (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gestione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medesimi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);</a:t>
            </a:r>
          </a:p>
          <a:p>
            <a:pPr marL="800100" lvl="1" indent="-34290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Grande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attenzione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a industry-standards Spark (Apache), Tensor-Flow 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integrazione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in HEP;</a:t>
            </a:r>
          </a:p>
          <a:p>
            <a:pPr marL="800100" lvl="1" indent="-34290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In HEP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accesso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differenziato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a sotto-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strutture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un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dato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(non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comune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al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fuori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HEP);</a:t>
            </a:r>
          </a:p>
          <a:p>
            <a:pPr marL="800100" lvl="1" indent="-34290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In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generale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convivenza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tra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necessità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HEP 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sviluppo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degli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standard.</a:t>
            </a:r>
          </a:p>
        </p:txBody>
      </p:sp>
    </p:spTree>
    <p:extLst>
      <p:ext uri="{BB962C8B-B14F-4D97-AF65-F5344CB8AC3E}">
        <p14:creationId xmlns:p14="http://schemas.microsoft.com/office/powerpoint/2010/main" val="165200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0" y="119546"/>
            <a:ext cx="4146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7</a:t>
            </a:r>
            <a:r>
              <a:rPr lang="en-US" sz="2000" b="1" dirty="0" smtClean="0">
                <a:latin typeface="Arial Narrow"/>
                <a:cs typeface="Arial Narrow"/>
              </a:rPr>
              <a:t>.</a:t>
            </a:r>
            <a:r>
              <a:rPr lang="en-US" sz="2000" b="1" dirty="0" smtClean="0">
                <a:solidFill>
                  <a:srgbClr val="94D66C"/>
                </a:solidFill>
                <a:latin typeface="Arial Narrow"/>
                <a:cs typeface="Arial Narrow"/>
              </a:rPr>
              <a:t> Facilities and Distributed Computing</a:t>
            </a:r>
            <a:endParaRPr lang="en-US" sz="2000" b="1" dirty="0">
              <a:solidFill>
                <a:srgbClr val="94D66C"/>
              </a:solidFill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565" y="403754"/>
            <a:ext cx="8822435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/>
                <a:cs typeface="Arial Narrow"/>
              </a:rPr>
              <a:t>Scope &amp; Challenges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Storage e CPU </a:t>
            </a:r>
            <a:r>
              <a:rPr lang="en-US" dirty="0" err="1" smtClean="0">
                <a:latin typeface="Arial Narrow"/>
                <a:cs typeface="Arial Narrow"/>
              </a:rPr>
              <a:t>forniti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oggi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prevalentemente</a:t>
            </a:r>
            <a:r>
              <a:rPr lang="en-US" dirty="0" smtClean="0">
                <a:latin typeface="Arial Narrow"/>
                <a:cs typeface="Arial Narrow"/>
              </a:rPr>
              <a:t> come </a:t>
            </a:r>
            <a:r>
              <a:rPr lang="en-US" dirty="0" err="1" smtClean="0">
                <a:latin typeface="Arial Narrow"/>
                <a:cs typeface="Arial Narrow"/>
              </a:rPr>
              <a:t>risorse</a:t>
            </a:r>
            <a:r>
              <a:rPr lang="en-US" dirty="0" smtClean="0">
                <a:latin typeface="Arial Narrow"/>
                <a:cs typeface="Arial Narrow"/>
              </a:rPr>
              <a:t> WLCG: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latin typeface="Arial Narrow"/>
                <a:cs typeface="Arial Narrow"/>
              </a:rPr>
              <a:t>Schema </a:t>
            </a:r>
            <a:r>
              <a:rPr lang="en-US" dirty="0" err="1" smtClean="0">
                <a:latin typeface="Arial Narrow"/>
                <a:cs typeface="Arial Narrow"/>
              </a:rPr>
              <a:t>che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perdurerà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ancora</a:t>
            </a:r>
            <a:r>
              <a:rPr lang="en-US" dirty="0" smtClean="0">
                <a:latin typeface="Arial Narrow"/>
                <a:cs typeface="Arial Narrow"/>
              </a:rPr>
              <a:t>, ma </a:t>
            </a:r>
            <a:r>
              <a:rPr lang="en-US" dirty="0" err="1" smtClean="0">
                <a:latin typeface="Arial Narrow"/>
                <a:cs typeface="Arial Narrow"/>
              </a:rPr>
              <a:t>sarà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influenzato</a:t>
            </a:r>
            <a:r>
              <a:rPr lang="en-US" dirty="0" smtClean="0">
                <a:latin typeface="Arial Narrow"/>
                <a:cs typeface="Arial Narrow"/>
              </a:rPr>
              <a:t> da </a:t>
            </a:r>
            <a:r>
              <a:rPr lang="en-US" dirty="0" err="1" smtClean="0">
                <a:latin typeface="Arial Narrow"/>
                <a:cs typeface="Arial Narrow"/>
              </a:rPr>
              <a:t>sviluppi</a:t>
            </a:r>
            <a:r>
              <a:rPr lang="en-US" dirty="0" smtClean="0">
                <a:latin typeface="Arial Narrow"/>
                <a:cs typeface="Arial Narrow"/>
              </a:rPr>
              <a:t> di IAAS di </a:t>
            </a:r>
            <a:r>
              <a:rPr lang="en-US" dirty="0" err="1" smtClean="0">
                <a:latin typeface="Arial Narrow"/>
                <a:cs typeface="Arial Narrow"/>
              </a:rPr>
              <a:t>tipo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commerciale</a:t>
            </a:r>
            <a:r>
              <a:rPr lang="en-US" dirty="0" smtClean="0">
                <a:latin typeface="Arial Narrow"/>
                <a:cs typeface="Arial Narrow"/>
              </a:rPr>
              <a:t> e/o </a:t>
            </a:r>
            <a:r>
              <a:rPr lang="en-US" dirty="0" err="1" smtClean="0">
                <a:latin typeface="Arial Narrow"/>
                <a:cs typeface="Arial Narrow"/>
              </a:rPr>
              <a:t>parassitico</a:t>
            </a:r>
            <a:r>
              <a:rPr lang="en-US" dirty="0" smtClean="0">
                <a:latin typeface="Arial Narrow"/>
                <a:cs typeface="Arial Narrow"/>
              </a:rPr>
              <a:t> (</a:t>
            </a:r>
            <a:r>
              <a:rPr lang="en-US" dirty="0" err="1" smtClean="0">
                <a:latin typeface="Arial Narrow"/>
                <a:cs typeface="Arial Narrow"/>
              </a:rPr>
              <a:t>modelli</a:t>
            </a:r>
            <a:r>
              <a:rPr lang="en-US" dirty="0" smtClean="0">
                <a:latin typeface="Arial Narrow"/>
                <a:cs typeface="Arial Narrow"/>
              </a:rPr>
              <a:t> data-lake).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1565" y="1736412"/>
            <a:ext cx="8579833" cy="3407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/>
                <a:cs typeface="Arial Narrow"/>
              </a:rPr>
              <a:t>Main R&amp;D Topics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Occorre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migliorare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la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comprensione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del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modello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costi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associati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per HEP:</a:t>
            </a:r>
          </a:p>
          <a:p>
            <a:pPr marL="800100" lvl="1" indent="-342900">
              <a:lnSpc>
                <a:spcPct val="120000"/>
              </a:lnSpc>
              <a:buFont typeface="Courier New"/>
              <a:buChar char="o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Tenere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in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conto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differenze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regionali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funding,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politiche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e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costi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diretti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indiretti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(ad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es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.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spesso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siti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piccoli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forniscono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significative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risorse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over-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plegde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</a:p>
          <a:p>
            <a:pPr marL="800100" lvl="1" indent="-34290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Il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modello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data-lake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può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funzionare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per HEP?</a:t>
            </a:r>
          </a:p>
          <a:p>
            <a:pPr marL="1257300" lvl="2" indent="-342900">
              <a:lnSpc>
                <a:spcPct val="120000"/>
              </a:lnSpc>
              <a:buFont typeface="Wingdings" charset="2"/>
              <a:buChar char="Ø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Investire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più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su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network connectivity o data storage?</a:t>
            </a:r>
          </a:p>
          <a:p>
            <a:pPr marL="1257300" lvl="2" indent="-342900">
              <a:lnSpc>
                <a:spcPct val="120000"/>
              </a:lnSpc>
              <a:buFont typeface="Wingdings" charset="2"/>
              <a:buChar char="Ø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Meglio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concentrare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dati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in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meno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siti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più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grandi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o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usare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più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l’accesso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random (rete)?</a:t>
            </a:r>
          </a:p>
          <a:p>
            <a:pPr marL="800100" lvl="1" indent="-34290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Come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sfruttare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in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modo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ottimale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nuove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tecnologie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rete e storage? </a:t>
            </a:r>
          </a:p>
          <a:p>
            <a:pPr marL="1257300" lvl="2" indent="-342900">
              <a:lnSpc>
                <a:spcPct val="120000"/>
              </a:lnSpc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oftware defined networks, object stores, content addressable networks</a:t>
            </a:r>
          </a:p>
          <a:p>
            <a:pPr marL="800100" lvl="1" indent="-342900">
              <a:lnSpc>
                <a:spcPct val="120000"/>
              </a:lnSpc>
              <a:buFont typeface="Courier New"/>
              <a:buChar char="o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Aumentare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l’osmosi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con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altre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Big-Data sciences (SKA, CTA) 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condividere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risorse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003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0" y="136867"/>
            <a:ext cx="22068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7</a:t>
            </a:r>
            <a:r>
              <a:rPr lang="en-US" sz="2000" b="1" dirty="0" smtClean="0">
                <a:latin typeface="Arial Narrow"/>
                <a:cs typeface="Arial Narrow"/>
              </a:rPr>
              <a:t>.</a:t>
            </a:r>
            <a:r>
              <a:rPr lang="en-US" sz="2000" b="1" dirty="0" smtClean="0">
                <a:solidFill>
                  <a:srgbClr val="94D66C"/>
                </a:solidFill>
                <a:latin typeface="Arial Narrow"/>
                <a:cs typeface="Arial Narrow"/>
              </a:rPr>
              <a:t> Machine Learning</a:t>
            </a:r>
            <a:endParaRPr lang="en-US" sz="2000" b="1" dirty="0">
              <a:solidFill>
                <a:srgbClr val="94D66C"/>
              </a:solidFill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565" y="536977"/>
            <a:ext cx="8822435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/>
                <a:cs typeface="Arial Narrow"/>
              </a:rPr>
              <a:t>Scope &amp; Challenges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Neural Networks e Boosted Decision Trees </a:t>
            </a:r>
            <a:r>
              <a:rPr lang="en-US" dirty="0" err="1" smtClean="0">
                <a:latin typeface="Arial Narrow"/>
                <a:cs typeface="Arial Narrow"/>
              </a:rPr>
              <a:t>ormai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uso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consolidato</a:t>
            </a:r>
            <a:r>
              <a:rPr lang="en-US" dirty="0" smtClean="0">
                <a:latin typeface="Arial Narrow"/>
                <a:cs typeface="Arial Narrow"/>
              </a:rPr>
              <a:t> in HEP (particle identification).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Nuove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tecniche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più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recenti</a:t>
            </a:r>
            <a:r>
              <a:rPr lang="en-US" dirty="0" smtClean="0">
                <a:latin typeface="Arial Narrow"/>
                <a:cs typeface="Arial Narrow"/>
              </a:rPr>
              <a:t> (Deep Neural Networks), </a:t>
            </a:r>
            <a:r>
              <a:rPr lang="en-US" dirty="0" err="1" smtClean="0">
                <a:latin typeface="Arial Narrow"/>
                <a:cs typeface="Arial Narrow"/>
              </a:rPr>
              <a:t>migliorate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tecniche</a:t>
            </a:r>
            <a:r>
              <a:rPr lang="en-US" dirty="0" smtClean="0">
                <a:latin typeface="Arial Narrow"/>
                <a:cs typeface="Arial Narrow"/>
              </a:rPr>
              <a:t> di training: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latin typeface="Arial Narrow"/>
                <a:cs typeface="Arial Narrow"/>
              </a:rPr>
              <a:t>Il </a:t>
            </a:r>
            <a:r>
              <a:rPr lang="en-US" dirty="0" err="1" smtClean="0">
                <a:latin typeface="Arial Narrow"/>
                <a:cs typeface="Arial Narrow"/>
              </a:rPr>
              <a:t>meglio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ottenuto</a:t>
            </a:r>
            <a:r>
              <a:rPr lang="en-US" dirty="0" smtClean="0">
                <a:latin typeface="Arial Narrow"/>
                <a:cs typeface="Arial Narrow"/>
              </a:rPr>
              <a:t> in regime di alto noise e/o alto </a:t>
            </a:r>
            <a:r>
              <a:rPr lang="en-US" dirty="0" err="1" smtClean="0">
                <a:latin typeface="Arial Narrow"/>
                <a:cs typeface="Arial Narrow"/>
              </a:rPr>
              <a:t>numero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parametri</a:t>
            </a:r>
            <a:r>
              <a:rPr lang="en-US" dirty="0" smtClean="0">
                <a:latin typeface="Arial Narrow"/>
                <a:cs typeface="Arial Narrow"/>
              </a:rPr>
              <a:t> del phase-space.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1565" y="2159045"/>
            <a:ext cx="8579833" cy="2742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/>
                <a:cs typeface="Arial Narrow"/>
              </a:rPr>
              <a:t>Main R&amp;D Topics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Miglioramento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ed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ottimizzazione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tempi 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delle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tecniche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(fast simulation, tracking).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Aumento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del physics reach grazie a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migliorate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strategie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classificazione</a:t>
            </a:r>
            <a:r>
              <a:rPr lang="en-US" dirty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endParaRPr lang="en-US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Miglioramenti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nella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compressione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dati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Impatto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non solo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nell’offline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ma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anche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nell’online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(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comunità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con culture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contigue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ma non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totalmente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sovrapposte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).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Necessario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sforzo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considerevole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per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usare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al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meglio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queste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nuove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tecnologie</a:t>
            </a:r>
            <a:r>
              <a:rPr lang="en-US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non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ancora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di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dominio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per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tutti</a:t>
            </a:r>
            <a:r>
              <a:rPr lang="en-US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(come per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heterogeneus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computing,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cruciale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adeguato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 training </a:t>
            </a:r>
            <a:r>
              <a:rPr lang="en-US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sviluppatori</a:t>
            </a: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7003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0" y="136867"/>
            <a:ext cx="45604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8</a:t>
            </a:r>
            <a:r>
              <a:rPr lang="en-US" sz="2000" b="1" dirty="0" smtClean="0">
                <a:latin typeface="Arial Narrow"/>
                <a:cs typeface="Arial Narrow"/>
              </a:rPr>
              <a:t>.</a:t>
            </a:r>
            <a:r>
              <a:rPr lang="en-US" sz="2000" b="1" dirty="0" smtClean="0">
                <a:solidFill>
                  <a:srgbClr val="94D66C"/>
                </a:solidFill>
                <a:latin typeface="Arial Narrow"/>
                <a:cs typeface="Arial Narrow"/>
              </a:rPr>
              <a:t> Data, Software and Analysis Preservation</a:t>
            </a:r>
            <a:endParaRPr lang="en-US" sz="2000" b="1" dirty="0">
              <a:solidFill>
                <a:srgbClr val="94D66C"/>
              </a:solidFill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565" y="536977"/>
            <a:ext cx="8822435" cy="4404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Ragionevoli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progressi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rispetto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altre</a:t>
            </a:r>
            <a:r>
              <a:rPr lang="en-US" dirty="0" smtClean="0">
                <a:latin typeface="Arial Narrow"/>
                <a:cs typeface="Arial Narrow"/>
              </a:rPr>
              <a:t> discipline.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Sfida</a:t>
            </a:r>
            <a:r>
              <a:rPr lang="en-US" dirty="0" smtClean="0">
                <a:latin typeface="Arial Narrow"/>
                <a:cs typeface="Arial Narrow"/>
              </a:rPr>
              <a:t> in due </a:t>
            </a:r>
            <a:r>
              <a:rPr lang="en-US" dirty="0" err="1" smtClean="0">
                <a:latin typeface="Arial Narrow"/>
                <a:cs typeface="Arial Narrow"/>
              </a:rPr>
              <a:t>aree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principali</a:t>
            </a:r>
            <a:r>
              <a:rPr lang="en-US" dirty="0" smtClean="0">
                <a:latin typeface="Arial Narrow"/>
                <a:cs typeface="Arial Narrow"/>
              </a:rPr>
              <a:t>: bit-preservation e knowledge-preservation: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latin typeface="Arial Narrow"/>
                <a:cs typeface="Arial Narrow"/>
              </a:rPr>
              <a:t>DPHEP </a:t>
            </a:r>
            <a:r>
              <a:rPr lang="en-US" dirty="0" err="1" smtClean="0">
                <a:latin typeface="Arial Narrow"/>
                <a:cs typeface="Arial Narrow"/>
              </a:rPr>
              <a:t>attivo</a:t>
            </a:r>
            <a:r>
              <a:rPr lang="en-US" dirty="0" smtClean="0">
                <a:latin typeface="Arial Narrow"/>
                <a:cs typeface="Arial Narrow"/>
              </a:rPr>
              <a:t> in </a:t>
            </a:r>
            <a:r>
              <a:rPr lang="en-US" dirty="0" err="1" smtClean="0">
                <a:latin typeface="Arial Narrow"/>
                <a:cs typeface="Arial Narrow"/>
              </a:rPr>
              <a:t>entrambi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settori</a:t>
            </a:r>
            <a:endParaRPr lang="en-US" dirty="0" smtClean="0">
              <a:latin typeface="Arial Narrow"/>
              <a:cs typeface="Arial Narrow"/>
            </a:endParaRP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endParaRPr lang="en-US" dirty="0">
              <a:latin typeface="Arial Narrow"/>
              <a:cs typeface="Arial Narrow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Knowledge-preservation parte </a:t>
            </a:r>
            <a:r>
              <a:rPr lang="en-US" dirty="0" err="1" smtClean="0">
                <a:latin typeface="Arial Narrow"/>
                <a:cs typeface="Arial Narrow"/>
              </a:rPr>
              <a:t>più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complessa</a:t>
            </a:r>
            <a:r>
              <a:rPr lang="en-US" dirty="0" smtClean="0">
                <a:latin typeface="Arial Narrow"/>
                <a:cs typeface="Arial Narrow"/>
              </a:rPr>
              <a:t>: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latin typeface="Arial Narrow"/>
                <a:cs typeface="Arial Narrow"/>
              </a:rPr>
              <a:t>Non solo </a:t>
            </a:r>
            <a:r>
              <a:rPr lang="en-US" dirty="0" err="1" smtClean="0">
                <a:latin typeface="Arial Narrow"/>
                <a:cs typeface="Arial Narrow"/>
              </a:rPr>
              <a:t>ogni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esperimento</a:t>
            </a:r>
            <a:r>
              <a:rPr lang="en-US" dirty="0" smtClean="0">
                <a:latin typeface="Arial Narrow"/>
                <a:cs typeface="Arial Narrow"/>
              </a:rPr>
              <a:t> ha workflow di </a:t>
            </a:r>
            <a:r>
              <a:rPr lang="en-US" dirty="0" err="1" smtClean="0">
                <a:latin typeface="Arial Narrow"/>
                <a:cs typeface="Arial Narrow"/>
              </a:rPr>
              <a:t>analisi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peculiari</a:t>
            </a:r>
            <a:r>
              <a:rPr lang="en-US" dirty="0" smtClean="0">
                <a:latin typeface="Arial Narrow"/>
                <a:cs typeface="Arial Narrow"/>
              </a:rPr>
              <a:t>, ma </a:t>
            </a:r>
            <a:r>
              <a:rPr lang="en-US" dirty="0" err="1" smtClean="0">
                <a:latin typeface="Arial Narrow"/>
                <a:cs typeface="Arial Narrow"/>
              </a:rPr>
              <a:t>ogni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singola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analisi</a:t>
            </a:r>
            <a:r>
              <a:rPr lang="en-US" dirty="0" smtClean="0">
                <a:latin typeface="Arial Narrow"/>
                <a:cs typeface="Arial Narrow"/>
              </a:rPr>
              <a:t> li ha;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err="1" smtClean="0">
                <a:latin typeface="Arial Narrow"/>
                <a:cs typeface="Arial Narrow"/>
              </a:rPr>
              <a:t>Storicamente</a:t>
            </a:r>
            <a:r>
              <a:rPr lang="en-US" dirty="0" smtClean="0">
                <a:latin typeface="Arial Narrow"/>
                <a:cs typeface="Arial Narrow"/>
              </a:rPr>
              <a:t> la </a:t>
            </a:r>
            <a:r>
              <a:rPr lang="en-US" dirty="0" err="1" smtClean="0">
                <a:latin typeface="Arial Narrow"/>
                <a:cs typeface="Arial Narrow"/>
              </a:rPr>
              <a:t>capacità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documentare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gli</a:t>
            </a:r>
            <a:r>
              <a:rPr lang="en-US" dirty="0" smtClean="0">
                <a:latin typeface="Arial Narrow"/>
                <a:cs typeface="Arial Narrow"/>
              </a:rPr>
              <a:t> step di </a:t>
            </a:r>
            <a:r>
              <a:rPr lang="en-US" dirty="0" err="1" smtClean="0">
                <a:latin typeface="Arial Narrow"/>
                <a:cs typeface="Arial Narrow"/>
              </a:rPr>
              <a:t>analisi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è</a:t>
            </a:r>
            <a:r>
              <a:rPr lang="en-US" dirty="0" smtClean="0">
                <a:latin typeface="Arial Narrow"/>
                <a:cs typeface="Arial Narrow"/>
              </a:rPr>
              <a:t> molto </a:t>
            </a:r>
            <a:r>
              <a:rPr lang="en-US" dirty="0" err="1" smtClean="0">
                <a:latin typeface="Arial Narrow"/>
                <a:cs typeface="Arial Narrow"/>
              </a:rPr>
              <a:t>scarsa</a:t>
            </a:r>
            <a:r>
              <a:rPr lang="en-US" dirty="0" smtClean="0">
                <a:latin typeface="Arial Narrow"/>
                <a:cs typeface="Arial Narrow"/>
              </a:rPr>
              <a:t>:</a:t>
            </a:r>
          </a:p>
          <a:p>
            <a:pPr marL="1200150" lvl="2" indent="-285750">
              <a:lnSpc>
                <a:spcPct val="120000"/>
              </a:lnSpc>
              <a:buFont typeface="Wingdings" charset="2"/>
              <a:buChar char="Ø"/>
            </a:pPr>
            <a:r>
              <a:rPr lang="en-US" dirty="0" err="1" smtClean="0">
                <a:latin typeface="Arial Narrow"/>
                <a:cs typeface="Arial Narrow"/>
              </a:rPr>
              <a:t>Occorre</a:t>
            </a:r>
            <a:r>
              <a:rPr lang="en-US" dirty="0" smtClean="0">
                <a:latin typeface="Arial Narrow"/>
                <a:cs typeface="Arial Narrow"/>
              </a:rPr>
              <a:t> tempo, </a:t>
            </a:r>
            <a:r>
              <a:rPr lang="en-US" dirty="0" err="1" smtClean="0">
                <a:latin typeface="Arial Narrow"/>
                <a:cs typeface="Arial Narrow"/>
              </a:rPr>
              <a:t>strumenti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adatti</a:t>
            </a:r>
            <a:r>
              <a:rPr lang="en-US" dirty="0" smtClean="0">
                <a:latin typeface="Arial Narrow"/>
                <a:cs typeface="Arial Narrow"/>
              </a:rPr>
              <a:t> e </a:t>
            </a:r>
            <a:r>
              <a:rPr lang="en-US" dirty="0" err="1" smtClean="0">
                <a:latin typeface="Arial Narrow"/>
                <a:cs typeface="Arial Narrow"/>
              </a:rPr>
              <a:t>spinta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motivazionale</a:t>
            </a:r>
            <a:r>
              <a:rPr lang="en-US" dirty="0" smtClean="0">
                <a:latin typeface="Arial Narrow"/>
                <a:cs typeface="Arial Narrow"/>
              </a:rPr>
              <a:t>,</a:t>
            </a:r>
          </a:p>
          <a:p>
            <a:pPr marL="1200150" lvl="2" indent="-285750">
              <a:lnSpc>
                <a:spcPct val="120000"/>
              </a:lnSpc>
              <a:buFont typeface="Wingdings" charset="2"/>
              <a:buChar char="Ø"/>
            </a:pPr>
            <a:r>
              <a:rPr lang="en-US" dirty="0" err="1" smtClean="0">
                <a:latin typeface="Arial Narrow"/>
                <a:cs typeface="Arial Narrow"/>
              </a:rPr>
              <a:t>Servono</a:t>
            </a:r>
            <a:r>
              <a:rPr lang="en-US" dirty="0" smtClean="0">
                <a:latin typeface="Arial Narrow"/>
                <a:cs typeface="Arial Narrow"/>
              </a:rPr>
              <a:t>  </a:t>
            </a:r>
            <a:r>
              <a:rPr lang="en-US" dirty="0" err="1" smtClean="0">
                <a:latin typeface="Arial Narrow"/>
                <a:cs typeface="Arial Narrow"/>
              </a:rPr>
              <a:t>strumenti</a:t>
            </a:r>
            <a:r>
              <a:rPr lang="en-US" dirty="0" smtClean="0">
                <a:latin typeface="Arial Narrow"/>
                <a:cs typeface="Arial Narrow"/>
              </a:rPr>
              <a:t> software </a:t>
            </a:r>
            <a:r>
              <a:rPr lang="en-US" dirty="0" err="1" smtClean="0">
                <a:latin typeface="Arial Narrow"/>
                <a:cs typeface="Arial Narrow"/>
              </a:rPr>
              <a:t>disegnati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allo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scopo</a:t>
            </a:r>
            <a:r>
              <a:rPr lang="en-US" dirty="0" smtClean="0">
                <a:latin typeface="Arial Narrow"/>
                <a:cs typeface="Arial Narrow"/>
              </a:rPr>
              <a:t> (ad </a:t>
            </a:r>
            <a:r>
              <a:rPr lang="en-US" dirty="0" err="1" smtClean="0">
                <a:latin typeface="Arial Narrow"/>
                <a:cs typeface="Arial Narrow"/>
              </a:rPr>
              <a:t>es</a:t>
            </a:r>
            <a:r>
              <a:rPr lang="en-US" dirty="0" smtClean="0">
                <a:latin typeface="Arial Narrow"/>
                <a:cs typeface="Arial Narrow"/>
              </a:rPr>
              <a:t>. di </a:t>
            </a:r>
            <a:r>
              <a:rPr lang="en-US" dirty="0" err="1" smtClean="0">
                <a:latin typeface="Arial Narrow"/>
                <a:cs typeface="Arial Narrow"/>
              </a:rPr>
              <a:t>aiuto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Docker</a:t>
            </a:r>
            <a:r>
              <a:rPr lang="en-US" dirty="0">
                <a:latin typeface="Arial Narrow"/>
                <a:cs typeface="Arial Narrow"/>
              </a:rPr>
              <a:t> </a:t>
            </a:r>
            <a:r>
              <a:rPr lang="en-US" dirty="0" smtClean="0">
                <a:latin typeface="Arial Narrow"/>
                <a:cs typeface="Arial Narrow"/>
              </a:rPr>
              <a:t>Container),</a:t>
            </a:r>
          </a:p>
          <a:p>
            <a:pPr marL="1200150" lvl="2" indent="-285750">
              <a:lnSpc>
                <a:spcPct val="120000"/>
              </a:lnSpc>
              <a:buFont typeface="Wingdings" charset="2"/>
              <a:buChar char="Ø"/>
            </a:pPr>
            <a:r>
              <a:rPr lang="en-US" dirty="0" err="1" smtClean="0">
                <a:latin typeface="Arial Narrow"/>
                <a:cs typeface="Arial Narrow"/>
              </a:rPr>
              <a:t>Sviluppo</a:t>
            </a:r>
            <a:r>
              <a:rPr lang="en-US" dirty="0" smtClean="0">
                <a:latin typeface="Arial Narrow"/>
                <a:cs typeface="Arial Narrow"/>
              </a:rPr>
              <a:t> in </a:t>
            </a:r>
            <a:r>
              <a:rPr lang="en-US" dirty="0" err="1" smtClean="0">
                <a:latin typeface="Arial Narrow"/>
                <a:cs typeface="Arial Narrow"/>
              </a:rPr>
              <a:t>parallelo</a:t>
            </a:r>
            <a:r>
              <a:rPr lang="en-US" dirty="0" smtClean="0">
                <a:latin typeface="Arial Narrow"/>
                <a:cs typeface="Arial Narrow"/>
              </a:rPr>
              <a:t> di un meta-workflow per </a:t>
            </a:r>
            <a:r>
              <a:rPr lang="en-US" dirty="0" err="1" smtClean="0">
                <a:latin typeface="Arial Narrow"/>
                <a:cs typeface="Arial Narrow"/>
              </a:rPr>
              <a:t>preservare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il</a:t>
            </a:r>
            <a:r>
              <a:rPr lang="en-US" dirty="0" smtClean="0">
                <a:latin typeface="Arial Narrow"/>
                <a:cs typeface="Arial Narrow"/>
              </a:rPr>
              <a:t> workflow.</a:t>
            </a:r>
          </a:p>
          <a:p>
            <a:pPr marL="1200150" lvl="2" indent="-285750">
              <a:lnSpc>
                <a:spcPct val="120000"/>
              </a:lnSpc>
              <a:buFont typeface="Wingdings" charset="2"/>
              <a:buChar char="Ø"/>
            </a:pPr>
            <a:endParaRPr lang="en-US" dirty="0">
              <a:latin typeface="Arial Narrow"/>
              <a:cs typeface="Arial Narrow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Lo Analysis Preservation Portal del CERN </a:t>
            </a:r>
            <a:r>
              <a:rPr lang="en-US" dirty="0" err="1" smtClean="0">
                <a:latin typeface="Arial Narrow"/>
                <a:cs typeface="Arial Narrow"/>
              </a:rPr>
              <a:t>una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buona</a:t>
            </a:r>
            <a:r>
              <a:rPr lang="en-US" dirty="0" smtClean="0">
                <a:latin typeface="Arial Narrow"/>
                <a:cs typeface="Arial Narrow"/>
              </a:rPr>
              <a:t> base di </a:t>
            </a:r>
            <a:r>
              <a:rPr lang="en-US" dirty="0" err="1" smtClean="0">
                <a:latin typeface="Arial Narrow"/>
                <a:cs typeface="Arial Narrow"/>
              </a:rPr>
              <a:t>partenza</a:t>
            </a:r>
            <a:r>
              <a:rPr lang="en-US" dirty="0" smtClean="0">
                <a:latin typeface="Arial Narrow"/>
                <a:cs typeface="Arial Narrow"/>
              </a:rPr>
              <a:t> per </a:t>
            </a:r>
            <a:r>
              <a:rPr lang="en-US" dirty="0" err="1" smtClean="0">
                <a:latin typeface="Arial Narrow"/>
                <a:cs typeface="Arial Narrow"/>
              </a:rPr>
              <a:t>futuri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sviluppi</a:t>
            </a:r>
            <a:r>
              <a:rPr lang="en-US" dirty="0" smtClean="0">
                <a:latin typeface="Arial Narrow"/>
                <a:cs typeface="Arial Narrow"/>
              </a:rPr>
              <a:t>: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dirty="0" err="1" smtClean="0">
                <a:latin typeface="Arial Narrow"/>
                <a:cs typeface="Arial Narrow"/>
              </a:rPr>
              <a:t>Abbassamento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della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soglia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complessità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iniziale</a:t>
            </a:r>
            <a:r>
              <a:rPr lang="en-US" dirty="0" smtClean="0">
                <a:latin typeface="Arial Narrow"/>
                <a:cs typeface="Arial Narrow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002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0" y="136867"/>
            <a:ext cx="2701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9</a:t>
            </a:r>
            <a:r>
              <a:rPr lang="en-US" sz="2000" b="1" dirty="0" smtClean="0">
                <a:latin typeface="Arial Narrow"/>
                <a:cs typeface="Arial Narrow"/>
              </a:rPr>
              <a:t>.</a:t>
            </a:r>
            <a:r>
              <a:rPr lang="en-US" sz="2000" b="1" dirty="0" smtClean="0">
                <a:solidFill>
                  <a:srgbClr val="94D66C"/>
                </a:solidFill>
                <a:latin typeface="Arial Narrow"/>
                <a:cs typeface="Arial Narrow"/>
              </a:rPr>
              <a:t> </a:t>
            </a:r>
            <a:r>
              <a:rPr lang="en-US" sz="2000" b="1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Altre</a:t>
            </a:r>
            <a:r>
              <a:rPr lang="en-US" sz="2000" b="1" dirty="0" smtClean="0">
                <a:solidFill>
                  <a:srgbClr val="94D66C"/>
                </a:solidFill>
                <a:latin typeface="Arial Narrow"/>
                <a:cs typeface="Arial Narrow"/>
              </a:rPr>
              <a:t> </a:t>
            </a:r>
            <a:r>
              <a:rPr lang="en-US" sz="2000" b="1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aree</a:t>
            </a:r>
            <a:r>
              <a:rPr lang="en-US" sz="2000" b="1" dirty="0" smtClean="0">
                <a:solidFill>
                  <a:srgbClr val="94D66C"/>
                </a:solidFill>
                <a:latin typeface="Arial Narrow"/>
                <a:cs typeface="Arial Narrow"/>
              </a:rPr>
              <a:t> di </a:t>
            </a:r>
            <a:r>
              <a:rPr lang="en-US" sz="2000" b="1" dirty="0" err="1" smtClean="0">
                <a:solidFill>
                  <a:srgbClr val="94D66C"/>
                </a:solidFill>
                <a:latin typeface="Arial Narrow"/>
                <a:cs typeface="Arial Narrow"/>
              </a:rPr>
              <a:t>intervento</a:t>
            </a:r>
            <a:endParaRPr lang="en-US" sz="2000" b="1" dirty="0">
              <a:solidFill>
                <a:srgbClr val="94D66C"/>
              </a:solidFill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93080"/>
            <a:ext cx="3020952" cy="410881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Conditions Data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latin typeface="Arial Narrow"/>
                <a:cs typeface="Arial Narrow"/>
              </a:rPr>
              <a:t>Per HL-LHC </a:t>
            </a:r>
            <a:r>
              <a:rPr lang="en-US" sz="1600" dirty="0" err="1" smtClean="0">
                <a:latin typeface="Arial Narrow"/>
                <a:cs typeface="Arial Narrow"/>
              </a:rPr>
              <a:t>necessità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scalano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linearmente</a:t>
            </a:r>
            <a:r>
              <a:rPr lang="en-US" sz="1600" dirty="0" smtClean="0">
                <a:latin typeface="Arial Narrow"/>
                <a:cs typeface="Arial Narrow"/>
              </a:rPr>
              <a:t> con </a:t>
            </a:r>
            <a:r>
              <a:rPr lang="en-US" sz="1600" dirty="0" err="1" smtClean="0">
                <a:latin typeface="Arial Narrow"/>
                <a:cs typeface="Arial Narrow"/>
              </a:rPr>
              <a:t>lum</a:t>
            </a:r>
            <a:r>
              <a:rPr lang="en-US" sz="1600" dirty="0" smtClean="0">
                <a:latin typeface="Arial Narrow"/>
                <a:cs typeface="Arial Narrow"/>
              </a:rPr>
              <a:t>. (item non </a:t>
            </a:r>
            <a:r>
              <a:rPr lang="en-US" sz="1600" dirty="0" err="1" smtClean="0">
                <a:latin typeface="Arial Narrow"/>
                <a:cs typeface="Arial Narrow"/>
              </a:rPr>
              <a:t>particolarmente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critico</a:t>
            </a:r>
            <a:r>
              <a:rPr lang="en-US" sz="1600" dirty="0" smtClean="0">
                <a:latin typeface="Arial Narrow"/>
                <a:cs typeface="Arial Narrow"/>
              </a:rPr>
              <a:t>).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Strumenti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moderni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utili</a:t>
            </a:r>
            <a:r>
              <a:rPr lang="en-US" dirty="0" smtClean="0">
                <a:latin typeface="Arial Narrow"/>
                <a:cs typeface="Arial Narrow"/>
              </a:rPr>
              <a:t> al </a:t>
            </a:r>
            <a:r>
              <a:rPr lang="en-US" dirty="0" err="1" smtClean="0">
                <a:latin typeface="Arial Narrow"/>
                <a:cs typeface="Arial Narrow"/>
              </a:rPr>
              <a:t>problema</a:t>
            </a:r>
            <a:r>
              <a:rPr lang="en-US" dirty="0" smtClean="0">
                <a:latin typeface="Arial Narrow"/>
                <a:cs typeface="Arial Narrow"/>
              </a:rPr>
              <a:t>: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sz="1600" dirty="0" smtClean="0">
                <a:latin typeface="Arial Narrow"/>
                <a:cs typeface="Arial Narrow"/>
              </a:rPr>
              <a:t>Caches di blob </a:t>
            </a:r>
            <a:r>
              <a:rPr lang="en-US" sz="1600" dirty="0" err="1" smtClean="0">
                <a:latin typeface="Arial Narrow"/>
                <a:cs typeface="Arial Narrow"/>
              </a:rPr>
              <a:t>accessibili</a:t>
            </a:r>
            <a:r>
              <a:rPr lang="en-US" sz="1600" dirty="0" smtClean="0">
                <a:latin typeface="Arial Narrow"/>
                <a:cs typeface="Arial Narrow"/>
              </a:rPr>
              <a:t> in </a:t>
            </a:r>
            <a:r>
              <a:rPr lang="en-US" sz="1600" dirty="0" err="1" smtClean="0">
                <a:latin typeface="Arial Narrow"/>
                <a:cs typeface="Arial Narrow"/>
              </a:rPr>
              <a:t>modalità</a:t>
            </a:r>
            <a:r>
              <a:rPr lang="en-US" sz="1600" dirty="0" smtClean="0">
                <a:latin typeface="Arial Narrow"/>
                <a:cs typeface="Arial Narrow"/>
              </a:rPr>
              <a:t> REST;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sz="1600" dirty="0" err="1" smtClean="0">
                <a:latin typeface="Arial Narrow"/>
                <a:cs typeface="Arial Narrow"/>
              </a:rPr>
              <a:t>CVMFS+Files</a:t>
            </a:r>
            <a:r>
              <a:rPr lang="en-US" sz="1600" dirty="0" smtClean="0">
                <a:latin typeface="Arial Narrow"/>
                <a:cs typeface="Arial Narrow"/>
              </a:rPr>
              <a:t>;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sz="1600" dirty="0" err="1" smtClean="0">
                <a:latin typeface="Arial Narrow"/>
                <a:cs typeface="Arial Narrow"/>
              </a:rPr>
              <a:t>Git</a:t>
            </a:r>
            <a:r>
              <a:rPr lang="en-US" sz="1600" dirty="0" smtClean="0">
                <a:latin typeface="Arial Narrow"/>
                <a:cs typeface="Arial Narrow"/>
              </a:rPr>
              <a:t>;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mr-IN" sz="1600" dirty="0" smtClean="0">
                <a:latin typeface="Arial Narrow"/>
                <a:cs typeface="Arial Narrow"/>
              </a:rPr>
              <a:t>…</a:t>
            </a:r>
            <a:endParaRPr lang="en-US" sz="1600" dirty="0" smtClean="0">
              <a:latin typeface="Arial Narrow"/>
              <a:cs typeface="Arial Narrow"/>
            </a:endParaRPr>
          </a:p>
          <a:p>
            <a:pPr>
              <a:lnSpc>
                <a:spcPct val="120000"/>
              </a:lnSpc>
            </a:pPr>
            <a:endParaRPr lang="en-US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dirty="0" smtClean="0">
              <a:latin typeface="Arial Narrow"/>
              <a:cs typeface="Arial Narro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61524" y="930013"/>
            <a:ext cx="3020952" cy="4034951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Visualization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latin typeface="Arial Narrow"/>
                <a:cs typeface="Arial Narrow"/>
              </a:rPr>
              <a:t>Detector </a:t>
            </a:r>
            <a:r>
              <a:rPr lang="en-US" sz="1600" dirty="0" err="1" smtClean="0">
                <a:latin typeface="Arial Narrow"/>
                <a:cs typeface="Arial Narrow"/>
              </a:rPr>
              <a:t>complessi</a:t>
            </a:r>
            <a:r>
              <a:rPr lang="en-US" sz="1600" dirty="0" smtClean="0">
                <a:latin typeface="Arial Narrow"/>
                <a:cs typeface="Arial Narrow"/>
              </a:rPr>
              <a:t> (HG_HCAL) </a:t>
            </a:r>
            <a:r>
              <a:rPr lang="en-US" sz="1600" dirty="0" err="1" smtClean="0">
                <a:latin typeface="Arial Narrow"/>
                <a:cs typeface="Arial Narrow"/>
              </a:rPr>
              <a:t>richiedono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tecnologie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nuove</a:t>
            </a:r>
            <a:r>
              <a:rPr lang="en-US" sz="1600" dirty="0" smtClean="0">
                <a:latin typeface="Arial Narrow"/>
                <a:cs typeface="Arial Narrow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latin typeface="Arial Narrow"/>
                <a:cs typeface="Arial Narrow"/>
              </a:rPr>
              <a:t>Visualization parte </a:t>
            </a:r>
            <a:r>
              <a:rPr lang="en-US" sz="1600" dirty="0" err="1" smtClean="0">
                <a:latin typeface="Arial Narrow"/>
                <a:cs typeface="Arial Narrow"/>
              </a:rPr>
              <a:t>dei</a:t>
            </a:r>
            <a:r>
              <a:rPr lang="en-US" sz="1600" dirty="0" smtClean="0">
                <a:latin typeface="Arial Narrow"/>
                <a:cs typeface="Arial Narrow"/>
              </a:rPr>
              <a:t> framework di un </a:t>
            </a:r>
            <a:r>
              <a:rPr lang="en-US" sz="1600" dirty="0" err="1" smtClean="0">
                <a:latin typeface="Arial Narrow"/>
                <a:cs typeface="Arial Narrow"/>
              </a:rPr>
              <a:t>esperimento</a:t>
            </a:r>
            <a:r>
              <a:rPr lang="en-US" sz="1600" dirty="0" smtClean="0">
                <a:latin typeface="Arial Narrow"/>
                <a:cs typeface="Arial Narrow"/>
              </a:rPr>
              <a:t>: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sz="1600" dirty="0" smtClean="0">
                <a:latin typeface="Arial Narrow"/>
                <a:cs typeface="Arial Narrow"/>
              </a:rPr>
              <a:t>Utile un tool stand-alone </a:t>
            </a:r>
            <a:r>
              <a:rPr lang="en-US" sz="1600" dirty="0" err="1" smtClean="0">
                <a:latin typeface="Arial Narrow"/>
                <a:cs typeface="Arial Narrow"/>
              </a:rPr>
              <a:t>più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leggero</a:t>
            </a:r>
            <a:r>
              <a:rPr lang="en-US" sz="1600" dirty="0" smtClean="0">
                <a:latin typeface="Arial Narrow"/>
                <a:cs typeface="Arial Narrow"/>
              </a:rPr>
              <a:t> e </a:t>
            </a:r>
            <a:r>
              <a:rPr lang="en-US" sz="1600" dirty="0" err="1" smtClean="0">
                <a:latin typeface="Arial Narrow"/>
                <a:cs typeface="Arial Narrow"/>
              </a:rPr>
              <a:t>maneggevole</a:t>
            </a:r>
            <a:r>
              <a:rPr lang="en-US" sz="1600" dirty="0" smtClean="0">
                <a:latin typeface="Arial Narrow"/>
                <a:cs typeface="Arial Narrow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err="1" smtClean="0">
                <a:latin typeface="Arial Narrow"/>
                <a:cs typeface="Arial Narrow"/>
              </a:rPr>
              <a:t>Significativi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sviluppi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tecnologici</a:t>
            </a:r>
            <a:r>
              <a:rPr lang="en-US" sz="1600" dirty="0" smtClean="0">
                <a:latin typeface="Arial Narrow"/>
                <a:cs typeface="Arial Narrow"/>
              </a:rPr>
              <a:t>: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sz="1600" dirty="0" err="1" smtClean="0">
                <a:latin typeface="Arial Narrow"/>
                <a:cs typeface="Arial Narrow"/>
              </a:rPr>
              <a:t>WebGL</a:t>
            </a:r>
            <a:r>
              <a:rPr lang="en-US" sz="1600" dirty="0" smtClean="0">
                <a:latin typeface="Arial Narrow"/>
                <a:cs typeface="Arial Narrow"/>
              </a:rPr>
              <a:t>, web-sockets, </a:t>
            </a:r>
            <a:r>
              <a:rPr lang="en-US" sz="1600" dirty="0" err="1" smtClean="0">
                <a:latin typeface="Arial Narrow"/>
                <a:cs typeface="Arial Narrow"/>
              </a:rPr>
              <a:t>threejs</a:t>
            </a:r>
            <a:r>
              <a:rPr lang="en-US" sz="1600" dirty="0" smtClean="0">
                <a:latin typeface="Arial Narrow"/>
                <a:cs typeface="Arial Narrow"/>
              </a:rPr>
              <a:t>,</a:t>
            </a:r>
            <a:r>
              <a:rPr lang="mr-IN" sz="1600" dirty="0" smtClean="0">
                <a:latin typeface="Arial Narrow"/>
                <a:cs typeface="Arial Narrow"/>
              </a:rPr>
              <a:t>…</a:t>
            </a:r>
            <a:endParaRPr lang="en-US" sz="1600" dirty="0" smtClean="0">
              <a:latin typeface="Arial Narrow"/>
              <a:cs typeface="Arial Narrow"/>
            </a:endParaRP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endParaRPr lang="en-US" sz="1600" dirty="0" smtClean="0">
              <a:latin typeface="Arial Narrow"/>
              <a:cs typeface="Arial Narrow"/>
            </a:endParaRP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endParaRPr lang="en-US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dirty="0" smtClean="0">
              <a:latin typeface="Arial Narrow"/>
              <a:cs typeface="Arial Narro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23048" y="948479"/>
            <a:ext cx="3020952" cy="399801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Security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err="1" smtClean="0">
                <a:latin typeface="Arial Narrow"/>
                <a:cs typeface="Arial Narrow"/>
              </a:rPr>
              <a:t>Una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>
                <a:latin typeface="Arial Narrow"/>
                <a:cs typeface="Arial Narrow"/>
              </a:rPr>
              <a:t>v</a:t>
            </a:r>
            <a:r>
              <a:rPr lang="en-US" sz="1600" dirty="0" err="1" smtClean="0">
                <a:latin typeface="Arial Narrow"/>
                <a:cs typeface="Arial Narrow"/>
              </a:rPr>
              <a:t>astissima</a:t>
            </a:r>
            <a:r>
              <a:rPr lang="en-US" sz="1600" dirty="0" smtClean="0">
                <a:latin typeface="Arial Narrow"/>
                <a:cs typeface="Arial Narrow"/>
              </a:rPr>
              <a:t> e </a:t>
            </a:r>
            <a:r>
              <a:rPr lang="en-US" sz="1600" dirty="0" err="1" smtClean="0">
                <a:latin typeface="Arial Narrow"/>
                <a:cs typeface="Arial Narrow"/>
              </a:rPr>
              <a:t>complessa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infrastruttura</a:t>
            </a:r>
            <a:r>
              <a:rPr lang="en-US" sz="1600" dirty="0" smtClean="0">
                <a:latin typeface="Arial Narrow"/>
                <a:cs typeface="Arial Narrow"/>
              </a:rPr>
              <a:t> da </a:t>
            </a:r>
            <a:r>
              <a:rPr lang="en-US" sz="1600" dirty="0" err="1" smtClean="0">
                <a:latin typeface="Arial Narrow"/>
                <a:cs typeface="Arial Narrow"/>
              </a:rPr>
              <a:t>gestire</a:t>
            </a:r>
            <a:r>
              <a:rPr lang="en-US" sz="1600" dirty="0" smtClean="0">
                <a:latin typeface="Arial Narrow"/>
                <a:cs typeface="Arial Narrow"/>
              </a:rPr>
              <a:t> e da </a:t>
            </a:r>
            <a:r>
              <a:rPr lang="en-US" sz="1600" dirty="0" err="1" smtClean="0">
                <a:latin typeface="Arial Narrow"/>
                <a:cs typeface="Arial Narrow"/>
              </a:rPr>
              <a:t>proteggere</a:t>
            </a:r>
            <a:r>
              <a:rPr lang="en-US" sz="1600" dirty="0" smtClean="0">
                <a:latin typeface="Arial Narrow"/>
                <a:cs typeface="Arial Narrow"/>
              </a:rPr>
              <a:t> (</a:t>
            </a:r>
            <a:r>
              <a:rPr lang="en-US" sz="1600" dirty="0" err="1" smtClean="0">
                <a:latin typeface="Arial Narrow"/>
                <a:cs typeface="Arial Narrow"/>
              </a:rPr>
              <a:t>grosso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investimento</a:t>
            </a:r>
            <a:r>
              <a:rPr lang="en-US" sz="1600" dirty="0" smtClean="0">
                <a:latin typeface="Arial Narrow"/>
                <a:cs typeface="Arial Narrow"/>
              </a:rPr>
              <a:t>).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err="1" smtClean="0">
                <a:latin typeface="Arial Narrow"/>
                <a:cs typeface="Arial Narrow"/>
              </a:rPr>
              <a:t>Esplorare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nuove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tecnologie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oltre</a:t>
            </a:r>
            <a:r>
              <a:rPr lang="en-US" sz="1600" dirty="0" smtClean="0">
                <a:latin typeface="Arial Narrow"/>
                <a:cs typeface="Arial Narrow"/>
              </a:rPr>
              <a:t> a X.509: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sz="1600" dirty="0" err="1" smtClean="0">
                <a:latin typeface="Arial Narrow"/>
                <a:cs typeface="Arial Narrow"/>
              </a:rPr>
              <a:t>Meccanismi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più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semplici</a:t>
            </a:r>
            <a:r>
              <a:rPr lang="en-US" sz="1600" dirty="0" smtClean="0">
                <a:latin typeface="Arial Narrow"/>
                <a:cs typeface="Arial Narrow"/>
              </a:rPr>
              <a:t> e </a:t>
            </a:r>
            <a:r>
              <a:rPr lang="en-US" sz="1600" dirty="0" err="1" smtClean="0">
                <a:latin typeface="Arial Narrow"/>
                <a:cs typeface="Arial Narrow"/>
              </a:rPr>
              <a:t>ugualmente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sicuri</a:t>
            </a:r>
            <a:r>
              <a:rPr lang="en-US" sz="1600" dirty="0">
                <a:latin typeface="Arial Narrow"/>
                <a:cs typeface="Arial Narrow"/>
              </a:rPr>
              <a:t>;</a:t>
            </a:r>
            <a:endParaRPr lang="en-US" sz="1600" dirty="0" smtClean="0">
              <a:latin typeface="Arial Narrow"/>
              <a:cs typeface="Arial Narrow"/>
            </a:endParaRP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sz="1600" dirty="0" smtClean="0">
                <a:latin typeface="Arial Narrow"/>
                <a:cs typeface="Arial Narrow"/>
              </a:rPr>
              <a:t>Industry standard: </a:t>
            </a:r>
            <a:r>
              <a:rPr lang="en-US" sz="1600" dirty="0" err="1" smtClean="0">
                <a:latin typeface="Arial Narrow"/>
                <a:cs typeface="Arial Narrow"/>
              </a:rPr>
              <a:t>Oauth</a:t>
            </a:r>
            <a:r>
              <a:rPr lang="en-US" sz="1600" dirty="0" smtClean="0">
                <a:latin typeface="Arial Narrow"/>
                <a:cs typeface="Arial Narrow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err="1" smtClean="0">
                <a:latin typeface="Arial Narrow"/>
                <a:cs typeface="Arial Narrow"/>
              </a:rPr>
              <a:t>Miglioramento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ed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ampliamento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dei</a:t>
            </a:r>
            <a:r>
              <a:rPr lang="en-US" sz="1600" dirty="0" smtClean="0">
                <a:latin typeface="Arial Narrow"/>
                <a:cs typeface="Arial Narrow"/>
              </a:rPr>
              <a:t> Security Incident Response Teams.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endParaRPr lang="en-US" dirty="0" smtClean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091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0" y="136867"/>
            <a:ext cx="3488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Training, Tutoring and Careers (I)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000" y="2287498"/>
            <a:ext cx="8976157" cy="2742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err="1" smtClean="0">
                <a:latin typeface="Arial Narrow"/>
                <a:cs typeface="Arial Narrow"/>
              </a:rPr>
              <a:t>Soluzioni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possibili</a:t>
            </a:r>
            <a:r>
              <a:rPr lang="en-US" dirty="0" smtClean="0">
                <a:latin typeface="Arial Narrow"/>
                <a:cs typeface="Arial Narrow"/>
              </a:rPr>
              <a:t> per </a:t>
            </a:r>
            <a:r>
              <a:rPr lang="en-US" dirty="0" err="1" smtClean="0">
                <a:latin typeface="Arial Narrow"/>
                <a:cs typeface="Arial Narrow"/>
              </a:rPr>
              <a:t>il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 Narrow"/>
                <a:cs typeface="Arial Narrow"/>
              </a:rPr>
              <a:t>Training: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dirty="0">
              <a:latin typeface="Arial Narrow"/>
              <a:cs typeface="Arial Narrow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Potenziamento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delle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scuole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esistenti</a:t>
            </a:r>
            <a:r>
              <a:rPr lang="en-US" dirty="0" smtClean="0">
                <a:latin typeface="Arial Narrow"/>
                <a:cs typeface="Arial Narrow"/>
              </a:rPr>
              <a:t> (</a:t>
            </a:r>
            <a:r>
              <a:rPr lang="en-US" dirty="0" err="1" smtClean="0">
                <a:latin typeface="Arial Narrow"/>
                <a:cs typeface="Arial Narrow"/>
              </a:rPr>
              <a:t>limiti</a:t>
            </a:r>
            <a:r>
              <a:rPr lang="en-US" dirty="0" smtClean="0">
                <a:latin typeface="Arial Narrow"/>
                <a:cs typeface="Arial Narrow"/>
              </a:rPr>
              <a:t>: tempo, </a:t>
            </a:r>
            <a:r>
              <a:rPr lang="en-US" dirty="0" err="1" smtClean="0">
                <a:latin typeface="Arial Narrow"/>
                <a:cs typeface="Arial Narrow"/>
              </a:rPr>
              <a:t>costo</a:t>
            </a:r>
            <a:r>
              <a:rPr lang="en-US" dirty="0" smtClean="0">
                <a:latin typeface="Arial Narrow"/>
                <a:cs typeface="Arial Narrow"/>
              </a:rPr>
              <a:t> e </a:t>
            </a:r>
            <a:r>
              <a:rPr lang="en-US" dirty="0" err="1" smtClean="0">
                <a:latin typeface="Arial Narrow"/>
                <a:cs typeface="Arial Narrow"/>
              </a:rPr>
              <a:t>impatto</a:t>
            </a:r>
            <a:r>
              <a:rPr lang="en-US" dirty="0" smtClean="0">
                <a:latin typeface="Arial Narrow"/>
                <a:cs typeface="Arial Narrow"/>
              </a:rPr>
              <a:t>);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Partnership con </a:t>
            </a:r>
            <a:r>
              <a:rPr lang="en-US" dirty="0" err="1" smtClean="0">
                <a:latin typeface="Arial Narrow"/>
                <a:cs typeface="Arial Narrow"/>
              </a:rPr>
              <a:t>istituzioni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esistenti</a:t>
            </a:r>
            <a:r>
              <a:rPr lang="en-US" dirty="0" smtClean="0">
                <a:latin typeface="Arial Narrow"/>
                <a:cs typeface="Arial Narrow"/>
              </a:rPr>
              <a:t> (</a:t>
            </a:r>
            <a:r>
              <a:rPr lang="en-US" dirty="0" err="1" smtClean="0">
                <a:latin typeface="Arial Narrow"/>
                <a:cs typeface="Arial Narrow"/>
              </a:rPr>
              <a:t>Codeacademy</a:t>
            </a:r>
            <a:r>
              <a:rPr lang="en-US" dirty="0" smtClean="0">
                <a:latin typeface="Arial Narrow"/>
                <a:cs typeface="Arial Narrow"/>
              </a:rPr>
              <a:t>, </a:t>
            </a:r>
            <a:r>
              <a:rPr lang="mr-IN" dirty="0" smtClean="0">
                <a:latin typeface="Arial Narrow"/>
                <a:cs typeface="Arial Narrow"/>
              </a:rPr>
              <a:t>…</a:t>
            </a:r>
            <a:r>
              <a:rPr lang="en-US" dirty="0" smtClean="0">
                <a:latin typeface="Arial Narrow"/>
                <a:cs typeface="Arial Narrow"/>
              </a:rPr>
              <a:t>): complicate;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Interazione</a:t>
            </a:r>
            <a:r>
              <a:rPr lang="en-US" dirty="0" smtClean="0">
                <a:latin typeface="Arial Narrow"/>
                <a:cs typeface="Arial Narrow"/>
              </a:rPr>
              <a:t> con le </a:t>
            </a:r>
            <a:r>
              <a:rPr lang="en-US" dirty="0" err="1" smtClean="0">
                <a:latin typeface="Arial Narrow"/>
                <a:cs typeface="Arial Narrow"/>
              </a:rPr>
              <a:t>Università</a:t>
            </a:r>
            <a:r>
              <a:rPr lang="en-US" dirty="0" smtClean="0">
                <a:latin typeface="Arial Narrow"/>
                <a:cs typeface="Arial Narrow"/>
              </a:rPr>
              <a:t>: </a:t>
            </a:r>
            <a:r>
              <a:rPr lang="en-US" dirty="0" err="1" smtClean="0">
                <a:latin typeface="Arial Narrow"/>
                <a:cs typeface="Arial Narrow"/>
              </a:rPr>
              <a:t>pochissimo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braccio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leva</a:t>
            </a:r>
            <a:r>
              <a:rPr lang="en-US" dirty="0" smtClean="0">
                <a:latin typeface="Arial Narrow"/>
                <a:cs typeface="Arial Narrow"/>
              </a:rPr>
              <a:t>;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Utilizzo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piattaforme</a:t>
            </a:r>
            <a:r>
              <a:rPr lang="en-US" dirty="0" smtClean="0">
                <a:latin typeface="Arial Narrow"/>
                <a:cs typeface="Arial Narrow"/>
              </a:rPr>
              <a:t> ad hoc: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MOODLE: </a:t>
            </a:r>
            <a:r>
              <a:rPr lang="en-US" dirty="0" err="1" smtClean="0">
                <a:latin typeface="Arial Narrow"/>
                <a:cs typeface="Arial Narrow"/>
              </a:rPr>
              <a:t>complicata</a:t>
            </a:r>
            <a:r>
              <a:rPr lang="en-US" dirty="0" smtClean="0">
                <a:latin typeface="Arial Narrow"/>
                <a:cs typeface="Arial Narrow"/>
              </a:rPr>
              <a:t> e “</a:t>
            </a:r>
            <a:r>
              <a:rPr lang="en-US" dirty="0" err="1" smtClean="0">
                <a:latin typeface="Arial Narrow"/>
                <a:cs typeface="Arial Narrow"/>
              </a:rPr>
              <a:t>farraginosa</a:t>
            </a:r>
            <a:r>
              <a:rPr lang="en-US" dirty="0" smtClean="0">
                <a:latin typeface="Arial Narrow"/>
                <a:cs typeface="Arial Narrow"/>
              </a:rPr>
              <a:t>”,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WikiToLearn</a:t>
            </a:r>
            <a:r>
              <a:rPr lang="en-US" dirty="0" smtClean="0">
                <a:latin typeface="Arial Narrow"/>
                <a:cs typeface="Arial Narrow"/>
              </a:rPr>
              <a:t>: </a:t>
            </a:r>
            <a:r>
              <a:rPr lang="en-US" dirty="0" err="1" smtClean="0">
                <a:latin typeface="Arial Narrow"/>
                <a:cs typeface="Arial Narrow"/>
              </a:rPr>
              <a:t>promettente</a:t>
            </a:r>
            <a:r>
              <a:rPr lang="en-US" dirty="0" smtClean="0">
                <a:latin typeface="Arial Narrow"/>
                <a:cs typeface="Arial Narrow"/>
              </a:rPr>
              <a:t> ma </a:t>
            </a:r>
            <a:r>
              <a:rPr lang="en-US" dirty="0" err="1" smtClean="0">
                <a:latin typeface="Arial Narrow"/>
                <a:cs typeface="Arial Narrow"/>
              </a:rPr>
              <a:t>difficile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convincere</a:t>
            </a:r>
            <a:r>
              <a:rPr lang="en-US" dirty="0" smtClean="0">
                <a:latin typeface="Arial Narrow"/>
                <a:cs typeface="Arial Narrow"/>
              </a:rPr>
              <a:t> la </a:t>
            </a:r>
            <a:r>
              <a:rPr lang="en-US" dirty="0" err="1" smtClean="0">
                <a:latin typeface="Arial Narrow"/>
                <a:cs typeface="Arial Narrow"/>
              </a:rPr>
              <a:t>gente</a:t>
            </a:r>
            <a:r>
              <a:rPr lang="en-US" dirty="0" smtClean="0">
                <a:latin typeface="Arial Narrow"/>
                <a:cs typeface="Arial Narrow"/>
              </a:rPr>
              <a:t> ad </a:t>
            </a:r>
            <a:r>
              <a:rPr lang="en-US" dirty="0" err="1" smtClean="0">
                <a:latin typeface="Arial Narrow"/>
                <a:cs typeface="Arial Narrow"/>
              </a:rPr>
              <a:t>usarlo</a:t>
            </a:r>
            <a:r>
              <a:rPr lang="en-US" dirty="0" smtClean="0">
                <a:latin typeface="Arial Narrow"/>
                <a:cs typeface="Arial Narrow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2000" y="1989754"/>
            <a:ext cx="89761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20000"/>
              </a:lnSpc>
              <a:buFont typeface="Wingdings" charset="2"/>
              <a:buChar char="Ø"/>
            </a:pPr>
            <a:endParaRPr lang="en-US" dirty="0" smtClean="0">
              <a:latin typeface="Arial Narrow"/>
              <a:cs typeface="Arial Narro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000" y="552224"/>
            <a:ext cx="89761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Arial Narrow"/>
                <a:cs typeface="Arial Narrow"/>
              </a:rPr>
              <a:t>Il training </a:t>
            </a:r>
            <a:r>
              <a:rPr lang="en-US" dirty="0" err="1" smtClean="0">
                <a:latin typeface="Arial Narrow"/>
                <a:cs typeface="Arial Narrow"/>
              </a:rPr>
              <a:t>è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considerato</a:t>
            </a:r>
            <a:r>
              <a:rPr lang="en-US" dirty="0" smtClean="0">
                <a:latin typeface="Arial Narrow"/>
                <a:cs typeface="Arial Narrow"/>
              </a:rPr>
              <a:t> da </a:t>
            </a:r>
            <a:r>
              <a:rPr lang="en-US" dirty="0" err="1" smtClean="0">
                <a:latin typeface="Arial Narrow"/>
                <a:cs typeface="Arial Narrow"/>
              </a:rPr>
              <a:t>tutti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</a:t>
            </a:r>
            <a:r>
              <a:rPr lang="en-US" dirty="0" smtClean="0">
                <a:latin typeface="Arial Narrow"/>
                <a:cs typeface="Arial Narrow"/>
              </a:rPr>
              <a:t> WG come </a:t>
            </a:r>
            <a:r>
              <a:rPr lang="en-US" dirty="0" err="1" smtClean="0">
                <a:latin typeface="Arial Narrow"/>
                <a:cs typeface="Arial Narrow"/>
              </a:rPr>
              <a:t>elemento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cruciale</a:t>
            </a:r>
            <a:r>
              <a:rPr lang="en-US" dirty="0" smtClean="0">
                <a:latin typeface="Arial Narrow"/>
                <a:cs typeface="Arial Narrow"/>
              </a:rPr>
              <a:t> (item </a:t>
            </a:r>
            <a:r>
              <a:rPr lang="en-US" dirty="0" err="1" smtClean="0">
                <a:latin typeface="Arial Narrow"/>
                <a:cs typeface="Arial Narrow"/>
              </a:rPr>
              <a:t>trasversale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anche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nel</a:t>
            </a:r>
            <a:r>
              <a:rPr lang="en-US" dirty="0" smtClean="0">
                <a:latin typeface="Arial Narrow"/>
                <a:cs typeface="Arial Narrow"/>
              </a:rPr>
              <a:t> CWP: a parte).</a:t>
            </a:r>
          </a:p>
        </p:txBody>
      </p:sp>
      <p:sp>
        <p:nvSpPr>
          <p:cNvPr id="6" name="Rectangle 5"/>
          <p:cNvSpPr/>
          <p:nvPr/>
        </p:nvSpPr>
        <p:spPr>
          <a:xfrm>
            <a:off x="72000" y="1019849"/>
            <a:ext cx="89761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Arial Narrow"/>
                <a:cs typeface="Arial Narrow"/>
              </a:rPr>
              <a:t>Training e </a:t>
            </a:r>
            <a:r>
              <a:rPr lang="en-US" dirty="0" err="1" smtClean="0">
                <a:latin typeface="Arial Narrow"/>
                <a:cs typeface="Arial Narrow"/>
              </a:rPr>
              <a:t>carriere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poco</a:t>
            </a:r>
            <a:r>
              <a:rPr lang="en-US" dirty="0" smtClean="0">
                <a:latin typeface="Arial Narrow"/>
                <a:cs typeface="Arial Narrow"/>
              </a:rPr>
              <a:t> considerate </a:t>
            </a:r>
            <a:r>
              <a:rPr lang="en-US" dirty="0" err="1" smtClean="0">
                <a:latin typeface="Arial Narrow"/>
                <a:cs typeface="Arial Narrow"/>
              </a:rPr>
              <a:t>nel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passato</a:t>
            </a:r>
            <a:r>
              <a:rPr lang="en-US" dirty="0" smtClean="0">
                <a:latin typeface="Arial Narrow"/>
                <a:cs typeface="Arial Narrow"/>
              </a:rPr>
              <a:t>: </a:t>
            </a:r>
            <a:r>
              <a:rPr lang="en-US" dirty="0" err="1" smtClean="0">
                <a:latin typeface="Arial Narrow"/>
                <a:cs typeface="Arial Narrow"/>
              </a:rPr>
              <a:t>occorre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cambio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marcia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significativo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nei</a:t>
            </a:r>
            <a:r>
              <a:rPr lang="en-US" dirty="0" smtClean="0">
                <a:latin typeface="Arial Narrow"/>
                <a:cs typeface="Arial Narrow"/>
              </a:rPr>
              <a:t> due </a:t>
            </a:r>
            <a:r>
              <a:rPr lang="en-US" dirty="0" err="1" smtClean="0">
                <a:latin typeface="Arial Narrow"/>
                <a:cs typeface="Arial Narrow"/>
              </a:rPr>
              <a:t>settori</a:t>
            </a:r>
            <a:r>
              <a:rPr lang="en-US" dirty="0" smtClean="0">
                <a:latin typeface="Arial Narrow"/>
                <a:cs typeface="Arial Narrow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2000" y="1487474"/>
            <a:ext cx="8976157" cy="7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err="1" smtClean="0">
                <a:latin typeface="Arial Narrow"/>
                <a:cs typeface="Arial Narrow"/>
              </a:rPr>
              <a:t>Una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questione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sociologica</a:t>
            </a:r>
            <a:r>
              <a:rPr lang="en-US" dirty="0" smtClean="0">
                <a:latin typeface="Arial Narrow"/>
                <a:cs typeface="Arial Narrow"/>
              </a:rPr>
              <a:t> e </a:t>
            </a:r>
            <a:r>
              <a:rPr lang="en-US" dirty="0" err="1" smtClean="0">
                <a:latin typeface="Arial Narrow"/>
                <a:cs typeface="Arial Narrow"/>
              </a:rPr>
              <a:t>politica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attenzione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alla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comunità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degli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sviluppatori</a:t>
            </a:r>
            <a:r>
              <a:rPr lang="en-US" dirty="0" smtClean="0">
                <a:latin typeface="Arial Narrow"/>
                <a:cs typeface="Arial Narrow"/>
              </a:rPr>
              <a:t> (</a:t>
            </a:r>
            <a:r>
              <a:rPr lang="en-US" dirty="0" err="1" smtClean="0">
                <a:latin typeface="Arial Narrow"/>
                <a:cs typeface="Arial Narrow"/>
              </a:rPr>
              <a:t>professionisti</a:t>
            </a:r>
            <a:r>
              <a:rPr lang="en-US" dirty="0" smtClean="0">
                <a:latin typeface="Arial Narrow"/>
                <a:cs typeface="Arial Narrow"/>
              </a:rPr>
              <a:t>): </a:t>
            </a:r>
            <a:r>
              <a:rPr lang="en-US" dirty="0" err="1" smtClean="0">
                <a:latin typeface="Arial Narrow"/>
                <a:cs typeface="Arial Narrow"/>
              </a:rPr>
              <a:t>è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necessario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anzitutto</a:t>
            </a:r>
            <a:r>
              <a:rPr lang="en-US" dirty="0" smtClean="0">
                <a:latin typeface="Arial Narrow"/>
                <a:cs typeface="Arial Narrow"/>
              </a:rPr>
              <a:t> un </a:t>
            </a:r>
            <a:r>
              <a:rPr lang="en-US" dirty="0" err="1" smtClean="0">
                <a:latin typeface="Arial Narrow"/>
                <a:cs typeface="Arial Narrow"/>
              </a:rPr>
              <a:t>cambiamento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mentalità</a:t>
            </a:r>
            <a:r>
              <a:rPr lang="en-US" dirty="0" smtClean="0">
                <a:latin typeface="Arial Narrow"/>
                <a:cs typeface="Arial Narrow"/>
              </a:rPr>
              <a:t> e </a:t>
            </a:r>
            <a:r>
              <a:rPr lang="en-US" dirty="0" err="1" smtClean="0">
                <a:latin typeface="Arial Narrow"/>
                <a:cs typeface="Arial Narrow"/>
              </a:rPr>
              <a:t>una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consapevolezza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della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scala</a:t>
            </a:r>
            <a:r>
              <a:rPr lang="en-US" dirty="0" smtClean="0">
                <a:latin typeface="Arial Narrow"/>
                <a:cs typeface="Arial Narrow"/>
              </a:rPr>
              <a:t> del </a:t>
            </a:r>
            <a:r>
              <a:rPr lang="en-US" dirty="0" err="1" smtClean="0">
                <a:latin typeface="Arial Narrow"/>
                <a:cs typeface="Arial Narrow"/>
              </a:rPr>
              <a:t>problema</a:t>
            </a:r>
            <a:r>
              <a:rPr lang="en-US" dirty="0">
                <a:latin typeface="Arial Narrow"/>
                <a:cs typeface="Arial Narrow"/>
              </a:rPr>
              <a:t>.</a:t>
            </a:r>
            <a:endParaRPr lang="en-US" dirty="0" smtClean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9002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/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0" y="136867"/>
            <a:ext cx="3546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Training, Tutoring and Careers (II)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000" y="533047"/>
            <a:ext cx="9223928" cy="4404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err="1" smtClean="0">
                <a:latin typeface="Arial Narrow"/>
                <a:cs typeface="Arial Narrow"/>
              </a:rPr>
              <a:t>Soluzioni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possibili</a:t>
            </a:r>
            <a:r>
              <a:rPr lang="en-US" dirty="0" smtClean="0">
                <a:latin typeface="Arial Narrow"/>
                <a:cs typeface="Arial Narrow"/>
              </a:rPr>
              <a:t> per le </a:t>
            </a:r>
            <a:r>
              <a:rPr lang="en-US" b="1" dirty="0" smtClean="0">
                <a:solidFill>
                  <a:srgbClr val="FF0000"/>
                </a:solidFill>
                <a:latin typeface="Arial Narrow"/>
                <a:cs typeface="Arial Narrow"/>
              </a:rPr>
              <a:t>Careers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dirty="0">
              <a:latin typeface="Arial Narrow"/>
              <a:cs typeface="Arial Narrow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latin typeface="Arial Narrow"/>
                <a:cs typeface="Arial Narrow"/>
              </a:rPr>
              <a:t>Valutazione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adeguata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mediante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punteggi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espliciti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nei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concorsi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progressione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carriera</a:t>
            </a:r>
            <a:r>
              <a:rPr lang="en-US" dirty="0">
                <a:latin typeface="Arial Narrow"/>
                <a:cs typeface="Arial Narrow"/>
              </a:rPr>
              <a:t>;</a:t>
            </a:r>
            <a:endParaRPr lang="en-US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Chi </a:t>
            </a:r>
            <a:r>
              <a:rPr lang="en-US" dirty="0" err="1" smtClean="0">
                <a:latin typeface="Arial Narrow"/>
                <a:cs typeface="Arial Narrow"/>
              </a:rPr>
              <a:t>fa</a:t>
            </a:r>
            <a:r>
              <a:rPr lang="en-US" dirty="0" smtClean="0">
                <a:latin typeface="Arial Narrow"/>
                <a:cs typeface="Arial Narrow"/>
              </a:rPr>
              <a:t> software </a:t>
            </a:r>
            <a:r>
              <a:rPr lang="en-US" dirty="0" err="1" smtClean="0">
                <a:latin typeface="Arial Narrow"/>
                <a:cs typeface="Arial Narrow"/>
              </a:rPr>
              <a:t>avanzato</a:t>
            </a:r>
            <a:r>
              <a:rPr lang="en-US" dirty="0" smtClean="0">
                <a:latin typeface="Arial Narrow"/>
                <a:cs typeface="Arial Narrow"/>
              </a:rPr>
              <a:t> ha </a:t>
            </a:r>
            <a:r>
              <a:rPr lang="en-US" dirty="0" err="1" smtClean="0">
                <a:latin typeface="Arial Narrow"/>
                <a:cs typeface="Arial Narrow"/>
              </a:rPr>
              <a:t>inoltre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maggiori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prospettive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impiego</a:t>
            </a:r>
            <a:r>
              <a:rPr lang="en-US" dirty="0" smtClean="0">
                <a:latin typeface="Arial Narrow"/>
                <a:cs typeface="Arial Narrow"/>
              </a:rPr>
              <a:t> extra-</a:t>
            </a:r>
            <a:r>
              <a:rPr lang="en-US" dirty="0" err="1" smtClean="0">
                <a:latin typeface="Arial Narrow"/>
                <a:cs typeface="Arial Narrow"/>
              </a:rPr>
              <a:t>accademia</a:t>
            </a:r>
            <a:r>
              <a:rPr lang="en-US" dirty="0" smtClean="0">
                <a:latin typeface="Arial Narrow"/>
                <a:cs typeface="Arial Narrow"/>
              </a:rPr>
              <a:t>;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Ø"/>
            </a:pPr>
            <a:r>
              <a:rPr lang="en-US" dirty="0" err="1" smtClean="0">
                <a:latin typeface="Arial Narrow"/>
                <a:cs typeface="Arial Narrow"/>
              </a:rPr>
              <a:t>Ottimo</a:t>
            </a:r>
            <a:r>
              <a:rPr lang="en-US" dirty="0" smtClean="0">
                <a:latin typeface="Arial Narrow"/>
                <a:cs typeface="Arial Narrow"/>
              </a:rPr>
              <a:t> per </a:t>
            </a:r>
            <a:r>
              <a:rPr lang="en-US" dirty="0" err="1" smtClean="0">
                <a:latin typeface="Arial Narrow"/>
                <a:cs typeface="Arial Narrow"/>
              </a:rPr>
              <a:t>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giovani</a:t>
            </a:r>
            <a:r>
              <a:rPr lang="en-US" dirty="0" smtClean="0">
                <a:latin typeface="Arial Narrow"/>
                <a:cs typeface="Arial Narrow"/>
              </a:rPr>
              <a:t>;</a:t>
            </a:r>
            <a:endParaRPr lang="en-US" dirty="0">
              <a:latin typeface="Arial Narrow"/>
              <a:cs typeface="Arial Narrow"/>
            </a:endParaRPr>
          </a:p>
          <a:p>
            <a:pPr marL="742950" lvl="1" indent="-285750">
              <a:lnSpc>
                <a:spcPct val="120000"/>
              </a:lnSpc>
              <a:buFont typeface="Wingdings" charset="2"/>
              <a:buChar char="Ø"/>
            </a:pPr>
            <a:r>
              <a:rPr lang="en-US" dirty="0" err="1" smtClean="0">
                <a:latin typeface="Arial Narrow"/>
                <a:cs typeface="Arial Narrow"/>
              </a:rPr>
              <a:t>Negativo</a:t>
            </a:r>
            <a:r>
              <a:rPr lang="en-US" dirty="0" smtClean="0">
                <a:latin typeface="Arial Narrow"/>
                <a:cs typeface="Arial Narrow"/>
              </a:rPr>
              <a:t> per la nostra </a:t>
            </a:r>
            <a:r>
              <a:rPr lang="en-US" dirty="0" err="1" smtClean="0">
                <a:latin typeface="Arial Narrow"/>
                <a:cs typeface="Arial Narrow"/>
              </a:rPr>
              <a:t>comunità</a:t>
            </a:r>
            <a:r>
              <a:rPr lang="en-US" dirty="0" smtClean="0">
                <a:latin typeface="Arial Narrow"/>
                <a:cs typeface="Arial Narrow"/>
              </a:rPr>
              <a:t>: </a:t>
            </a:r>
            <a:r>
              <a:rPr lang="en-US" dirty="0" err="1" smtClean="0">
                <a:latin typeface="Arial Narrow"/>
                <a:cs typeface="Arial Narrow"/>
              </a:rPr>
              <a:t>concorrenza</a:t>
            </a:r>
            <a:r>
              <a:rPr lang="en-US" dirty="0" smtClean="0">
                <a:latin typeface="Arial Narrow"/>
                <a:cs typeface="Arial Narrow"/>
              </a:rPr>
              <a:t> forte dal </a:t>
            </a:r>
            <a:r>
              <a:rPr lang="en-US" dirty="0" err="1" smtClean="0">
                <a:latin typeface="Arial Narrow"/>
                <a:cs typeface="Arial Narrow"/>
              </a:rPr>
              <a:t>mondo</a:t>
            </a:r>
            <a:r>
              <a:rPr lang="en-US" dirty="0" smtClean="0">
                <a:latin typeface="Arial Narrow"/>
                <a:cs typeface="Arial Narrow"/>
              </a:rPr>
              <a:t> del </a:t>
            </a:r>
            <a:r>
              <a:rPr lang="en-US" dirty="0" err="1" smtClean="0">
                <a:latin typeface="Arial Narrow"/>
                <a:cs typeface="Arial Narrow"/>
              </a:rPr>
              <a:t>lavoro</a:t>
            </a:r>
            <a:r>
              <a:rPr lang="en-US" dirty="0" smtClean="0">
                <a:latin typeface="Arial Narrow"/>
                <a:cs typeface="Arial Narrow"/>
              </a:rPr>
              <a:t>, </a:t>
            </a:r>
            <a:r>
              <a:rPr lang="en-US" dirty="0" err="1" smtClean="0">
                <a:latin typeface="Arial Narrow"/>
                <a:cs typeface="Arial Narrow"/>
              </a:rPr>
              <a:t>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bravi</a:t>
            </a:r>
            <a:r>
              <a:rPr lang="en-US" dirty="0" smtClean="0">
                <a:latin typeface="Arial Narrow"/>
                <a:cs typeface="Arial Narrow"/>
              </a:rPr>
              <a:t> se ne </a:t>
            </a:r>
            <a:r>
              <a:rPr lang="en-US" dirty="0" err="1" smtClean="0">
                <a:latin typeface="Arial Narrow"/>
                <a:cs typeface="Arial Narrow"/>
              </a:rPr>
              <a:t>vanno</a:t>
            </a:r>
            <a:r>
              <a:rPr lang="en-US" dirty="0" smtClean="0">
                <a:latin typeface="Arial Narrow"/>
                <a:cs typeface="Arial Narrow"/>
              </a:rPr>
              <a:t> e </a:t>
            </a:r>
            <a:r>
              <a:rPr lang="en-US" dirty="0" err="1" smtClean="0">
                <a:latin typeface="Arial Narrow"/>
                <a:cs typeface="Arial Narrow"/>
              </a:rPr>
              <a:t>gli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esperti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vanno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periodicamente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rinnovati</a:t>
            </a:r>
            <a:r>
              <a:rPr lang="en-US" dirty="0" smtClean="0">
                <a:latin typeface="Arial Narrow"/>
                <a:cs typeface="Arial Narrow"/>
              </a:rPr>
              <a:t> (</a:t>
            </a:r>
            <a:r>
              <a:rPr lang="en-US" dirty="0" err="1" smtClean="0">
                <a:latin typeface="Arial Narrow"/>
                <a:cs typeface="Arial Narrow"/>
              </a:rPr>
              <a:t>costo</a:t>
            </a:r>
            <a:r>
              <a:rPr lang="en-US" dirty="0" smtClean="0">
                <a:latin typeface="Arial Narrow"/>
                <a:cs typeface="Arial Narrow"/>
              </a:rPr>
              <a:t> di </a:t>
            </a:r>
            <a:r>
              <a:rPr lang="en-US" dirty="0" err="1" smtClean="0">
                <a:latin typeface="Arial Narrow"/>
                <a:cs typeface="Arial Narrow"/>
              </a:rPr>
              <a:t>formazione</a:t>
            </a:r>
            <a:r>
              <a:rPr lang="en-US" dirty="0" smtClean="0">
                <a:latin typeface="Arial Narrow"/>
                <a:cs typeface="Arial Narrow"/>
              </a:rPr>
              <a:t> e training </a:t>
            </a:r>
            <a:r>
              <a:rPr lang="en-US" dirty="0" err="1" smtClean="0">
                <a:latin typeface="Arial Narrow"/>
                <a:cs typeface="Arial Narrow"/>
              </a:rPr>
              <a:t>costanti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nel</a:t>
            </a:r>
            <a:r>
              <a:rPr lang="en-US" dirty="0" smtClean="0">
                <a:latin typeface="Arial Narrow"/>
                <a:cs typeface="Arial Narrow"/>
              </a:rPr>
              <a:t> tempo).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Ø"/>
            </a:pPr>
            <a:endParaRPr lang="en-US" dirty="0">
              <a:latin typeface="Arial Narrow"/>
              <a:cs typeface="Arial Narrow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Il </a:t>
            </a:r>
            <a:r>
              <a:rPr lang="en-US" dirty="0" err="1" smtClean="0">
                <a:latin typeface="Arial Narrow"/>
                <a:cs typeface="Arial Narrow"/>
              </a:rPr>
              <a:t>punto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chiave</a:t>
            </a:r>
            <a:r>
              <a:rPr lang="en-US" dirty="0" smtClean="0">
                <a:latin typeface="Arial Narrow"/>
                <a:cs typeface="Arial Narrow"/>
              </a:rPr>
              <a:t>: </a:t>
            </a:r>
            <a:r>
              <a:rPr lang="en-US" b="1" i="1" u="sng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la </a:t>
            </a:r>
            <a:r>
              <a:rPr lang="en-US" b="1" i="1" u="sng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sostenibilità</a:t>
            </a:r>
            <a:r>
              <a:rPr lang="en-US" b="1" i="1" u="sng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b="1" i="1" u="sng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nel</a:t>
            </a:r>
            <a:r>
              <a:rPr lang="en-US" b="1" i="1" u="sng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tempo </a:t>
            </a:r>
            <a:r>
              <a:rPr lang="en-US" b="1" i="1" u="sng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dei</a:t>
            </a:r>
            <a:r>
              <a:rPr lang="en-US" b="1" i="1" u="sng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b="1" i="1" u="sng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progetti</a:t>
            </a:r>
            <a:r>
              <a:rPr lang="en-US" b="1" i="1" u="sng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software e </a:t>
            </a:r>
            <a:r>
              <a:rPr lang="en-US" b="1" i="1" u="sng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delle</a:t>
            </a:r>
            <a:r>
              <a:rPr lang="en-US" b="1" i="1" u="sng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b="1" i="1" u="sng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infrastrutture</a:t>
            </a:r>
            <a:r>
              <a:rPr lang="en-US" b="1" i="1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:</a:t>
            </a:r>
            <a:endParaRPr lang="en-US" b="1" i="1" u="sng" dirty="0" smtClean="0">
              <a:solidFill>
                <a:schemeClr val="accent5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  <a:p>
            <a:pPr marL="742950" lvl="1" indent="-285750">
              <a:lnSpc>
                <a:spcPct val="120000"/>
              </a:lnSpc>
              <a:buFont typeface="Wingdings" charset="2"/>
              <a:buChar char="Ø"/>
            </a:pPr>
            <a:r>
              <a:rPr lang="en-US" dirty="0" err="1" smtClean="0">
                <a:latin typeface="Arial Narrow"/>
                <a:cs typeface="Arial Narrow"/>
              </a:rPr>
              <a:t>Personale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che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gestisca</a:t>
            </a:r>
            <a:r>
              <a:rPr lang="en-US" dirty="0" smtClean="0">
                <a:latin typeface="Arial Narrow"/>
                <a:cs typeface="Arial Narrow"/>
              </a:rPr>
              <a:t> legacy code non </a:t>
            </a:r>
            <a:r>
              <a:rPr lang="en-US" dirty="0" err="1" smtClean="0">
                <a:latin typeface="Arial Narrow"/>
                <a:cs typeface="Arial Narrow"/>
              </a:rPr>
              <a:t>riscrivibile</a:t>
            </a:r>
            <a:r>
              <a:rPr lang="en-US" dirty="0" smtClean="0">
                <a:latin typeface="Arial Narrow"/>
                <a:cs typeface="Arial Narrow"/>
              </a:rPr>
              <a:t> (</a:t>
            </a:r>
            <a:r>
              <a:rPr lang="en-US" dirty="0" err="1" smtClean="0">
                <a:latin typeface="Arial Narrow"/>
                <a:cs typeface="Arial Narrow"/>
              </a:rPr>
              <a:t>cosa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improponibile</a:t>
            </a:r>
            <a:r>
              <a:rPr lang="en-US" dirty="0" smtClean="0">
                <a:latin typeface="Arial Narrow"/>
                <a:cs typeface="Arial Narrow"/>
              </a:rPr>
              <a:t> e di </a:t>
            </a:r>
            <a:r>
              <a:rPr lang="en-US" dirty="0" err="1" smtClean="0">
                <a:latin typeface="Arial Narrow"/>
                <a:cs typeface="Arial Narrow"/>
              </a:rPr>
              <a:t>scarso</a:t>
            </a:r>
            <a:r>
              <a:rPr lang="en-US" dirty="0" smtClean="0">
                <a:latin typeface="Arial Narrow"/>
                <a:cs typeface="Arial Narrow"/>
              </a:rPr>
              <a:t> appeal);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Ø"/>
            </a:pPr>
            <a:r>
              <a:rPr lang="en-US" dirty="0" smtClean="0">
                <a:latin typeface="Arial Narrow"/>
                <a:cs typeface="Arial Narrow"/>
              </a:rPr>
              <a:t>Quale </a:t>
            </a:r>
            <a:r>
              <a:rPr lang="en-US" dirty="0" err="1" smtClean="0">
                <a:latin typeface="Arial Narrow"/>
                <a:cs typeface="Arial Narrow"/>
              </a:rPr>
              <a:t>figura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professionale</a:t>
            </a:r>
            <a:r>
              <a:rPr lang="en-US" dirty="0" smtClean="0">
                <a:latin typeface="Arial Narrow"/>
                <a:cs typeface="Arial Narrow"/>
              </a:rPr>
              <a:t> (</a:t>
            </a:r>
            <a:r>
              <a:rPr lang="en-US" dirty="0" err="1" smtClean="0">
                <a:latin typeface="Arial Narrow"/>
                <a:cs typeface="Arial Narrow"/>
              </a:rPr>
              <a:t>physcist</a:t>
            </a:r>
            <a:r>
              <a:rPr lang="en-US" dirty="0" smtClean="0">
                <a:latin typeface="Arial Narrow"/>
                <a:cs typeface="Arial Narrow"/>
              </a:rPr>
              <a:t> turned computer scientist, pure computer scientist,</a:t>
            </a:r>
            <a:r>
              <a:rPr lang="mr-IN" dirty="0" smtClean="0">
                <a:latin typeface="Arial Narrow"/>
                <a:cs typeface="Arial Narrow"/>
              </a:rPr>
              <a:t>…</a:t>
            </a:r>
            <a:r>
              <a:rPr lang="en-US" dirty="0" smtClean="0">
                <a:latin typeface="Arial Narrow"/>
                <a:cs typeface="Arial Narrow"/>
              </a:rPr>
              <a:t>)?</a:t>
            </a:r>
          </a:p>
          <a:p>
            <a:pPr marL="1200150" lvl="2" indent="-285750">
              <a:lnSpc>
                <a:spcPct val="120000"/>
              </a:lnSpc>
              <a:buFont typeface="Courier New"/>
              <a:buChar char="o"/>
            </a:pPr>
            <a:r>
              <a:rPr lang="en-US" dirty="0" err="1" smtClean="0">
                <a:latin typeface="Arial Narrow"/>
                <a:cs typeface="Arial Narrow"/>
              </a:rPr>
              <a:t>Esperienze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passate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hanno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dato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risultati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spesso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controversi</a:t>
            </a:r>
            <a:r>
              <a:rPr lang="en-US" dirty="0" smtClean="0">
                <a:latin typeface="Arial Narrow"/>
                <a:cs typeface="Arial Narrow"/>
              </a:rPr>
              <a:t>,</a:t>
            </a:r>
          </a:p>
          <a:p>
            <a:pPr marL="1200150" lvl="2" indent="-285750">
              <a:lnSpc>
                <a:spcPct val="120000"/>
              </a:lnSpc>
              <a:buFont typeface="Courier New"/>
              <a:buChar char="o"/>
            </a:pPr>
            <a:r>
              <a:rPr lang="en-US" dirty="0" err="1" smtClean="0">
                <a:latin typeface="Arial Narrow"/>
                <a:cs typeface="Arial Narrow"/>
              </a:rPr>
              <a:t>Forse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risposta</a:t>
            </a:r>
            <a:r>
              <a:rPr lang="en-US" dirty="0" smtClean="0">
                <a:latin typeface="Arial Narrow"/>
                <a:cs typeface="Arial Narrow"/>
              </a:rPr>
              <a:t> in </a:t>
            </a:r>
            <a:r>
              <a:rPr lang="en-US" dirty="0" err="1" smtClean="0">
                <a:latin typeface="Arial Narrow"/>
                <a:cs typeface="Arial Narrow"/>
              </a:rPr>
              <a:t>una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nuova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figura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professionale</a:t>
            </a:r>
            <a:r>
              <a:rPr lang="en-US" dirty="0" smtClean="0">
                <a:latin typeface="Arial Narrow"/>
                <a:cs typeface="Arial Narrow"/>
              </a:rPr>
              <a:t>: computing-scientist software-manager.</a:t>
            </a:r>
          </a:p>
        </p:txBody>
      </p:sp>
      <p:sp>
        <p:nvSpPr>
          <p:cNvPr id="7" name="Rectangle 6"/>
          <p:cNvSpPr/>
          <p:nvPr/>
        </p:nvSpPr>
        <p:spPr>
          <a:xfrm>
            <a:off x="72000" y="1989754"/>
            <a:ext cx="89761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20000"/>
              </a:lnSpc>
              <a:buFont typeface="Wingdings" charset="2"/>
              <a:buChar char="Ø"/>
            </a:pPr>
            <a:endParaRPr lang="en-US" dirty="0" smtClean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6552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0" y="136867"/>
            <a:ext cx="26624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Prossimi</a:t>
            </a:r>
            <a:r>
              <a:rPr 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obiettivi</a:t>
            </a:r>
            <a:r>
              <a:rPr 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di HSF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096" y="634673"/>
            <a:ext cx="8258286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Arial Narrow"/>
                <a:cs typeface="Arial Narrow"/>
              </a:rPr>
              <a:t>Il </a:t>
            </a:r>
            <a:r>
              <a:rPr lang="en-US" sz="1600" dirty="0" err="1" smtClean="0">
                <a:latin typeface="Arial Narrow"/>
                <a:cs typeface="Arial Narrow"/>
              </a:rPr>
              <a:t>processo</a:t>
            </a:r>
            <a:r>
              <a:rPr lang="en-US" sz="1600" dirty="0" smtClean="0">
                <a:latin typeface="Arial Narrow"/>
                <a:cs typeface="Arial Narrow"/>
              </a:rPr>
              <a:t> di </a:t>
            </a:r>
            <a:r>
              <a:rPr lang="en-US" sz="1600" dirty="0" err="1" smtClean="0">
                <a:latin typeface="Arial Narrow"/>
                <a:cs typeface="Arial Narrow"/>
              </a:rPr>
              <a:t>pubblicazione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è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stato</a:t>
            </a:r>
            <a:r>
              <a:rPr lang="en-US" sz="1600" dirty="0" smtClean="0">
                <a:latin typeface="Arial Narrow"/>
                <a:cs typeface="Arial Narrow"/>
              </a:rPr>
              <a:t> un </a:t>
            </a:r>
            <a:r>
              <a:rPr lang="en-US" sz="1600" dirty="0" err="1" smtClean="0">
                <a:latin typeface="Arial Narrow"/>
                <a:cs typeface="Arial Narrow"/>
              </a:rPr>
              <a:t>successo</a:t>
            </a:r>
            <a:r>
              <a:rPr lang="en-US" sz="1600" dirty="0" smtClean="0">
                <a:latin typeface="Arial Narrow"/>
                <a:cs typeface="Arial Narrow"/>
              </a:rPr>
              <a:t> (250 </a:t>
            </a:r>
            <a:r>
              <a:rPr lang="en-US" sz="1600" dirty="0" err="1" smtClean="0">
                <a:latin typeface="Arial Narrow"/>
                <a:cs typeface="Arial Narrow"/>
              </a:rPr>
              <a:t>persone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coinvolte</a:t>
            </a:r>
            <a:r>
              <a:rPr lang="en-US" sz="1600" dirty="0" smtClean="0">
                <a:latin typeface="Arial Narrow"/>
                <a:cs typeface="Arial Narrow"/>
              </a:rPr>
              <a:t>, 300 </a:t>
            </a:r>
            <a:r>
              <a:rPr lang="en-US" sz="1600" dirty="0" err="1" smtClean="0">
                <a:latin typeface="Arial Narrow"/>
                <a:cs typeface="Arial Narrow"/>
              </a:rPr>
              <a:t>pagine</a:t>
            </a:r>
            <a:r>
              <a:rPr lang="en-US" sz="1600" dirty="0" smtClean="0">
                <a:latin typeface="Arial Narrow"/>
                <a:cs typeface="Arial Narrow"/>
              </a:rPr>
              <a:t> di </a:t>
            </a:r>
            <a:r>
              <a:rPr lang="en-US" sz="1600" dirty="0" err="1" smtClean="0">
                <a:latin typeface="Arial Narrow"/>
                <a:cs typeface="Arial Narrow"/>
              </a:rPr>
              <a:t>documentazione</a:t>
            </a:r>
            <a:r>
              <a:rPr lang="en-US" sz="1600" dirty="0" smtClean="0">
                <a:latin typeface="Arial Narrow"/>
                <a:cs typeface="Arial Narrow"/>
              </a:rPr>
              <a:t>).</a:t>
            </a:r>
          </a:p>
          <a:p>
            <a:pPr>
              <a:lnSpc>
                <a:spcPct val="120000"/>
              </a:lnSpc>
            </a:pPr>
            <a:endParaRPr lang="en-US" sz="1600" dirty="0" smtClean="0">
              <a:latin typeface="Arial Narrow"/>
              <a:cs typeface="Arial Narrow"/>
            </a:endParaRPr>
          </a:p>
          <a:p>
            <a:pPr>
              <a:lnSpc>
                <a:spcPct val="120000"/>
              </a:lnSpc>
            </a:pPr>
            <a:r>
              <a:rPr lang="en-US" sz="1600" dirty="0" smtClean="0">
                <a:latin typeface="Arial Narrow"/>
                <a:cs typeface="Arial Narrow"/>
              </a:rPr>
              <a:t>La roadmap </a:t>
            </a:r>
            <a:r>
              <a:rPr lang="en-US" sz="1600" dirty="0" err="1" smtClean="0">
                <a:latin typeface="Arial Narrow"/>
                <a:cs typeface="Arial Narrow"/>
              </a:rPr>
              <a:t>proposta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dovrà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adesso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essere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valutata</a:t>
            </a:r>
            <a:r>
              <a:rPr lang="en-US" sz="1600" dirty="0" smtClean="0">
                <a:latin typeface="Arial Narrow"/>
                <a:cs typeface="Arial Narrow"/>
              </a:rPr>
              <a:t> come base per </a:t>
            </a:r>
            <a:r>
              <a:rPr lang="en-US" sz="1600" dirty="0" err="1" smtClean="0">
                <a:latin typeface="Arial Narrow"/>
                <a:cs typeface="Arial Narrow"/>
              </a:rPr>
              <a:t>il</a:t>
            </a:r>
            <a:r>
              <a:rPr lang="en-US" sz="1600" dirty="0" smtClean="0">
                <a:latin typeface="Arial Narrow"/>
                <a:cs typeface="Arial Narrow"/>
              </a:rPr>
              <a:t> software upgrade verso HL-LHC.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supporto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allo</a:t>
            </a:r>
            <a:r>
              <a:rPr lang="en-US" sz="1600" dirty="0" smtClean="0">
                <a:latin typeface="Arial Narrow"/>
                <a:cs typeface="Arial Narrow"/>
              </a:rPr>
              <a:t> HL-LHC Computing TDR e </a:t>
            </a:r>
            <a:r>
              <a:rPr lang="en-US" sz="1600" dirty="0" err="1" smtClean="0">
                <a:latin typeface="Arial Narrow"/>
                <a:cs typeface="Arial Narrow"/>
              </a:rPr>
              <a:t>allo</a:t>
            </a:r>
            <a:r>
              <a:rPr lang="en-US" sz="1600" dirty="0" smtClean="0">
                <a:latin typeface="Arial Narrow"/>
                <a:cs typeface="Arial Narrow"/>
              </a:rPr>
              <a:t> NSF S2I2 Strategic Plan (</a:t>
            </a:r>
            <a:r>
              <a:rPr lang="en-US" sz="1600" dirty="0" err="1" smtClean="0">
                <a:latin typeface="Arial Narrow"/>
                <a:cs typeface="Arial Narrow"/>
              </a:rPr>
              <a:t>si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accettano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ancora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firme</a:t>
            </a:r>
            <a:r>
              <a:rPr lang="en-US" sz="1600" dirty="0" smtClean="0">
                <a:latin typeface="Arial Narrow"/>
                <a:cs typeface="Arial Narrow"/>
              </a:rPr>
              <a:t>)</a:t>
            </a:r>
            <a:endParaRPr lang="en-US" sz="1600" dirty="0">
              <a:latin typeface="Arial Narrow"/>
              <a:cs typeface="Arial Narrow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sz="1600" dirty="0" smtClean="0">
              <a:latin typeface="Arial Narrow"/>
              <a:cs typeface="Arial Narrow"/>
            </a:endParaRPr>
          </a:p>
          <a:p>
            <a:pPr>
              <a:lnSpc>
                <a:spcPct val="120000"/>
              </a:lnSpc>
            </a:pPr>
            <a:r>
              <a:rPr lang="en-US" sz="1600" dirty="0" smtClean="0">
                <a:latin typeface="Arial Narrow"/>
                <a:cs typeface="Arial Narrow"/>
              </a:rPr>
              <a:t>HSF </a:t>
            </a:r>
            <a:r>
              <a:rPr lang="en-US" sz="1600" dirty="0" err="1" smtClean="0">
                <a:latin typeface="Arial Narrow"/>
                <a:cs typeface="Arial Narrow"/>
              </a:rPr>
              <a:t>è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riuscito</a:t>
            </a:r>
            <a:r>
              <a:rPr lang="en-US" sz="1600" dirty="0" smtClean="0">
                <a:latin typeface="Arial Narrow"/>
                <a:cs typeface="Arial Narrow"/>
              </a:rPr>
              <a:t> a </a:t>
            </a:r>
            <a:r>
              <a:rPr lang="en-US" sz="1600" dirty="0" err="1" smtClean="0">
                <a:latin typeface="Arial Narrow"/>
                <a:cs typeface="Arial Narrow"/>
              </a:rPr>
              <a:t>portare</a:t>
            </a:r>
            <a:r>
              <a:rPr lang="en-US" sz="1600" dirty="0" smtClean="0">
                <a:latin typeface="Arial Narrow"/>
                <a:cs typeface="Arial Narrow"/>
              </a:rPr>
              <a:t> in </a:t>
            </a:r>
            <a:r>
              <a:rPr lang="en-US" sz="1600" dirty="0" err="1" smtClean="0">
                <a:latin typeface="Arial Narrow"/>
                <a:cs typeface="Arial Narrow"/>
              </a:rPr>
              <a:t>porto</a:t>
            </a:r>
            <a:r>
              <a:rPr lang="en-US" sz="1600" dirty="0" smtClean="0">
                <a:latin typeface="Arial Narrow"/>
                <a:cs typeface="Arial Narrow"/>
              </a:rPr>
              <a:t> un </a:t>
            </a:r>
            <a:r>
              <a:rPr lang="en-US" sz="1600" dirty="0" err="1" smtClean="0">
                <a:latin typeface="Arial Narrow"/>
                <a:cs typeface="Arial Narrow"/>
              </a:rPr>
              <a:t>processo</a:t>
            </a:r>
            <a:r>
              <a:rPr lang="en-US" sz="1600" dirty="0" smtClean="0">
                <a:latin typeface="Arial Narrow"/>
                <a:cs typeface="Arial Narrow"/>
              </a:rPr>
              <a:t> di </a:t>
            </a:r>
            <a:r>
              <a:rPr lang="en-US" sz="1600" dirty="0" err="1" smtClean="0">
                <a:latin typeface="Arial Narrow"/>
                <a:cs typeface="Arial Narrow"/>
              </a:rPr>
              <a:t>consenso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condiviso</a:t>
            </a:r>
            <a:r>
              <a:rPr lang="en-US" sz="1600" dirty="0" smtClean="0">
                <a:latin typeface="Arial Narrow"/>
                <a:cs typeface="Arial Narrow"/>
              </a:rPr>
              <a:t> (</a:t>
            </a:r>
            <a:r>
              <a:rPr lang="en-US" sz="1600" dirty="0" err="1" smtClean="0">
                <a:latin typeface="Arial Narrow"/>
                <a:cs typeface="Arial Narrow"/>
              </a:rPr>
              <a:t>operazione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difficile</a:t>
            </a:r>
            <a:r>
              <a:rPr lang="en-US" sz="1600" dirty="0" smtClean="0">
                <a:latin typeface="Arial Narrow"/>
                <a:cs typeface="Arial Narrow"/>
              </a:rPr>
              <a:t>).</a:t>
            </a:r>
          </a:p>
        </p:txBody>
      </p:sp>
      <p:sp>
        <p:nvSpPr>
          <p:cNvPr id="7" name="Rectangle 6"/>
          <p:cNvSpPr/>
          <p:nvPr/>
        </p:nvSpPr>
        <p:spPr>
          <a:xfrm>
            <a:off x="72000" y="1989754"/>
            <a:ext cx="89761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20000"/>
              </a:lnSpc>
              <a:buFont typeface="Wingdings" charset="2"/>
              <a:buChar char="Ø"/>
            </a:pPr>
            <a:endParaRPr lang="en-US" dirty="0" smtClean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85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003" y="120009"/>
            <a:ext cx="5633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Arial Narrow"/>
                <a:cs typeface="Arial Narrow"/>
              </a:rPr>
              <a:t>Sfide</a:t>
            </a:r>
            <a:r>
              <a:rPr lang="en-US" sz="4000" dirty="0" smtClean="0">
                <a:latin typeface="Arial Narrow"/>
                <a:cs typeface="Arial Narrow"/>
              </a:rPr>
              <a:t> per la </a:t>
            </a:r>
            <a:r>
              <a:rPr lang="en-US" sz="4000" dirty="0" err="1" smtClean="0">
                <a:latin typeface="Arial Narrow"/>
                <a:cs typeface="Arial Narrow"/>
              </a:rPr>
              <a:t>prossima</a:t>
            </a:r>
            <a:r>
              <a:rPr lang="en-US" sz="4000" dirty="0" smtClean="0">
                <a:latin typeface="Arial Narrow"/>
                <a:cs typeface="Arial Narrow"/>
              </a:rPr>
              <a:t> decade</a:t>
            </a:r>
            <a:endParaRPr lang="en-US" sz="4000" dirty="0">
              <a:latin typeface="Arial Narrow"/>
              <a:cs typeface="Arial Narrow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60" y="1116866"/>
            <a:ext cx="8190708" cy="26321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007" y="4044589"/>
            <a:ext cx="8759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Narrow"/>
                <a:cs typeface="Arial Narrow"/>
              </a:rPr>
              <a:t>Per HL-LHC </a:t>
            </a:r>
            <a:r>
              <a:rPr lang="en-US" sz="2800" dirty="0" err="1" smtClean="0">
                <a:latin typeface="Arial Narrow"/>
                <a:cs typeface="Arial Narrow"/>
              </a:rPr>
              <a:t>è</a:t>
            </a:r>
            <a:r>
              <a:rPr lang="en-US" sz="2800" dirty="0" smtClean="0">
                <a:latin typeface="Arial Narrow"/>
                <a:cs typeface="Arial Narrow"/>
              </a:rPr>
              <a:t> </a:t>
            </a:r>
            <a:r>
              <a:rPr lang="en-US" sz="2800" dirty="0" err="1" smtClean="0">
                <a:latin typeface="Arial Narrow"/>
                <a:cs typeface="Arial Narrow"/>
              </a:rPr>
              <a:t>previsto</a:t>
            </a:r>
            <a:r>
              <a:rPr lang="en-US" sz="2800" dirty="0" smtClean="0">
                <a:latin typeface="Arial Narrow"/>
                <a:cs typeface="Arial Narrow"/>
              </a:rPr>
              <a:t> un </a:t>
            </a:r>
            <a:r>
              <a:rPr lang="en-US" sz="2800" dirty="0" err="1" smtClean="0">
                <a:latin typeface="Arial Narrow"/>
                <a:cs typeface="Arial Narrow"/>
              </a:rPr>
              <a:t>aumento</a:t>
            </a:r>
            <a:r>
              <a:rPr lang="en-US" sz="2800" dirty="0" smtClean="0">
                <a:latin typeface="Arial Narrow"/>
                <a:cs typeface="Arial Narrow"/>
              </a:rPr>
              <a:t> di </a:t>
            </a:r>
            <a:r>
              <a:rPr lang="en-US" sz="2800" dirty="0" err="1" smtClean="0">
                <a:latin typeface="Arial Narrow"/>
                <a:cs typeface="Arial Narrow"/>
              </a:rPr>
              <a:t>luminosità</a:t>
            </a:r>
            <a:r>
              <a:rPr lang="en-US" sz="2800" dirty="0" smtClean="0">
                <a:latin typeface="Arial Narrow"/>
                <a:cs typeface="Arial Narrow"/>
              </a:rPr>
              <a:t> &gt;100 </a:t>
            </a:r>
            <a:r>
              <a:rPr lang="en-US" sz="2800" dirty="0" err="1" smtClean="0">
                <a:latin typeface="Arial Narrow"/>
                <a:cs typeface="Arial Narrow"/>
              </a:rPr>
              <a:t>rispetto</a:t>
            </a:r>
            <a:r>
              <a:rPr lang="en-US" sz="2800" dirty="0" smtClean="0">
                <a:latin typeface="Arial Narrow"/>
                <a:cs typeface="Arial Narrow"/>
              </a:rPr>
              <a:t> a </a:t>
            </a:r>
            <a:r>
              <a:rPr lang="en-US" sz="2800" dirty="0" err="1" smtClean="0">
                <a:latin typeface="Arial Narrow"/>
                <a:cs typeface="Arial Narrow"/>
              </a:rPr>
              <a:t>quella</a:t>
            </a:r>
            <a:r>
              <a:rPr lang="en-US" sz="2800" dirty="0" smtClean="0">
                <a:latin typeface="Arial Narrow"/>
                <a:cs typeface="Arial Narrow"/>
              </a:rPr>
              <a:t> del RUN I (in step </a:t>
            </a:r>
            <a:r>
              <a:rPr lang="en-US" sz="2800" dirty="0" err="1" smtClean="0">
                <a:latin typeface="Arial Narrow"/>
                <a:cs typeface="Arial Narrow"/>
              </a:rPr>
              <a:t>progressivi</a:t>
            </a:r>
            <a:r>
              <a:rPr lang="en-US" sz="2800" dirty="0" smtClean="0">
                <a:latin typeface="Arial Narrow"/>
                <a:cs typeface="Arial Narrow"/>
              </a:rPr>
              <a:t> </a:t>
            </a:r>
            <a:r>
              <a:rPr lang="en-US" sz="2800" dirty="0" err="1" smtClean="0">
                <a:latin typeface="Arial Narrow"/>
                <a:cs typeface="Arial Narrow"/>
              </a:rPr>
              <a:t>sino</a:t>
            </a:r>
            <a:r>
              <a:rPr lang="en-US" sz="2800" dirty="0" smtClean="0">
                <a:latin typeface="Arial Narrow"/>
                <a:cs typeface="Arial Narrow"/>
              </a:rPr>
              <a:t> al 2026)</a:t>
            </a:r>
            <a:endParaRPr lang="en-US" sz="28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783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0" y="136867"/>
            <a:ext cx="138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Conclusioni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096" y="634673"/>
            <a:ext cx="8258286" cy="4220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Arial Narrow"/>
                <a:cs typeface="Arial Narrow"/>
              </a:rPr>
              <a:t>Il CWP </a:t>
            </a:r>
            <a:r>
              <a:rPr lang="en-US" sz="1600" dirty="0" err="1" smtClean="0">
                <a:latin typeface="Arial Narrow"/>
                <a:cs typeface="Arial Narrow"/>
              </a:rPr>
              <a:t>indica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nella</a:t>
            </a:r>
            <a:r>
              <a:rPr lang="en-US" sz="1600" dirty="0" smtClean="0">
                <a:latin typeface="Arial Narrow"/>
                <a:cs typeface="Arial Narrow"/>
              </a:rPr>
              <a:t> Roadmap un </a:t>
            </a:r>
            <a:r>
              <a:rPr lang="en-US" sz="1600" dirty="0" err="1" smtClean="0">
                <a:latin typeface="Arial Narrow"/>
                <a:cs typeface="Arial Narrow"/>
              </a:rPr>
              <a:t>certo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numero</a:t>
            </a:r>
            <a:r>
              <a:rPr lang="en-US" sz="1600" dirty="0" smtClean="0">
                <a:latin typeface="Arial Narrow"/>
                <a:cs typeface="Arial Narrow"/>
              </a:rPr>
              <a:t> di </a:t>
            </a:r>
            <a:r>
              <a:rPr lang="en-US" sz="1600" dirty="0" err="1" smtClean="0">
                <a:latin typeface="Arial Narrow"/>
                <a:cs typeface="Arial Narrow"/>
              </a:rPr>
              <a:t>punti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considerati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cruciali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nel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futuro</a:t>
            </a:r>
            <a:r>
              <a:rPr lang="en-US" sz="1600" dirty="0" smtClean="0">
                <a:latin typeface="Arial Narrow"/>
                <a:cs typeface="Arial Narrow"/>
              </a:rPr>
              <a:t> del software HEP</a:t>
            </a:r>
          </a:p>
          <a:p>
            <a:pPr>
              <a:lnSpc>
                <a:spcPct val="120000"/>
              </a:lnSpc>
            </a:pPr>
            <a:endParaRPr lang="en-US" sz="1600" dirty="0">
              <a:latin typeface="Arial Narrow"/>
              <a:cs typeface="Arial Narrow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latin typeface="Arial Narrow"/>
                <a:cs typeface="Arial Narrow"/>
              </a:rPr>
              <a:t>La non </a:t>
            </a:r>
            <a:r>
              <a:rPr lang="en-US" sz="1600" dirty="0" err="1" smtClean="0">
                <a:latin typeface="Arial Narrow"/>
                <a:cs typeface="Arial Narrow"/>
              </a:rPr>
              <a:t>scalabilit</a:t>
            </a:r>
            <a:r>
              <a:rPr lang="en-US" sz="1600" dirty="0" err="1" smtClean="0">
                <a:latin typeface="Arial Narrow"/>
                <a:cs typeface="Arial Narrow"/>
              </a:rPr>
              <a:t>à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dell’approccio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tradizionale</a:t>
            </a:r>
            <a:r>
              <a:rPr lang="en-US" sz="1600" dirty="0" smtClean="0">
                <a:latin typeface="Arial Narrow"/>
                <a:cs typeface="Arial Narrow"/>
              </a:rPr>
              <a:t> al </a:t>
            </a:r>
            <a:r>
              <a:rPr lang="en-US" sz="1600" dirty="0" err="1" smtClean="0">
                <a:latin typeface="Arial Narrow"/>
                <a:cs typeface="Arial Narrow"/>
              </a:rPr>
              <a:t>calcolo</a:t>
            </a:r>
            <a:r>
              <a:rPr lang="en-US" sz="1600" dirty="0" smtClean="0">
                <a:latin typeface="Arial Narrow"/>
                <a:cs typeface="Arial Narrow"/>
              </a:rPr>
              <a:t> (non </a:t>
            </a:r>
            <a:r>
              <a:rPr lang="en-US" sz="1600" dirty="0" err="1" smtClean="0">
                <a:latin typeface="Arial Narrow"/>
                <a:cs typeface="Arial Narrow"/>
              </a:rPr>
              <a:t>bastano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giovani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volonterosi</a:t>
            </a:r>
            <a:r>
              <a:rPr lang="en-US" sz="1600" dirty="0" smtClean="0">
                <a:latin typeface="Arial Narrow"/>
                <a:cs typeface="Arial Narrow"/>
              </a:rPr>
              <a:t> ma </a:t>
            </a:r>
            <a:r>
              <a:rPr lang="en-US" sz="1600" dirty="0" err="1" smtClean="0">
                <a:latin typeface="Arial Narrow"/>
                <a:cs typeface="Arial Narrow"/>
              </a:rPr>
              <a:t>inesperti</a:t>
            </a:r>
            <a:r>
              <a:rPr lang="en-US" sz="1600" dirty="0" smtClean="0">
                <a:latin typeface="Arial Narrow"/>
                <a:cs typeface="Arial Narrow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latin typeface="Arial Narrow"/>
                <a:cs typeface="Arial Narrow"/>
              </a:rPr>
              <a:t>Le </a:t>
            </a:r>
            <a:r>
              <a:rPr lang="en-US" sz="1600" dirty="0" err="1" smtClean="0">
                <a:latin typeface="Arial Narrow"/>
                <a:cs typeface="Arial Narrow"/>
              </a:rPr>
              <a:t>nuove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tecnologie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richiedono</a:t>
            </a:r>
            <a:r>
              <a:rPr lang="en-US" sz="1600" dirty="0" smtClean="0">
                <a:latin typeface="Arial Narrow"/>
                <a:cs typeface="Arial Narrow"/>
              </a:rPr>
              <a:t> un re-design </a:t>
            </a:r>
            <a:r>
              <a:rPr lang="en-US" sz="1600" dirty="0" err="1" smtClean="0">
                <a:latin typeface="Arial Narrow"/>
                <a:cs typeface="Arial Narrow"/>
              </a:rPr>
              <a:t>dei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codici</a:t>
            </a:r>
            <a:r>
              <a:rPr lang="en-US" sz="1600" dirty="0" smtClean="0">
                <a:latin typeface="Arial Narrow"/>
                <a:cs typeface="Arial Narrow"/>
              </a:rPr>
              <a:t> (</a:t>
            </a:r>
            <a:r>
              <a:rPr lang="en-US" sz="1600" dirty="0" err="1" smtClean="0">
                <a:latin typeface="Arial Narrow"/>
                <a:cs typeface="Arial Narrow"/>
              </a:rPr>
              <a:t>là</a:t>
            </a:r>
            <a:r>
              <a:rPr lang="en-US" sz="1600" dirty="0" smtClean="0">
                <a:latin typeface="Arial Narrow"/>
                <a:cs typeface="Arial Narrow"/>
              </a:rPr>
              <a:t> dove </a:t>
            </a:r>
            <a:r>
              <a:rPr lang="en-US" sz="1600" dirty="0" err="1" smtClean="0">
                <a:latin typeface="Arial Narrow"/>
                <a:cs typeface="Arial Narrow"/>
              </a:rPr>
              <a:t>necessario</a:t>
            </a:r>
            <a:r>
              <a:rPr lang="en-US" sz="1600" dirty="0" smtClean="0">
                <a:latin typeface="Arial Narrow"/>
                <a:cs typeface="Arial Narrow"/>
              </a:rPr>
              <a:t> e </a:t>
            </a:r>
            <a:r>
              <a:rPr lang="en-US" sz="1600" dirty="0" err="1" smtClean="0">
                <a:latin typeface="Arial Narrow"/>
                <a:cs typeface="Arial Narrow"/>
              </a:rPr>
              <a:t>possibile</a:t>
            </a:r>
            <a:r>
              <a:rPr lang="en-US" sz="1600" dirty="0" smtClean="0">
                <a:latin typeface="Arial Narrow"/>
                <a:cs typeface="Arial Narrow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err="1" smtClean="0">
                <a:latin typeface="Arial Narrow"/>
                <a:cs typeface="Arial Narrow"/>
              </a:rPr>
              <a:t>Questo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implica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conoscenze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profonde</a:t>
            </a:r>
            <a:r>
              <a:rPr lang="en-US" sz="1600" dirty="0" smtClean="0">
                <a:latin typeface="Arial Narrow"/>
                <a:cs typeface="Arial Narrow"/>
              </a:rPr>
              <a:t> in due </a:t>
            </a:r>
            <a:r>
              <a:rPr lang="en-US" sz="1600" dirty="0" err="1" smtClean="0">
                <a:latin typeface="Arial Narrow"/>
                <a:cs typeface="Arial Narrow"/>
              </a:rPr>
              <a:t>ambiti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tradizionalmente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piuttosto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distinti</a:t>
            </a:r>
            <a:r>
              <a:rPr lang="en-US" sz="1600" dirty="0" smtClean="0">
                <a:latin typeface="Arial Narrow"/>
                <a:cs typeface="Arial Narrow"/>
              </a:rPr>
              <a:t>: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ü"/>
            </a:pPr>
            <a:r>
              <a:rPr lang="en-US" sz="1600" dirty="0" smtClean="0">
                <a:latin typeface="Arial Narrow"/>
                <a:cs typeface="Arial Narrow"/>
              </a:rPr>
              <a:t>La </a:t>
            </a:r>
            <a:r>
              <a:rPr lang="en-US" sz="1600" dirty="0" err="1" smtClean="0">
                <a:latin typeface="Arial Narrow"/>
                <a:cs typeface="Arial Narrow"/>
              </a:rPr>
              <a:t>fisica</a:t>
            </a:r>
            <a:r>
              <a:rPr lang="en-US" sz="1600" dirty="0" smtClean="0">
                <a:latin typeface="Arial Narrow"/>
                <a:cs typeface="Arial Narrow"/>
              </a:rPr>
              <a:t>, o per lo </a:t>
            </a:r>
            <a:r>
              <a:rPr lang="en-US" sz="1600" dirty="0" err="1" smtClean="0">
                <a:latin typeface="Arial Narrow"/>
                <a:cs typeface="Arial Narrow"/>
              </a:rPr>
              <a:t>meno</a:t>
            </a:r>
            <a:r>
              <a:rPr lang="en-US" sz="1600" dirty="0" smtClean="0">
                <a:latin typeface="Arial Narrow"/>
                <a:cs typeface="Arial Narrow"/>
              </a:rPr>
              <a:t> le </a:t>
            </a:r>
            <a:r>
              <a:rPr lang="en-US" sz="1600" dirty="0" err="1" smtClean="0">
                <a:latin typeface="Arial Narrow"/>
                <a:cs typeface="Arial Narrow"/>
              </a:rPr>
              <a:t>metodologie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necessarie</a:t>
            </a:r>
            <a:r>
              <a:rPr lang="en-US" sz="1600" dirty="0" smtClean="0">
                <a:latin typeface="Arial Narrow"/>
                <a:cs typeface="Arial Narrow"/>
              </a:rPr>
              <a:t> ad </a:t>
            </a:r>
            <a:r>
              <a:rPr lang="en-US" sz="1600" dirty="0" err="1" smtClean="0">
                <a:latin typeface="Arial Narrow"/>
                <a:cs typeface="Arial Narrow"/>
              </a:rPr>
              <a:t>ottenere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risultati</a:t>
            </a:r>
            <a:r>
              <a:rPr lang="en-US" sz="1600" dirty="0" smtClean="0">
                <a:latin typeface="Arial Narrow"/>
                <a:cs typeface="Arial Narrow"/>
              </a:rPr>
              <a:t> in </a:t>
            </a:r>
            <a:r>
              <a:rPr lang="en-US" sz="1600" dirty="0" err="1" smtClean="0">
                <a:latin typeface="Arial Narrow"/>
                <a:cs typeface="Arial Narrow"/>
              </a:rPr>
              <a:t>questo</a:t>
            </a:r>
            <a:r>
              <a:rPr lang="en-US" sz="1600" dirty="0" smtClean="0">
                <a:latin typeface="Arial Narrow"/>
                <a:cs typeface="Arial Narrow"/>
              </a:rPr>
              <a:t> campo (</a:t>
            </a:r>
            <a:r>
              <a:rPr lang="en-US" sz="1600" dirty="0" err="1" smtClean="0">
                <a:latin typeface="Arial Narrow"/>
                <a:cs typeface="Arial Narrow"/>
              </a:rPr>
              <a:t>algoritmi</a:t>
            </a:r>
            <a:r>
              <a:rPr lang="en-US" sz="1600" dirty="0" smtClean="0">
                <a:latin typeface="Arial Narrow"/>
                <a:cs typeface="Arial Narrow"/>
              </a:rPr>
              <a:t>)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ü"/>
            </a:pPr>
            <a:r>
              <a:rPr lang="en-US" sz="1600" dirty="0" smtClean="0">
                <a:latin typeface="Arial Narrow"/>
                <a:cs typeface="Arial Narrow"/>
              </a:rPr>
              <a:t>Il computing come </a:t>
            </a:r>
            <a:r>
              <a:rPr lang="en-US" sz="1600" dirty="0" err="1" smtClean="0">
                <a:latin typeface="Arial Narrow"/>
                <a:cs typeface="Arial Narrow"/>
              </a:rPr>
              <a:t>tecnologia</a:t>
            </a:r>
            <a:r>
              <a:rPr lang="en-US" sz="1600" dirty="0" smtClean="0">
                <a:latin typeface="Arial Narrow"/>
                <a:cs typeface="Arial Narrow"/>
              </a:rPr>
              <a:t> (focus </a:t>
            </a:r>
            <a:r>
              <a:rPr lang="en-US" sz="1600" dirty="0" err="1" smtClean="0">
                <a:latin typeface="Arial Narrow"/>
                <a:cs typeface="Arial Narrow"/>
              </a:rPr>
              <a:t>sono</a:t>
            </a:r>
            <a:r>
              <a:rPr lang="en-US" sz="1600" dirty="0" smtClean="0">
                <a:latin typeface="Arial Narrow"/>
                <a:cs typeface="Arial Narrow"/>
              </a:rPr>
              <a:t> le </a:t>
            </a:r>
            <a:r>
              <a:rPr lang="en-US" sz="1600" dirty="0" err="1" smtClean="0">
                <a:latin typeface="Arial Narrow"/>
                <a:cs typeface="Arial Narrow"/>
              </a:rPr>
              <a:t>architetture</a:t>
            </a:r>
            <a:r>
              <a:rPr lang="en-US" sz="1600" dirty="0" smtClean="0">
                <a:latin typeface="Arial Narrow"/>
                <a:cs typeface="Arial Narrow"/>
              </a:rPr>
              <a:t> e </a:t>
            </a:r>
            <a:r>
              <a:rPr lang="en-US" sz="1600" dirty="0" err="1" smtClean="0">
                <a:latin typeface="Arial Narrow"/>
                <a:cs typeface="Arial Narrow"/>
              </a:rPr>
              <a:t>vettoriali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pi</a:t>
            </a:r>
            <a:r>
              <a:rPr lang="en-US" sz="1600" dirty="0" err="1" smtClean="0">
                <a:latin typeface="Arial Narrow"/>
                <a:cs typeface="Arial Narrow"/>
              </a:rPr>
              <a:t>ù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che</a:t>
            </a:r>
            <a:r>
              <a:rPr lang="en-US" sz="1600" dirty="0" smtClean="0">
                <a:latin typeface="Arial Narrow"/>
                <a:cs typeface="Arial Narrow"/>
              </a:rPr>
              <a:t> non </a:t>
            </a:r>
            <a:r>
              <a:rPr lang="en-US" sz="1600" dirty="0" err="1" smtClean="0">
                <a:latin typeface="Arial Narrow"/>
                <a:cs typeface="Arial Narrow"/>
              </a:rPr>
              <a:t>gli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algoritmi</a:t>
            </a:r>
            <a:r>
              <a:rPr lang="en-US" sz="1600" dirty="0" smtClean="0">
                <a:latin typeface="Arial Narrow"/>
                <a:cs typeface="Arial Narrow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err="1" smtClean="0">
                <a:latin typeface="Arial Narrow"/>
                <a:cs typeface="Arial Narrow"/>
              </a:rPr>
              <a:t>Ciò</a:t>
            </a:r>
            <a:r>
              <a:rPr lang="en-US" sz="1600" dirty="0" smtClean="0">
                <a:latin typeface="Arial Narrow"/>
                <a:cs typeface="Arial Narrow"/>
              </a:rPr>
              <a:t>, a </a:t>
            </a:r>
            <a:r>
              <a:rPr lang="en-US" sz="1600" dirty="0" err="1" smtClean="0">
                <a:latin typeface="Arial Narrow"/>
                <a:cs typeface="Arial Narrow"/>
              </a:rPr>
              <a:t>sua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volta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implica</a:t>
            </a:r>
            <a:r>
              <a:rPr lang="en-US" sz="1600" dirty="0" smtClean="0">
                <a:latin typeface="Arial Narrow"/>
                <a:cs typeface="Arial Narrow"/>
              </a:rPr>
              <a:t> un </a:t>
            </a:r>
            <a:r>
              <a:rPr lang="en-US" sz="1600" dirty="0" err="1" smtClean="0">
                <a:latin typeface="Arial Narrow"/>
                <a:cs typeface="Arial Narrow"/>
              </a:rPr>
              <a:t>nuovo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tipo</a:t>
            </a:r>
            <a:r>
              <a:rPr lang="en-US" sz="1600" dirty="0" smtClean="0">
                <a:latin typeface="Arial Narrow"/>
                <a:cs typeface="Arial Narrow"/>
              </a:rPr>
              <a:t> di </a:t>
            </a:r>
            <a:r>
              <a:rPr lang="en-US" sz="1600" dirty="0" err="1" smtClean="0">
                <a:latin typeface="Arial Narrow"/>
                <a:cs typeface="Arial Narrow"/>
              </a:rPr>
              <a:t>formazione</a:t>
            </a:r>
            <a:r>
              <a:rPr lang="en-US" sz="1600" dirty="0" smtClean="0">
                <a:latin typeface="Arial Narrow"/>
                <a:cs typeface="Arial Narrow"/>
              </a:rPr>
              <a:t> “</a:t>
            </a:r>
            <a:r>
              <a:rPr lang="en-US" sz="1600" dirty="0" err="1" smtClean="0">
                <a:latin typeface="Arial Narrow"/>
                <a:cs typeface="Arial Narrow"/>
              </a:rPr>
              <a:t>accademica</a:t>
            </a:r>
            <a:r>
              <a:rPr lang="en-US" sz="1600" dirty="0" smtClean="0">
                <a:latin typeface="Arial Narrow"/>
                <a:cs typeface="Arial Narrow"/>
              </a:rPr>
              <a:t>”, a </a:t>
            </a:r>
            <a:r>
              <a:rPr lang="en-US" sz="1600" dirty="0" err="1" smtClean="0">
                <a:latin typeface="Arial Narrow"/>
                <a:cs typeface="Arial Narrow"/>
              </a:rPr>
              <a:t>cavallo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tra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fisico</a:t>
            </a:r>
            <a:r>
              <a:rPr lang="en-US" sz="1600" dirty="0" smtClean="0">
                <a:latin typeface="Arial Narrow"/>
                <a:cs typeface="Arial Narrow"/>
              </a:rPr>
              <a:t> e software expert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ü"/>
            </a:pPr>
            <a:r>
              <a:rPr lang="en-US" sz="1600" dirty="0" err="1" smtClean="0">
                <a:latin typeface="Arial Narrow"/>
                <a:cs typeface="Arial Narrow"/>
              </a:rPr>
              <a:t>Figura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poco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diffusa</a:t>
            </a:r>
            <a:r>
              <a:rPr lang="en-US" sz="1600" dirty="0" smtClean="0">
                <a:latin typeface="Arial Narrow"/>
                <a:cs typeface="Arial Narrow"/>
              </a:rPr>
              <a:t>: serve </a:t>
            </a:r>
            <a:r>
              <a:rPr lang="en-US" sz="1600" dirty="0" err="1" smtClean="0">
                <a:latin typeface="Arial Narrow"/>
                <a:cs typeface="Arial Narrow"/>
              </a:rPr>
              <a:t>importante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sforzo</a:t>
            </a:r>
            <a:r>
              <a:rPr lang="en-US" sz="1600" dirty="0" smtClean="0">
                <a:latin typeface="Arial Narrow"/>
                <a:cs typeface="Arial Narrow"/>
              </a:rPr>
              <a:t> di </a:t>
            </a:r>
            <a:r>
              <a:rPr lang="en-US" sz="1600" dirty="0" err="1" smtClean="0">
                <a:latin typeface="Arial Narrow"/>
                <a:cs typeface="Arial Narrow"/>
              </a:rPr>
              <a:t>formazione</a:t>
            </a:r>
            <a:r>
              <a:rPr lang="en-US" sz="1600" dirty="0" smtClean="0">
                <a:latin typeface="Arial Narrow"/>
                <a:cs typeface="Arial Narrow"/>
              </a:rPr>
              <a:t> e di </a:t>
            </a:r>
            <a:r>
              <a:rPr lang="en-US" sz="1600" dirty="0" err="1" smtClean="0">
                <a:latin typeface="Arial Narrow"/>
                <a:cs typeface="Arial Narrow"/>
              </a:rPr>
              <a:t>riconoscimento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carriera</a:t>
            </a:r>
            <a:endParaRPr lang="en-US" sz="16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latin typeface="Arial Narrow"/>
                <a:cs typeface="Arial Narrow"/>
              </a:rPr>
              <a:t>I framework </a:t>
            </a:r>
            <a:r>
              <a:rPr lang="en-US" sz="1600" dirty="0" err="1" smtClean="0">
                <a:latin typeface="Arial Narrow"/>
                <a:cs typeface="Arial Narrow"/>
              </a:rPr>
              <a:t>degli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esperimenti</a:t>
            </a:r>
            <a:r>
              <a:rPr lang="en-US" sz="1600" dirty="0" smtClean="0">
                <a:latin typeface="Arial Narrow"/>
                <a:cs typeface="Arial Narrow"/>
              </a:rPr>
              <a:t> (e molto </a:t>
            </a:r>
            <a:r>
              <a:rPr lang="en-US" sz="1600" dirty="0" err="1" smtClean="0">
                <a:latin typeface="Arial Narrow"/>
                <a:cs typeface="Arial Narrow"/>
              </a:rPr>
              <a:t>codice</a:t>
            </a:r>
            <a:r>
              <a:rPr lang="en-US" sz="1600" dirty="0" smtClean="0">
                <a:latin typeface="Arial Narrow"/>
                <a:cs typeface="Arial Narrow"/>
              </a:rPr>
              <a:t>, </a:t>
            </a:r>
            <a:r>
              <a:rPr lang="en-US" sz="1600" dirty="0" err="1" smtClean="0">
                <a:latin typeface="Arial Narrow"/>
                <a:cs typeface="Arial Narrow"/>
              </a:rPr>
              <a:t>eg</a:t>
            </a:r>
            <a:r>
              <a:rPr lang="en-US" sz="1600" dirty="0" smtClean="0">
                <a:latin typeface="Arial Narrow"/>
                <a:cs typeface="Arial Narrow"/>
              </a:rPr>
              <a:t>. Pattern-recognition, fitting, </a:t>
            </a:r>
            <a:r>
              <a:rPr lang="mr-IN" sz="1600" dirty="0" smtClean="0">
                <a:latin typeface="Arial Narrow"/>
                <a:cs typeface="Arial Narrow"/>
              </a:rPr>
              <a:t>…</a:t>
            </a:r>
            <a:r>
              <a:rPr lang="en-US" sz="1600" dirty="0" smtClean="0">
                <a:latin typeface="Arial Narrow"/>
                <a:cs typeface="Arial Narrow"/>
              </a:rPr>
              <a:t>) </a:t>
            </a:r>
            <a:r>
              <a:rPr lang="en-US" sz="1600" dirty="0" err="1" smtClean="0">
                <a:latin typeface="Arial Narrow"/>
                <a:cs typeface="Arial Narrow"/>
              </a:rPr>
              <a:t>è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ormai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questione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infrastrutturale</a:t>
            </a:r>
            <a:r>
              <a:rPr lang="en-US" sz="1600" dirty="0" smtClean="0">
                <a:latin typeface="Arial Narrow"/>
                <a:cs typeface="Arial Narrow"/>
              </a:rPr>
              <a:t>, </a:t>
            </a:r>
            <a:r>
              <a:rPr lang="en-US" sz="1600" dirty="0" err="1" smtClean="0">
                <a:latin typeface="Arial Narrow"/>
                <a:cs typeface="Arial Narrow"/>
              </a:rPr>
              <a:t>potenzialmente</a:t>
            </a:r>
            <a:r>
              <a:rPr lang="en-US" sz="1600" dirty="0" smtClean="0">
                <a:latin typeface="Arial Narrow"/>
                <a:cs typeface="Arial Narrow"/>
              </a:rPr>
              <a:t> experiment-agnostic: </a:t>
            </a:r>
            <a:r>
              <a:rPr lang="en-US" sz="1600" dirty="0" err="1" smtClean="0">
                <a:latin typeface="Arial Narrow"/>
                <a:cs typeface="Arial Narrow"/>
              </a:rPr>
              <a:t>duplicazione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sforzi</a:t>
            </a:r>
            <a:r>
              <a:rPr lang="en-US" sz="1600" dirty="0" smtClean="0">
                <a:latin typeface="Arial Narrow"/>
                <a:cs typeface="Arial Narrow"/>
              </a:rPr>
              <a:t> non </a:t>
            </a:r>
            <a:r>
              <a:rPr lang="en-US" sz="1600" dirty="0" err="1" smtClean="0">
                <a:latin typeface="Arial Narrow"/>
                <a:cs typeface="Arial Narrow"/>
              </a:rPr>
              <a:t>è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scalabile</a:t>
            </a:r>
            <a:r>
              <a:rPr lang="en-US" sz="1600" dirty="0" smtClean="0">
                <a:latin typeface="Arial Narrow"/>
                <a:cs typeface="Arial Narrow"/>
              </a:rPr>
              <a:t> a </a:t>
            </a:r>
            <a:r>
              <a:rPr lang="en-US" sz="1600" dirty="0" err="1" smtClean="0">
                <a:latin typeface="Arial Narrow"/>
                <a:cs typeface="Arial Narrow"/>
              </a:rPr>
              <a:t>sua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volta</a:t>
            </a:r>
            <a:endParaRPr lang="en-US" sz="1600" dirty="0" smtClean="0">
              <a:latin typeface="Arial Narrow"/>
              <a:cs typeface="Arial Narrow"/>
            </a:endParaRPr>
          </a:p>
          <a:p>
            <a:pPr marL="742950" lvl="1" indent="-285750">
              <a:lnSpc>
                <a:spcPct val="120000"/>
              </a:lnSpc>
              <a:buFont typeface="Wingdings" charset="2"/>
              <a:buChar char="ü"/>
            </a:pPr>
            <a:r>
              <a:rPr lang="en-US" sz="1600" dirty="0" err="1" smtClean="0">
                <a:latin typeface="Arial Narrow"/>
                <a:cs typeface="Arial Narrow"/>
              </a:rPr>
              <a:t>Occorre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sforzo</a:t>
            </a:r>
            <a:r>
              <a:rPr lang="en-US" sz="1600" dirty="0" smtClean="0">
                <a:latin typeface="Arial Narrow"/>
                <a:cs typeface="Arial Narrow"/>
              </a:rPr>
              <a:t> verso </a:t>
            </a:r>
            <a:r>
              <a:rPr lang="en-US" sz="1600" dirty="0" err="1" smtClean="0">
                <a:latin typeface="Arial Narrow"/>
                <a:cs typeface="Arial Narrow"/>
              </a:rPr>
              <a:t>gestione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delle</a:t>
            </a:r>
            <a:r>
              <a:rPr lang="en-US" sz="1600" dirty="0" smtClean="0">
                <a:latin typeface="Arial Narrow"/>
                <a:cs typeface="Arial Narrow"/>
              </a:rPr>
              <a:t> commonalities (</a:t>
            </a:r>
            <a:r>
              <a:rPr lang="en-US" sz="1600" dirty="0" err="1" smtClean="0">
                <a:latin typeface="Arial Narrow"/>
                <a:cs typeface="Arial Narrow"/>
              </a:rPr>
              <a:t>l</a:t>
            </a:r>
            <a:r>
              <a:rPr lang="en-US" sz="1600" dirty="0" err="1" smtClean="0">
                <a:latin typeface="Arial Narrow"/>
                <a:cs typeface="Arial Narrow"/>
              </a:rPr>
              <a:t>à</a:t>
            </a:r>
            <a:r>
              <a:rPr lang="en-US" sz="1600" dirty="0" smtClean="0">
                <a:latin typeface="Arial Narrow"/>
                <a:cs typeface="Arial Narrow"/>
              </a:rPr>
              <a:t> dove </a:t>
            </a:r>
            <a:r>
              <a:rPr lang="en-US" sz="1600" dirty="0" err="1" smtClean="0">
                <a:latin typeface="Arial Narrow"/>
                <a:cs typeface="Arial Narrow"/>
              </a:rPr>
              <a:t>possibile</a:t>
            </a:r>
            <a:r>
              <a:rPr lang="en-US" sz="1600" dirty="0" smtClean="0">
                <a:latin typeface="Arial Narrow"/>
                <a:cs typeface="Arial Narrow"/>
              </a:rPr>
              <a:t>, </a:t>
            </a:r>
            <a:r>
              <a:rPr lang="en-US" sz="1600" dirty="0" err="1" smtClean="0">
                <a:latin typeface="Arial Narrow"/>
                <a:cs typeface="Arial Narrow"/>
              </a:rPr>
              <a:t>argomento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spinoso</a:t>
            </a:r>
            <a:r>
              <a:rPr lang="en-US" sz="1600" dirty="0" smtClean="0">
                <a:latin typeface="Arial Narrow"/>
                <a:cs typeface="Arial Narrow"/>
              </a:rPr>
              <a:t>)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ü"/>
            </a:pPr>
            <a:r>
              <a:rPr lang="en-US" sz="1600" dirty="0" err="1" smtClean="0">
                <a:latin typeface="Arial Narrow"/>
                <a:cs typeface="Arial Narrow"/>
              </a:rPr>
              <a:t>Problema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eminentemente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sociologico</a:t>
            </a:r>
            <a:r>
              <a:rPr lang="en-US" sz="1600" dirty="0" smtClean="0">
                <a:latin typeface="Arial Narrow"/>
                <a:cs typeface="Arial Narrow"/>
              </a:rPr>
              <a:t> e politico (</a:t>
            </a:r>
            <a:r>
              <a:rPr lang="en-US" sz="1600" dirty="0" err="1" smtClean="0">
                <a:latin typeface="Arial Narrow"/>
                <a:cs typeface="Arial Narrow"/>
              </a:rPr>
              <a:t>anche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logistico</a:t>
            </a:r>
            <a:r>
              <a:rPr lang="en-US" sz="1600" dirty="0">
                <a:latin typeface="Arial Narrow"/>
                <a:cs typeface="Arial Narrow"/>
              </a:rPr>
              <a:t> </a:t>
            </a:r>
            <a:r>
              <a:rPr lang="en-US" sz="1600" dirty="0" smtClean="0">
                <a:latin typeface="Arial Narrow"/>
                <a:cs typeface="Arial Narrow"/>
              </a:rPr>
              <a:t>e </a:t>
            </a:r>
            <a:r>
              <a:rPr lang="en-US" sz="1600" dirty="0" err="1" smtClean="0">
                <a:latin typeface="Arial Narrow"/>
                <a:cs typeface="Arial Narrow"/>
              </a:rPr>
              <a:t>tecnologico</a:t>
            </a:r>
            <a:r>
              <a:rPr lang="en-US" sz="1600" dirty="0" smtClean="0">
                <a:latin typeface="Arial Narrow"/>
                <a:cs typeface="Arial Narrow"/>
              </a:rPr>
              <a:t>)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ü"/>
            </a:pPr>
            <a:r>
              <a:rPr lang="en-US" sz="1600" dirty="0" smtClean="0">
                <a:latin typeface="Arial Narrow"/>
                <a:cs typeface="Arial Narrow"/>
              </a:rPr>
              <a:t>Non </a:t>
            </a:r>
            <a:r>
              <a:rPr lang="en-US" sz="1600" dirty="0" err="1" smtClean="0">
                <a:latin typeface="Arial Narrow"/>
                <a:cs typeface="Arial Narrow"/>
              </a:rPr>
              <a:t>basta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più</a:t>
            </a:r>
            <a:r>
              <a:rPr lang="en-US" sz="1600" dirty="0" smtClean="0">
                <a:latin typeface="Arial Narrow"/>
                <a:cs typeface="Arial Narrow"/>
              </a:rPr>
              <a:t> la </a:t>
            </a:r>
            <a:r>
              <a:rPr lang="en-US" sz="1600" dirty="0" err="1" smtClean="0">
                <a:latin typeface="Arial Narrow"/>
                <a:cs typeface="Arial Narrow"/>
              </a:rPr>
              <a:t>buona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volontà</a:t>
            </a:r>
            <a:r>
              <a:rPr lang="en-US" sz="1600" dirty="0" smtClean="0">
                <a:latin typeface="Arial Narrow"/>
                <a:cs typeface="Arial Narrow"/>
              </a:rPr>
              <a:t>, </a:t>
            </a:r>
            <a:r>
              <a:rPr lang="en-US" sz="1600" dirty="0" err="1" smtClean="0">
                <a:latin typeface="Arial Narrow"/>
                <a:cs typeface="Arial Narrow"/>
              </a:rPr>
              <a:t>occorre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convinzione</a:t>
            </a:r>
            <a:r>
              <a:rPr lang="en-US" sz="1600" dirty="0" smtClean="0">
                <a:latin typeface="Arial Narrow"/>
                <a:cs typeface="Arial Narrow"/>
              </a:rPr>
              <a:t> e </a:t>
            </a:r>
            <a:r>
              <a:rPr lang="en-US" sz="1600" dirty="0" err="1" smtClean="0">
                <a:latin typeface="Arial Narrow"/>
                <a:cs typeface="Arial Narrow"/>
              </a:rPr>
              <a:t>pressione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politica</a:t>
            </a:r>
            <a:endParaRPr lang="en-US" sz="1600" dirty="0" smtClean="0"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000" y="1989754"/>
            <a:ext cx="89761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20000"/>
              </a:lnSpc>
              <a:buFont typeface="Wingdings" charset="2"/>
              <a:buChar char="Ø"/>
            </a:pPr>
            <a:endParaRPr lang="en-US" dirty="0" smtClean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3587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685" y="1716452"/>
            <a:ext cx="6189989" cy="2803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170" y="182761"/>
            <a:ext cx="5293018" cy="811562"/>
          </a:xfrm>
          <a:prstGeom prst="rect">
            <a:avLst/>
          </a:prstGeom>
          <a:effectLst>
            <a:outerShdw blurRad="152400" dist="152400" dir="2700000" algn="tl" rotWithShape="0">
              <a:srgbClr val="000000">
                <a:alpha val="65000"/>
              </a:srgbClr>
            </a:outerShdw>
            <a:reflection stA="50000" endPos="75000" dist="127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2333042" y="4647778"/>
            <a:ext cx="3839187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rgbClr val="0000FF"/>
                </a:solidFill>
              </a:rPr>
              <a:t>https</a:t>
            </a:r>
            <a:r>
              <a:rPr lang="it-IT" sz="1400" dirty="0">
                <a:solidFill>
                  <a:srgbClr val="0000FF"/>
                </a:solidFill>
              </a:rPr>
              <a:t>://</a:t>
            </a:r>
            <a:r>
              <a:rPr lang="it-IT" sz="1400" dirty="0" err="1">
                <a:solidFill>
                  <a:srgbClr val="0000FF"/>
                </a:solidFill>
              </a:rPr>
              <a:t>indico.cern.ch</a:t>
            </a:r>
            <a:r>
              <a:rPr lang="it-IT" sz="1400" dirty="0">
                <a:solidFill>
                  <a:srgbClr val="0000FF"/>
                </a:solidFill>
              </a:rPr>
              <a:t>/</a:t>
            </a:r>
            <a:r>
              <a:rPr lang="it-IT" sz="1400" dirty="0" err="1">
                <a:solidFill>
                  <a:srgbClr val="0000FF"/>
                </a:solidFill>
              </a:rPr>
              <a:t>event</a:t>
            </a:r>
            <a:r>
              <a:rPr lang="it-IT" sz="1400" dirty="0">
                <a:solidFill>
                  <a:srgbClr val="0000FF"/>
                </a:solidFill>
              </a:rPr>
              <a:t>/658060/</a:t>
            </a:r>
            <a:r>
              <a:rPr lang="it-IT" sz="1400" dirty="0" err="1">
                <a:solidFill>
                  <a:srgbClr val="0000FF"/>
                </a:solidFill>
              </a:rPr>
              <a:t>overview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8852" y="3685823"/>
            <a:ext cx="6003489" cy="728283"/>
          </a:xfrm>
          <a:prstGeom prst="rect">
            <a:avLst/>
          </a:prstGeom>
          <a:noFill/>
          <a:ln w="28575" cmpd="sng"/>
          <a:effectLst>
            <a:outerShdw blurRad="88900" dist="101600" dir="2700000" sx="104000" sy="104000" algn="br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24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629"/>
          <a:stretch/>
        </p:blipFill>
        <p:spPr>
          <a:xfrm>
            <a:off x="346353" y="360268"/>
            <a:ext cx="8211811" cy="3032466"/>
          </a:xfrm>
          <a:prstGeom prst="rect">
            <a:avLst/>
          </a:prstGeom>
          <a:effectLst>
            <a:outerShdw blurRad="228600" dist="228600" dir="2700000" algn="tl" rotWithShape="0">
              <a:srgbClr val="000000">
                <a:alpha val="75000"/>
              </a:srgbClr>
            </a:outerShdw>
          </a:effectLst>
          <a:scene3d>
            <a:camera prst="orthographicFront"/>
            <a:lightRig rig="threePt" dir="t"/>
          </a:scene3d>
          <a:sp3d>
            <a:bevelT w="120650" h="101600" prst="relaxedInset"/>
          </a:sp3d>
        </p:spPr>
      </p:pic>
      <p:sp>
        <p:nvSpPr>
          <p:cNvPr id="3" name="Rectangle 2"/>
          <p:cNvSpPr/>
          <p:nvPr/>
        </p:nvSpPr>
        <p:spPr>
          <a:xfrm>
            <a:off x="3032507" y="3628823"/>
            <a:ext cx="2954655" cy="1200329"/>
          </a:xfrm>
          <a:prstGeom prst="rect">
            <a:avLst/>
          </a:prstGeom>
          <a:noFill/>
          <a:effectLst>
            <a:outerShdw blurRad="69850" dist="88900" dir="2700000" algn="tl" rotWithShape="0">
              <a:srgbClr val="000000"/>
            </a:outerShdw>
            <a:reflection blurRad="6350" stA="52000" endA="300" endPos="350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Grazie</a:t>
            </a:r>
            <a:endParaRPr lang="en-US" sz="7200" b="1" dirty="0">
              <a:ln w="28575" cmpd="sng">
                <a:solidFill>
                  <a:srgbClr val="FFFFFF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676230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005" y="86092"/>
            <a:ext cx="8759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 Narrow"/>
                <a:cs typeface="Arial Narrow"/>
              </a:rPr>
              <a:t>L’incremento in luminosità comporta:</a:t>
            </a:r>
            <a:endParaRPr lang="it-IT" sz="2800" dirty="0"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748" y="691488"/>
            <a:ext cx="5709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it-IT" dirty="0" smtClean="0">
                <a:latin typeface="Arial Narrow"/>
                <a:cs typeface="Arial Narrow"/>
              </a:rPr>
              <a:t>Aumento del rate istantaneo (maggiore </a:t>
            </a:r>
            <a:r>
              <a:rPr lang="it-IT" dirty="0" err="1" smtClean="0">
                <a:latin typeface="Arial Narrow"/>
                <a:cs typeface="Arial Narrow"/>
              </a:rPr>
              <a:t>bandwidth</a:t>
            </a:r>
            <a:r>
              <a:rPr lang="it-IT" dirty="0" smtClean="0">
                <a:latin typeface="Arial Narrow"/>
                <a:cs typeface="Arial Narrow"/>
              </a:rPr>
              <a:t>)</a:t>
            </a:r>
          </a:p>
          <a:p>
            <a:pPr marL="457200" indent="-457200">
              <a:buFont typeface="Arial"/>
              <a:buChar char="•"/>
            </a:pPr>
            <a:r>
              <a:rPr lang="it-IT" dirty="0" smtClean="0">
                <a:latin typeface="Arial Narrow"/>
                <a:cs typeface="Arial Narrow"/>
              </a:rPr>
              <a:t>Pile-up fino a ~200 vertici primari sovrapposti in tempo</a:t>
            </a:r>
          </a:p>
          <a:p>
            <a:pPr marL="457200" indent="-457200">
              <a:buFont typeface="Arial"/>
              <a:buChar char="•"/>
            </a:pPr>
            <a:r>
              <a:rPr lang="it-IT" dirty="0" smtClean="0">
                <a:latin typeface="Arial Narrow"/>
                <a:cs typeface="Arial Narrow"/>
              </a:rPr>
              <a:t>Aumento delle necessità di </a:t>
            </a:r>
            <a:r>
              <a:rPr lang="it-IT" dirty="0" err="1" smtClean="0">
                <a:latin typeface="Arial Narrow"/>
                <a:cs typeface="Arial Narrow"/>
              </a:rPr>
              <a:t>storage</a:t>
            </a:r>
            <a:r>
              <a:rPr lang="it-IT" dirty="0" smtClean="0">
                <a:latin typeface="Arial Narrow"/>
                <a:cs typeface="Arial Narrow"/>
              </a:rPr>
              <a:t> </a:t>
            </a:r>
          </a:p>
          <a:p>
            <a:pPr marL="457200" indent="-457200">
              <a:buFont typeface="Arial"/>
              <a:buChar char="•"/>
            </a:pPr>
            <a:r>
              <a:rPr lang="it-IT" dirty="0" smtClean="0">
                <a:latin typeface="Arial Narrow"/>
                <a:cs typeface="Arial Narrow"/>
              </a:rPr>
              <a:t>Aumento del </a:t>
            </a:r>
            <a:r>
              <a:rPr lang="it-IT" dirty="0" err="1" smtClean="0">
                <a:latin typeface="Arial Narrow"/>
                <a:cs typeface="Arial Narrow"/>
              </a:rPr>
              <a:t>computing</a:t>
            </a:r>
            <a:r>
              <a:rPr lang="it-IT" dirty="0" smtClean="0">
                <a:latin typeface="Arial Narrow"/>
                <a:cs typeface="Arial Narrow"/>
              </a:rPr>
              <a:t> </a:t>
            </a:r>
            <a:r>
              <a:rPr lang="it-IT" dirty="0" err="1" smtClean="0">
                <a:latin typeface="Arial Narrow"/>
                <a:cs typeface="Arial Narrow"/>
              </a:rPr>
              <a:t>power</a:t>
            </a:r>
            <a:endParaRPr lang="it-IT" dirty="0" smtClean="0">
              <a:latin typeface="Arial Narrow"/>
              <a:cs typeface="Arial Narrow"/>
            </a:endParaRPr>
          </a:p>
          <a:p>
            <a:pPr marL="914400" lvl="1" indent="-457200">
              <a:buFont typeface="Arial"/>
              <a:buChar char="•"/>
            </a:pPr>
            <a:r>
              <a:rPr lang="it-IT" sz="1600" dirty="0" smtClean="0">
                <a:latin typeface="Arial Narrow"/>
                <a:cs typeface="Arial Narrow"/>
              </a:rPr>
              <a:t>La dimensione degli eventi aumenta in modo lineare col rate </a:t>
            </a:r>
          </a:p>
          <a:p>
            <a:pPr marL="914400" lvl="1" indent="-457200">
              <a:buFont typeface="Arial"/>
              <a:buChar char="•"/>
            </a:pPr>
            <a:r>
              <a:rPr lang="it-IT" sz="1600" dirty="0" smtClean="0">
                <a:latin typeface="Arial Narrow"/>
                <a:cs typeface="Arial Narrow"/>
              </a:rPr>
              <a:t>I tempi di ricostruzione invece aumentano </a:t>
            </a:r>
            <a:r>
              <a:rPr lang="it-IT" sz="1600" dirty="0">
                <a:latin typeface="Arial Narrow"/>
                <a:cs typeface="Arial Narrow"/>
              </a:rPr>
              <a:t>in modo altamente non </a:t>
            </a:r>
            <a:r>
              <a:rPr lang="it-IT" sz="1600" dirty="0" smtClean="0">
                <a:latin typeface="Arial Narrow"/>
                <a:cs typeface="Arial Narrow"/>
              </a:rPr>
              <a:t>lineare a causa del maggior combinatorio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3384"/>
          <a:stretch/>
        </p:blipFill>
        <p:spPr>
          <a:xfrm>
            <a:off x="6364942" y="2748823"/>
            <a:ext cx="2726765" cy="22468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-307" r="55351"/>
          <a:stretch/>
        </p:blipFill>
        <p:spPr>
          <a:xfrm>
            <a:off x="6349999" y="326218"/>
            <a:ext cx="2723383" cy="23269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1" y="2749202"/>
            <a:ext cx="3015130" cy="2246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533" y="2748179"/>
            <a:ext cx="3107764" cy="224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7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005" y="86092"/>
            <a:ext cx="8759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latin typeface="Arial Narrow"/>
                <a:cs typeface="Arial Narrow"/>
              </a:rPr>
              <a:t>La transizione </a:t>
            </a:r>
            <a:r>
              <a:rPr lang="it-IT" sz="2800" b="1" i="1" u="sng" dirty="0" smtClean="0">
                <a:solidFill>
                  <a:srgbClr val="FF0000"/>
                </a:solidFill>
                <a:latin typeface="Arial Narrow"/>
                <a:cs typeface="Arial Narrow"/>
              </a:rPr>
              <a:t>NON</a:t>
            </a:r>
            <a:r>
              <a:rPr lang="it-IT" sz="2800" dirty="0" smtClean="0">
                <a:latin typeface="Arial Narrow"/>
                <a:cs typeface="Arial Narrow"/>
              </a:rPr>
              <a:t> può essere considerata una semplice estrapolazione delle condizioni operative nel RUN I/II</a:t>
            </a:r>
            <a:endParaRPr lang="it-IT" sz="2800" dirty="0"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03" y="1475207"/>
            <a:ext cx="8900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latin typeface="Arial Narrow"/>
                <a:cs typeface="Arial Narrow"/>
              </a:rPr>
              <a:t>Le risorse necessarie eccedono di molto quello che gli studi di </a:t>
            </a:r>
            <a:r>
              <a:rPr lang="it-IT" sz="2800" dirty="0" err="1" smtClean="0">
                <a:latin typeface="Arial Narrow"/>
                <a:cs typeface="Arial Narrow"/>
              </a:rPr>
              <a:t>tecnology-tracking</a:t>
            </a:r>
            <a:r>
              <a:rPr lang="it-IT" sz="2800" dirty="0" smtClean="0">
                <a:latin typeface="Arial Narrow"/>
                <a:cs typeface="Arial Narrow"/>
              </a:rPr>
              <a:t> prevedono sarà reso disponibile per allora (soprattutto se si considera un’evoluzione a </a:t>
            </a:r>
            <a:r>
              <a:rPr lang="it-IT" sz="2800" i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flat</a:t>
            </a:r>
            <a:r>
              <a:rPr lang="it-IT" sz="2800" i="1" dirty="0" smtClean="0">
                <a:solidFill>
                  <a:srgbClr val="FF0000"/>
                </a:solidFill>
                <a:latin typeface="Arial Narrow"/>
                <a:cs typeface="Arial Narrow"/>
              </a:rPr>
              <a:t>-budget</a:t>
            </a:r>
            <a:r>
              <a:rPr lang="it-IT" sz="2800" dirty="0" smtClean="0">
                <a:latin typeface="Arial Narrow"/>
                <a:cs typeface="Arial Narrow"/>
              </a:rPr>
              <a:t>)</a:t>
            </a:r>
            <a:endParaRPr lang="it-IT" sz="2800" dirty="0"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005" y="3169626"/>
            <a:ext cx="890024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 Narrow"/>
                <a:cs typeface="Arial Narrow"/>
              </a:rPr>
              <a:t>Un tempo sarebbero state possibili due strade:</a:t>
            </a:r>
            <a:br>
              <a:rPr lang="it-IT" sz="2800" dirty="0" smtClean="0">
                <a:latin typeface="Arial Narrow"/>
                <a:cs typeface="Arial Narrow"/>
              </a:rPr>
            </a:br>
            <a:endParaRPr lang="it-IT" sz="2800" dirty="0" smtClean="0">
              <a:latin typeface="Arial Narrow"/>
              <a:cs typeface="Arial Narrow"/>
            </a:endParaRPr>
          </a:p>
          <a:p>
            <a:pPr marL="457200" indent="-457200">
              <a:buFont typeface="Arial"/>
              <a:buChar char="•"/>
            </a:pPr>
            <a:r>
              <a:rPr lang="it-IT" sz="2400" dirty="0" smtClean="0">
                <a:latin typeface="Arial Narrow"/>
                <a:cs typeface="Arial Narrow"/>
              </a:rPr>
              <a:t>Soluzioni hardware (potenziamento infrastrutturale)</a:t>
            </a:r>
          </a:p>
          <a:p>
            <a:pPr marL="457200" indent="-457200">
              <a:buFont typeface="Arial"/>
              <a:buChar char="•"/>
            </a:pPr>
            <a:r>
              <a:rPr lang="it-IT" sz="2400" dirty="0" smtClean="0">
                <a:latin typeface="Arial Narrow"/>
                <a:cs typeface="Arial Narrow"/>
              </a:rPr>
              <a:t>Soluzioni software  (miglioramento delle prestazioni ed efficienze)</a:t>
            </a:r>
            <a:endParaRPr lang="it-IT" sz="2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7082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005" y="86092"/>
            <a:ext cx="8759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 Narrow"/>
                <a:cs typeface="Arial Narrow"/>
              </a:rPr>
              <a:t>Hardware: panoramica dell’evoluzione tecnologica prevista</a:t>
            </a:r>
            <a:endParaRPr lang="it-IT" sz="2800" dirty="0"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343" y="683199"/>
            <a:ext cx="871470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Nessun aumento di clock per single-core, architettura multi-core</a:t>
            </a:r>
          </a:p>
          <a:p>
            <a:pPr marL="800100" lvl="1" indent="-342900">
              <a:buFont typeface="Arial"/>
              <a:buChar char="•"/>
            </a:pPr>
            <a:r>
              <a:rPr lang="it-IT" dirty="0" smtClean="0">
                <a:latin typeface="Arial Narrow"/>
                <a:cs typeface="Arial Narrow"/>
              </a:rPr>
              <a:t>Incrementare l’efficienza di calcolo usando il paradigma SIMD (vettorizzazione)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La norma sarà di sistemi a </a:t>
            </a:r>
            <a:r>
              <a:rPr lang="it-IT" sz="2000" dirty="0" err="1" smtClean="0">
                <a:latin typeface="Arial Narrow"/>
                <a:cs typeface="Arial Narrow"/>
              </a:rPr>
              <a:t>many-cores</a:t>
            </a:r>
            <a:r>
              <a:rPr lang="it-IT" sz="2000" dirty="0" smtClean="0">
                <a:latin typeface="Arial Narrow"/>
                <a:cs typeface="Arial Narrow"/>
              </a:rPr>
              <a:t> + </a:t>
            </a:r>
            <a:r>
              <a:rPr lang="it-IT" sz="2000" dirty="0" err="1" smtClean="0">
                <a:latin typeface="Arial Narrow"/>
                <a:cs typeface="Arial Narrow"/>
              </a:rPr>
              <a:t>computing</a:t>
            </a:r>
            <a:r>
              <a:rPr lang="it-IT" sz="2000" dirty="0" smtClean="0">
                <a:latin typeface="Arial Narrow"/>
                <a:cs typeface="Arial Narrow"/>
              </a:rPr>
              <a:t> eterogeneo</a:t>
            </a:r>
          </a:p>
          <a:p>
            <a:pPr marL="914400" lvl="1" indent="-457200">
              <a:buFont typeface="Arial"/>
              <a:buChar char="•"/>
            </a:pPr>
            <a:r>
              <a:rPr lang="it-IT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Serial or </a:t>
            </a:r>
            <a:r>
              <a:rPr lang="it-IT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parallel</a:t>
            </a:r>
            <a:r>
              <a:rPr lang="it-IT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processing </a:t>
            </a:r>
            <a:r>
              <a:rPr lang="it-IT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is</a:t>
            </a:r>
            <a:r>
              <a:rPr lang="it-IT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it-IT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already</a:t>
            </a:r>
            <a:r>
              <a:rPr lang="it-IT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under severe </a:t>
            </a:r>
            <a:r>
              <a:rPr lang="it-IT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memory</a:t>
            </a:r>
            <a:r>
              <a:rPr lang="it-IT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pressure</a:t>
            </a:r>
          </a:p>
          <a:p>
            <a:pPr lvl="1"/>
            <a:r>
              <a:rPr lang="it-IT" sz="2000" dirty="0" smtClean="0">
                <a:latin typeface="Arial Narrow"/>
                <a:cs typeface="Arial Narrow"/>
              </a:rPr>
              <a:t> </a:t>
            </a:r>
            <a:endParaRPr lang="it-IT" sz="2000" dirty="0">
              <a:latin typeface="Arial Narrow"/>
              <a:cs typeface="Arial Narrow"/>
            </a:endParaRPr>
          </a:p>
          <a:p>
            <a:pPr marL="342900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I </a:t>
            </a:r>
            <a:r>
              <a:rPr lang="it-IT" sz="2000" i="1" dirty="0" smtClean="0">
                <a:latin typeface="Arial Narrow"/>
                <a:cs typeface="Arial Narrow"/>
              </a:rPr>
              <a:t>co</a:t>
            </a:r>
            <a:r>
              <a:rPr lang="it-IT" sz="2000" dirty="0" smtClean="0">
                <a:latin typeface="Arial Narrow"/>
                <a:cs typeface="Arial Narrow"/>
              </a:rPr>
              <a:t>-processori sono oggi comuni e stanno diventando la norma</a:t>
            </a:r>
          </a:p>
          <a:p>
            <a:pPr marL="800100" lvl="1" indent="-342900">
              <a:buFont typeface="Arial"/>
              <a:buChar char="•"/>
            </a:pPr>
            <a:r>
              <a:rPr lang="it-IT" dirty="0" err="1" smtClean="0">
                <a:latin typeface="Arial Narrow"/>
                <a:cs typeface="Arial Narrow"/>
              </a:rPr>
              <a:t>GPGPUs</a:t>
            </a:r>
            <a:endParaRPr lang="it-IT" dirty="0">
              <a:latin typeface="Arial Narrow"/>
              <a:cs typeface="Arial Narrow"/>
            </a:endParaRPr>
          </a:p>
          <a:p>
            <a:pPr marL="800100" lvl="1" indent="-342900">
              <a:buFont typeface="Arial"/>
              <a:buChar char="•"/>
            </a:pPr>
            <a:r>
              <a:rPr lang="it-IT" dirty="0" err="1" smtClean="0">
                <a:latin typeface="Arial Narrow"/>
                <a:cs typeface="Arial Narrow"/>
              </a:rPr>
              <a:t>FPGAs</a:t>
            </a:r>
            <a:r>
              <a:rPr lang="it-IT" dirty="0" smtClean="0">
                <a:latin typeface="Arial Narrow"/>
                <a:cs typeface="Arial Narrow"/>
              </a:rPr>
              <a:t> (maggiore </a:t>
            </a:r>
            <a:r>
              <a:rPr lang="it-IT" dirty="0" err="1" smtClean="0">
                <a:latin typeface="Arial Narrow"/>
                <a:cs typeface="Arial Narrow"/>
              </a:rPr>
              <a:t>throughput</a:t>
            </a:r>
            <a:r>
              <a:rPr lang="it-IT" dirty="0" smtClean="0">
                <a:latin typeface="Arial Narrow"/>
                <a:cs typeface="Arial Narrow"/>
              </a:rPr>
              <a:t>, ma modello computazionale molto più complesso)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La potenza necessaria è un fattore cruciale ma ancor di più il saper ottimizzarne l’uso</a:t>
            </a:r>
          </a:p>
          <a:p>
            <a:endParaRPr lang="it-IT" sz="2000" dirty="0" smtClean="0">
              <a:latin typeface="Arial Narrow"/>
              <a:cs typeface="Arial Narrow"/>
            </a:endParaRPr>
          </a:p>
          <a:p>
            <a:pPr marL="342900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La capacità dei sistemi di </a:t>
            </a:r>
            <a:r>
              <a:rPr lang="it-IT" sz="2000" dirty="0" err="1" smtClean="0">
                <a:latin typeface="Arial Narrow"/>
                <a:cs typeface="Arial Narrow"/>
              </a:rPr>
              <a:t>storage</a:t>
            </a:r>
            <a:r>
              <a:rPr lang="it-IT" sz="2000" dirty="0" smtClean="0">
                <a:latin typeface="Arial Narrow"/>
                <a:cs typeface="Arial Narrow"/>
              </a:rPr>
              <a:t> è ancora in aumento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Dischi a 100TB possibili per  HL-LHC, ma atteso poco aumento di I/O </a:t>
            </a:r>
            <a:r>
              <a:rPr lang="it-IT" sz="2000" dirty="0" err="1" smtClean="0">
                <a:latin typeface="Arial Narrow"/>
                <a:cs typeface="Arial Narrow"/>
              </a:rPr>
              <a:t>bandwidth</a:t>
            </a:r>
            <a:endParaRPr lang="it-IT" sz="2000" dirty="0" smtClean="0">
              <a:latin typeface="Arial Narrow"/>
              <a:cs typeface="Arial Narrow"/>
            </a:endParaRPr>
          </a:p>
          <a:p>
            <a:pPr marL="342900" indent="-342900">
              <a:buFont typeface="Arial"/>
              <a:buChar char="•"/>
            </a:pPr>
            <a:endParaRPr lang="it-IT" sz="2000" dirty="0" smtClean="0">
              <a:latin typeface="Arial Narrow"/>
              <a:cs typeface="Arial Narrow"/>
            </a:endParaRPr>
          </a:p>
          <a:p>
            <a:pPr marL="342900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Atteso anche un aumento progressivo della capacità di rete (</a:t>
            </a:r>
            <a:r>
              <a:rPr lang="it-IT" sz="2000" dirty="0" err="1" smtClean="0">
                <a:latin typeface="Arial Narrow"/>
                <a:cs typeface="Arial Narrow"/>
              </a:rPr>
              <a:t>bandwidth</a:t>
            </a:r>
            <a:r>
              <a:rPr lang="it-IT" sz="2000" dirty="0" smtClean="0">
                <a:latin typeface="Arial Narrow"/>
                <a:cs typeface="Arial Narrow"/>
              </a:rPr>
              <a:t> e topologia)</a:t>
            </a:r>
            <a:endParaRPr lang="it-IT" sz="2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724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7" y="104884"/>
            <a:ext cx="4943230" cy="2944524"/>
          </a:xfrm>
          <a:prstGeom prst="rect">
            <a:avLst/>
          </a:prstGeom>
          <a:effectLst>
            <a:outerShdw blurRad="152400" dist="152400" dir="2700000" algn="tl" rotWithShape="0">
              <a:srgbClr val="000000">
                <a:alpha val="77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850" y="2304167"/>
            <a:ext cx="3842434" cy="2717210"/>
          </a:xfrm>
          <a:prstGeom prst="rect">
            <a:avLst/>
          </a:prstGeom>
          <a:effectLst>
            <a:outerShdw blurRad="152400" dist="152400" dir="2700000" algn="tl" rotWithShape="0">
              <a:srgbClr val="000000">
                <a:alpha val="77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47041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005" y="86092"/>
            <a:ext cx="8759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 Narrow"/>
                <a:cs typeface="Arial Narrow"/>
              </a:rPr>
              <a:t>Le sfide poste dal software (I)</a:t>
            </a:r>
            <a:endParaRPr lang="it-IT" sz="2800" dirty="0"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0005" y="709377"/>
            <a:ext cx="8675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Pile-up ~200 ⇒ 100 x CPU rispetto ad oggi</a:t>
            </a:r>
          </a:p>
          <a:p>
            <a:pPr marL="800100" lvl="1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Legge di Moore’s in 10 anni: solo x10 (al massimo, spalmato su varie tecnologie)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005" y="3972966"/>
            <a:ext cx="8675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b="1" dirty="0" smtClean="0">
                <a:solidFill>
                  <a:srgbClr val="3366FF"/>
                </a:solidFill>
                <a:latin typeface="Arial Narrow"/>
                <a:cs typeface="Arial Narrow"/>
              </a:rPr>
              <a:t>Punto chiave</a:t>
            </a:r>
            <a:r>
              <a:rPr lang="it-IT" sz="2000" dirty="0" smtClean="0">
                <a:latin typeface="Arial Narrow"/>
                <a:cs typeface="Arial Narrow"/>
              </a:rPr>
              <a:t>: non basta saper scrivere codice parallelo in modo generico, occorre saperlo fare con estrema perizia (il modello del fisico-programmatore naïve non scala)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005" y="1465817"/>
            <a:ext cx="8675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A budget costante, la legge di Moore è il massimo che possiamo aspettarci lato HW</a:t>
            </a:r>
          </a:p>
        </p:txBody>
      </p:sp>
      <p:sp>
        <p:nvSpPr>
          <p:cNvPr id="6" name="Rectangle 5"/>
          <p:cNvSpPr/>
          <p:nvPr/>
        </p:nvSpPr>
        <p:spPr>
          <a:xfrm>
            <a:off x="170005" y="1914481"/>
            <a:ext cx="8675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Sino ad oggi la quasi totalità di HEP software esegue tipicamente un’istruzione per CPU </a:t>
            </a:r>
            <a:r>
              <a:rPr lang="it-IT" sz="2000" dirty="0" err="1" smtClean="0">
                <a:latin typeface="Arial Narrow"/>
                <a:cs typeface="Arial Narrow"/>
              </a:rPr>
              <a:t>cycle</a:t>
            </a:r>
            <a:r>
              <a:rPr lang="it-IT" sz="2000" dirty="0" smtClean="0">
                <a:latin typeface="Arial Narrow"/>
                <a:cs typeface="Arial Narrow"/>
              </a:rPr>
              <a:t> (per </a:t>
            </a:r>
            <a:r>
              <a:rPr lang="it-IT" sz="2000" dirty="0" err="1" smtClean="0">
                <a:latin typeface="Arial Narrow"/>
                <a:cs typeface="Arial Narrow"/>
              </a:rPr>
              <a:t>thread</a:t>
            </a:r>
            <a:r>
              <a:rPr lang="it-IT" sz="2000" dirty="0" smtClean="0">
                <a:latin typeface="Arial Narrow"/>
                <a:cs typeface="Arial Narrow"/>
              </a:rPr>
              <a:t>) (paradigma seriale)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005" y="2670921"/>
            <a:ext cx="86757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A partire da ~2023 l’unico aumento di performance significativo per CPU sarà ottenuto grazie a vettorizzazione ed uso di processori grafici (</a:t>
            </a:r>
            <a:r>
              <a:rPr lang="it-IT" sz="2000" dirty="0" err="1" smtClean="0">
                <a:latin typeface="Arial Narrow"/>
                <a:cs typeface="Arial Narrow"/>
              </a:rPr>
              <a:t>computing</a:t>
            </a:r>
            <a:r>
              <a:rPr lang="it-IT" sz="2000" dirty="0" smtClean="0">
                <a:latin typeface="Arial Narrow"/>
                <a:cs typeface="Arial Narrow"/>
              </a:rPr>
              <a:t> eterogeneo)</a:t>
            </a:r>
          </a:p>
          <a:p>
            <a:pPr marL="800100" lvl="1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Aumenti &gt; x10 con lo stesso HW solamente se parallelismo sfruttato al meglio </a:t>
            </a:r>
          </a:p>
        </p:txBody>
      </p:sp>
    </p:spTree>
    <p:extLst>
      <p:ext uri="{BB962C8B-B14F-4D97-AF65-F5344CB8AC3E}">
        <p14:creationId xmlns:p14="http://schemas.microsoft.com/office/powerpoint/2010/main" val="295669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005" y="86092"/>
            <a:ext cx="8759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 Narrow"/>
                <a:cs typeface="Arial Narrow"/>
              </a:rPr>
              <a:t>Le sfide poste dal software (II)</a:t>
            </a:r>
            <a:endParaRPr lang="it-IT" sz="2800" dirty="0"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0005" y="709377"/>
            <a:ext cx="8675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Un aumento di prestazioni richiede un major re-</a:t>
            </a:r>
            <a:r>
              <a:rPr lang="it-IT" sz="2000" dirty="0" err="1" smtClean="0">
                <a:latin typeface="Arial Narrow"/>
                <a:cs typeface="Arial Narrow"/>
              </a:rPr>
              <a:t>engineering</a:t>
            </a:r>
            <a:r>
              <a:rPr lang="it-IT" sz="2000" dirty="0" smtClean="0">
                <a:latin typeface="Arial Narrow"/>
                <a:cs typeface="Arial Narrow"/>
              </a:rPr>
              <a:t> del software a vari livelli, dai </a:t>
            </a:r>
            <a:r>
              <a:rPr lang="it-IT" sz="2000" dirty="0" err="1" smtClean="0">
                <a:latin typeface="Arial Narrow"/>
                <a:cs typeface="Arial Narrow"/>
              </a:rPr>
              <a:t>framework</a:t>
            </a:r>
            <a:r>
              <a:rPr lang="it-IT" sz="2000" dirty="0" smtClean="0">
                <a:latin typeface="Arial Narrow"/>
                <a:cs typeface="Arial Narrow"/>
              </a:rPr>
              <a:t>, agli algoritmi e alle loro implementazioni.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005" y="1544559"/>
            <a:ext cx="8675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>
                <a:latin typeface="Arial Narrow"/>
                <a:cs typeface="Arial Narrow"/>
              </a:rPr>
              <a:t>U</a:t>
            </a:r>
            <a:r>
              <a:rPr lang="it-IT" sz="2000" dirty="0" smtClean="0">
                <a:latin typeface="Arial Narrow"/>
                <a:cs typeface="Arial Narrow"/>
              </a:rPr>
              <a:t>na completa riscrittura del legacy-code pare non essere un’opzione plausibile.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005" y="2071965"/>
            <a:ext cx="86757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Co-processori quali le GPU sono di scarsa utilità sinché il problema non viene affrontato in maniera sinergica:</a:t>
            </a:r>
          </a:p>
          <a:p>
            <a:pPr marL="800100" lvl="1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Occorre modificare la struttura dei frameworks per accomodarne l’utilizzo efficiente;</a:t>
            </a:r>
          </a:p>
          <a:p>
            <a:pPr marL="800100" lvl="1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Le architetture GPU e i compilatori sono in rapidissima evoluzione: un approccio massiccio oggi potrebbe essere rapidamente obsoleto.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0005" y="3830477"/>
            <a:ext cx="8675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 smtClean="0">
                <a:latin typeface="Arial Narrow"/>
                <a:cs typeface="Arial Narrow"/>
              </a:rPr>
              <a:t>Punto critico è il collo di bottiglia per approvvigionare i core coi dati (I/O).</a:t>
            </a:r>
          </a:p>
        </p:txBody>
      </p:sp>
      <p:sp>
        <p:nvSpPr>
          <p:cNvPr id="7" name="Rectangle 6"/>
          <p:cNvSpPr/>
          <p:nvPr/>
        </p:nvSpPr>
        <p:spPr>
          <a:xfrm>
            <a:off x="253999" y="4488831"/>
            <a:ext cx="8675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« </a:t>
            </a:r>
            <a:r>
              <a:rPr lang="it-IT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HL-LHC </a:t>
            </a:r>
            <a:r>
              <a:rPr lang="it-IT" sz="2000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salvation</a:t>
            </a:r>
            <a:r>
              <a:rPr lang="it-IT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it-IT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», </a:t>
            </a:r>
            <a:r>
              <a:rPr lang="it-IT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if</a:t>
            </a:r>
            <a:r>
              <a:rPr lang="it-IT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it-IT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any</a:t>
            </a:r>
            <a:r>
              <a:rPr lang="it-IT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, </a:t>
            </a:r>
            <a:r>
              <a:rPr lang="it-IT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will</a:t>
            </a:r>
            <a:r>
              <a:rPr lang="it-IT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come from </a:t>
            </a:r>
            <a:r>
              <a:rPr lang="it-IT" sz="2000" dirty="0" smtClean="0">
                <a:solidFill>
                  <a:srgbClr val="FF0000"/>
                </a:solidFill>
                <a:latin typeface="Arial Narrow"/>
                <a:cs typeface="Arial Narrow"/>
              </a:rPr>
              <a:t>software</a:t>
            </a:r>
            <a:r>
              <a:rPr lang="it-IT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it-IT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improvements</a:t>
            </a:r>
            <a:r>
              <a:rPr lang="it-IT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, </a:t>
            </a:r>
            <a:r>
              <a:rPr lang="it-IT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not</a:t>
            </a:r>
            <a:r>
              <a:rPr lang="it-IT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from </a:t>
            </a:r>
            <a:r>
              <a:rPr lang="it-IT" sz="2000" dirty="0" smtClean="0">
                <a:solidFill>
                  <a:srgbClr val="FF0000"/>
                </a:solidFill>
                <a:latin typeface="Arial Narrow"/>
                <a:cs typeface="Arial Narrow"/>
              </a:rPr>
              <a:t>hardware.</a:t>
            </a:r>
            <a:endParaRPr lang="it-IT" sz="2000" dirty="0">
              <a:solidFill>
                <a:schemeClr val="accent6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32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14761</TotalTime>
  <Words>3642</Words>
  <Application>Microsoft Macintosh PowerPoint</Application>
  <PresentationFormat>On-screen Show (16:9)</PresentationFormat>
  <Paragraphs>317</Paragraphs>
  <Slides>32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Story</vt:lpstr>
      <vt:lpstr>PowerPoint Presentation</vt:lpstr>
      <vt:lpstr>The HSF  Community White Paper Status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HSF  Community White Paper</dc:title>
  <dc:creator>Dario Menasce</dc:creator>
  <cp:lastModifiedBy>Dario Menasce</cp:lastModifiedBy>
  <cp:revision>90</cp:revision>
  <dcterms:created xsi:type="dcterms:W3CDTF">2018-01-02T04:40:31Z</dcterms:created>
  <dcterms:modified xsi:type="dcterms:W3CDTF">2018-01-18T06:39:59Z</dcterms:modified>
</cp:coreProperties>
</file>