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6" r:id="rId2"/>
    <p:sldId id="346" r:id="rId3"/>
    <p:sldId id="366" r:id="rId4"/>
    <p:sldId id="364" r:id="rId5"/>
    <p:sldId id="387" r:id="rId6"/>
    <p:sldId id="388" r:id="rId7"/>
    <p:sldId id="389" r:id="rId8"/>
    <p:sldId id="390" r:id="rId9"/>
    <p:sldId id="391" r:id="rId10"/>
    <p:sldId id="386" r:id="rId11"/>
    <p:sldId id="394" r:id="rId12"/>
    <p:sldId id="368" r:id="rId13"/>
    <p:sldId id="385" r:id="rId14"/>
    <p:sldId id="381" r:id="rId15"/>
    <p:sldId id="392" r:id="rId16"/>
    <p:sldId id="379" r:id="rId17"/>
    <p:sldId id="393" r:id="rId18"/>
    <p:sldId id="36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BB3"/>
    <a:srgbClr val="B84659"/>
    <a:srgbClr val="F6D1A8"/>
    <a:srgbClr val="FFFFCC"/>
    <a:srgbClr val="FFCCCC"/>
    <a:srgbClr val="CC3300"/>
    <a:srgbClr val="2B2B85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8" autoAdjust="0"/>
  </p:normalViewPr>
  <p:slideViewPr>
    <p:cSldViewPr>
      <p:cViewPr>
        <p:scale>
          <a:sx n="56" d="100"/>
          <a:sy n="56" d="100"/>
        </p:scale>
        <p:origin x="-696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311D2B8-2D2B-4265-BC0D-32A65CC4286A}" type="datetimeFigureOut">
              <a:rPr lang="en-US"/>
              <a:pPr>
                <a:defRPr/>
              </a:pPr>
              <a:t>1/17/2013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3911AD0-E6F7-4848-A95F-FD2524543F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38F1E4-F34E-4D4E-B9F6-8854B6A8BA7D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A0D10E-1958-4A85-BE9B-A0797B87C185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A0D10E-1958-4A85-BE9B-A0797B87C185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73D36ADE-B441-4642-9975-6836E2515BB5}" type="slidenum">
              <a:rPr lang="it-IT" sz="1200"/>
              <a:pPr eaLnBrk="1" hangingPunct="1"/>
              <a:t>12</a:t>
            </a:fld>
            <a:endParaRPr lang="it-IT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73D36ADE-B441-4642-9975-6836E2515BB5}" type="slidenum">
              <a:rPr lang="it-IT" sz="1200"/>
              <a:pPr eaLnBrk="1" hangingPunct="1"/>
              <a:t>13</a:t>
            </a:fld>
            <a:endParaRPr lang="it-IT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11AD0-E6F7-4848-A95F-FD2524543FD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11AD0-E6F7-4848-A95F-FD2524543FD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A0D10E-1958-4A85-BE9B-A0797B87C185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11AD0-E6F7-4848-A95F-FD2524543FD5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A0D10E-1958-4A85-BE9B-A0797B87C185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6D4073-5863-447E-A7E8-D77DED48C67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D7B982-A1D4-4F7D-8C97-A9788D4A060B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A0D10E-1958-4A85-BE9B-A0797B87C185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CA789-FC97-4211-898A-35F15F69CB4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CA789-FC97-4211-898A-35F15F69CB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CA789-FC97-4211-898A-35F15F69CB4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CA789-FC97-4211-898A-35F15F69CB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CA789-FC97-4211-898A-35F15F69CB4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9EF9E-12AF-4937-862D-9F77AC54093A}" type="datetime1">
              <a:rPr lang="en-US"/>
              <a:pPr>
                <a:defRPr/>
              </a:pPr>
              <a:t>1/17/2013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EGI-InSPIRE - EGEE UF5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EEA33-3501-4B62-B4E8-6641111EFB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9C94-90D7-4373-B353-689B44DE67B0}" type="datetime1">
              <a:rPr lang="en-US"/>
              <a:pPr>
                <a:defRPr/>
              </a:pPr>
              <a:t>1/17/2013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EGI-InSPIRE - EGEE UF5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61F4F-587B-4AF1-9AA5-57EF28D25C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D1315-ACF4-4D9A-8D1E-F9BA13B36778}" type="datetime1">
              <a:rPr lang="en-US"/>
              <a:pPr>
                <a:defRPr/>
              </a:pPr>
              <a:t>1/17/2013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EGI-InSPIRE - EGEE UF5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772C1-B620-4662-8ABC-D0ED66A33F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66959-FE0B-45CA-8F58-A350BF9CCC6A}" type="datetime1">
              <a:rPr lang="en-US"/>
              <a:pPr>
                <a:defRPr/>
              </a:pPr>
              <a:t>1/17/2013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EGI-InSPIRE - EGEE UF5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2360D-19E3-4C6E-BC46-6E686EC437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9B9D-E0F6-4479-9972-93FD2B9289E4}" type="datetime1">
              <a:rPr lang="en-US"/>
              <a:pPr>
                <a:defRPr/>
              </a:pPr>
              <a:t>1/17/2013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EGI-InSPIRE - EGEE UF5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360F0-A2E0-4A6B-A3C3-30EC0FE236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8479-DBCC-4675-AF67-EAF91E95A103}" type="datetime1">
              <a:rPr lang="en-US"/>
              <a:pPr>
                <a:defRPr/>
              </a:pPr>
              <a:t>1/17/2013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EGI-InSPIRE - EGEE UF5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E18F5-1FA4-4F54-8563-E51FD958FD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CDF13-287E-4BDC-B8E2-64FEA204464F}" type="datetime1">
              <a:rPr lang="en-US"/>
              <a:pPr>
                <a:defRPr/>
              </a:pPr>
              <a:t>1/17/2013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EGI-InSPIRE - EGEE UF5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F8028-351E-4F8F-99E1-D42573B03A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EB7F-737B-4C37-83C0-9A67DE1E9B87}" type="datetime1">
              <a:rPr lang="en-US"/>
              <a:pPr>
                <a:defRPr/>
              </a:pPr>
              <a:t>1/17/2013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EGI-InSPIRE - EGEE UF5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5A6DD-948C-4AF3-8A46-E40362F75B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2AC54-2478-470F-99C2-8DC5DC4AF997}" type="datetime1">
              <a:rPr lang="en-US"/>
              <a:pPr>
                <a:defRPr/>
              </a:pPr>
              <a:t>1/17/2013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EGI-InSPIRE - EGEE UF5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E35E-65C2-4759-958C-6166EC70AB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0D46B-8FD8-40BA-823A-F8CA660765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54404-4D1B-4CE9-B86E-EE26C4232ED9}" type="datetime1">
              <a:rPr lang="en-US"/>
              <a:pPr>
                <a:defRPr/>
              </a:pPr>
              <a:t>1/17/2013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EGI-InSPIRE - EGEE UF5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D8A19-85B9-4AEB-8EE8-8E5C8CAE4E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1A06-43F8-4C57-BC24-F12F35104833}" type="datetime1">
              <a:rPr lang="en-US"/>
              <a:pPr>
                <a:defRPr/>
              </a:pPr>
              <a:t>1/17/2013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EGI-InSPIRE - EGEE UF5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77A6A-E047-4E77-BEDF-096566291E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BE03-2E10-4DC5-983E-440771CDB97C}" type="datetime1">
              <a:rPr lang="en-US"/>
              <a:pPr>
                <a:defRPr/>
              </a:pPr>
              <a:t>1/17/2013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EGI-InSPIRE - EGEE UF5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2252B-C86D-41A3-9A73-F8761EB422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europe_backgroun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19050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6417A"/>
                </a:solidFill>
              </a:defRPr>
            </a:lvl1pPr>
          </a:lstStyle>
          <a:p>
            <a:pPr>
              <a:defRPr/>
            </a:pPr>
            <a:fld id="{34EAA032-5E68-46C3-B491-8C4D506183CA}" type="datetime1">
              <a:rPr lang="en-US"/>
              <a:pPr>
                <a:defRPr/>
              </a:pPr>
              <a:t>1/17/2013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36417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EGI-InSPIRE - EGEE UF5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6417A"/>
                </a:solidFill>
              </a:defRPr>
            </a:lvl1pPr>
          </a:lstStyle>
          <a:p>
            <a:pPr>
              <a:defRPr/>
            </a:pPr>
            <a:fld id="{63960D61-7E67-4312-906B-7D28758D7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+mj-lt"/>
          <a:ea typeface="ＭＳ Ｐゴシック" pitchFamily="102" charset="-128"/>
          <a:cs typeface="ＭＳ Ｐゴシック" pitchFamily="10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  <a:ea typeface="ＭＳ Ｐゴシック" pitchFamily="102" charset="-128"/>
          <a:cs typeface="ＭＳ Ｐゴシック" pitchFamily="10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  <a:ea typeface="ＭＳ Ｐゴシック" pitchFamily="102" charset="-128"/>
          <a:cs typeface="ＭＳ Ｐゴシック" pitchFamily="10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  <a:ea typeface="ＭＳ Ｐゴシック" pitchFamily="102" charset="-128"/>
          <a:cs typeface="ＭＳ Ｐゴシック" pitchFamily="10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  <a:ea typeface="ＭＳ Ｐゴシック" pitchFamily="102" charset="-128"/>
          <a:cs typeface="ＭＳ Ｐゴシック" pitchFamily="10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6417A"/>
          </a:solidFill>
          <a:latin typeface="Arial" pitchFamily="8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CC"/>
          </a:solidFill>
          <a:latin typeface="+mn-lt"/>
          <a:ea typeface="ＭＳ Ｐゴシック" pitchFamily="102" charset="-128"/>
          <a:cs typeface="ＭＳ Ｐゴシック" pitchFamily="10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6417A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6417A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6417A"/>
          </a:solidFill>
          <a:latin typeface="+mn-lt"/>
          <a:ea typeface="ＭＳ Ｐゴシック" pitchFamily="8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6417A"/>
          </a:solidFill>
          <a:latin typeface="+mn-lt"/>
          <a:ea typeface="ＭＳ Ｐゴシック" pitchFamily="8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6417A"/>
          </a:solidFill>
          <a:latin typeface="+mn-lt"/>
          <a:ea typeface="ＭＳ Ｐゴシック" pitchFamily="8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6417A"/>
          </a:solidFill>
          <a:latin typeface="+mn-lt"/>
          <a:ea typeface="ＭＳ Ｐゴシック" pitchFamily="8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6417A"/>
          </a:solidFill>
          <a:latin typeface="+mn-lt"/>
          <a:ea typeface="ＭＳ Ｐゴシック" pitchFamily="8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376264"/>
          </a:xfrm>
        </p:spPr>
        <p:txBody>
          <a:bodyPr/>
          <a:lstStyle/>
          <a:p>
            <a:r>
              <a:rPr lang="en-GB" dirty="0" smtClean="0">
                <a:solidFill>
                  <a:srgbClr val="3B3BB3"/>
                </a:solidFill>
                <a:ea typeface="ＭＳ Ｐゴシック" pitchFamily="34" charset="-128"/>
              </a:rPr>
              <a:t>IGI: </a:t>
            </a:r>
            <a:r>
              <a:rPr lang="en-GB" dirty="0" err="1" smtClean="0">
                <a:solidFill>
                  <a:srgbClr val="3B3BB3"/>
                </a:solidFill>
                <a:ea typeface="ＭＳ Ｐゴシック" pitchFamily="34" charset="-128"/>
              </a:rPr>
              <a:t>attività</a:t>
            </a:r>
            <a:r>
              <a:rPr lang="en-GB" dirty="0" smtClean="0">
                <a:solidFill>
                  <a:srgbClr val="3B3BB3"/>
                </a:solidFill>
                <a:ea typeface="ＭＳ Ｐゴシック" pitchFamily="34" charset="-128"/>
              </a:rPr>
              <a:t> e </a:t>
            </a:r>
            <a:r>
              <a:rPr lang="en-GB" dirty="0" err="1" smtClean="0">
                <a:solidFill>
                  <a:srgbClr val="3B3BB3"/>
                </a:solidFill>
                <a:ea typeface="ＭＳ Ｐゴシック" pitchFamily="34" charset="-128"/>
              </a:rPr>
              <a:t>esigenze</a:t>
            </a:r>
            <a:r>
              <a:rPr lang="en-GB" dirty="0" smtClean="0">
                <a:solidFill>
                  <a:srgbClr val="3B3BB3"/>
                </a:solidFill>
                <a:ea typeface="ＭＳ Ｐゴシック" pitchFamily="34" charset="-128"/>
              </a:rPr>
              <a:t>  </a:t>
            </a:r>
            <a:br>
              <a:rPr lang="en-GB" dirty="0" smtClean="0">
                <a:solidFill>
                  <a:srgbClr val="3B3BB3"/>
                </a:solidFill>
                <a:ea typeface="ＭＳ Ｐゴシック" pitchFamily="34" charset="-128"/>
              </a:rPr>
            </a:br>
            <a:endParaRPr lang="en-GB" dirty="0" smtClean="0">
              <a:solidFill>
                <a:srgbClr val="3B3BB3"/>
              </a:solidFill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28738"/>
          </a:xfrm>
        </p:spPr>
        <p:txBody>
          <a:bodyPr/>
          <a:lstStyle/>
          <a:p>
            <a:pPr>
              <a:defRPr/>
            </a:pPr>
            <a:r>
              <a:rPr lang="en-GB" sz="2800" dirty="0" err="1" smtClean="0"/>
              <a:t>Luciano</a:t>
            </a:r>
            <a:r>
              <a:rPr lang="en-GB" sz="2800" dirty="0" smtClean="0"/>
              <a:t> </a:t>
            </a:r>
            <a:r>
              <a:rPr lang="en-GB" sz="2800" dirty="0" err="1" smtClean="0"/>
              <a:t>Gaido</a:t>
            </a:r>
            <a:endParaRPr lang="en-GB" sz="2800" dirty="0" smtClean="0"/>
          </a:p>
          <a:p>
            <a:pPr>
              <a:defRPr/>
            </a:pPr>
            <a:r>
              <a:rPr lang="en-GB" sz="2800" dirty="0" smtClean="0"/>
              <a:t>INFN-Torino &amp; IGI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5631B8E-5FD8-47CE-A289-28335B3B1BBC}" type="slidenum">
              <a:rPr lang="en-GB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GB">
              <a:latin typeface="+mn-lt"/>
              <a:cs typeface="+mn-cs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846138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rgbClr val="3B3BB3"/>
                </a:solidFill>
                <a:ea typeface="ＭＳ Ｐゴシック" pitchFamily="34" charset="-128"/>
              </a:rPr>
              <a:t>IGI come ‘contenitore’</a:t>
            </a:r>
            <a:endParaRPr lang="en-US" sz="3200" dirty="0" smtClean="0">
              <a:solidFill>
                <a:srgbClr val="3B3BB3"/>
              </a:solidFill>
              <a:ea typeface="ＭＳ Ｐゴシック" pitchFamily="34" charset="-128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4" y="1143000"/>
            <a:ext cx="8463855" cy="50223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IGI è un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contenitore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che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agisce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da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collante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per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varie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attività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: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Partecipazione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(e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cofunding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) per EMI e EGI-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InSPIRE</a:t>
            </a: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Infrastruttura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di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calcolo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distribuito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in Italia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basata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su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grid..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… ma in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evoluzione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verso le cloud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Portale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di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accesso</a:t>
            </a: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Attività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cloud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ReCaS</a:t>
            </a: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DHTCS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5631B8E-5FD8-47CE-A289-28335B3B1BBC}" type="slidenum">
              <a:rPr lang="en-GB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GB">
              <a:latin typeface="+mn-lt"/>
              <a:cs typeface="+mn-cs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694978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rgbClr val="3B3BB3"/>
                </a:solidFill>
                <a:ea typeface="ＭＳ Ｐゴシック" pitchFamily="34" charset="-128"/>
              </a:rPr>
              <a:t>Portale di accesso </a:t>
            </a:r>
            <a:r>
              <a:rPr lang="it-IT" sz="3200" dirty="0" smtClean="0">
                <a:solidFill>
                  <a:srgbClr val="C00000"/>
                </a:solidFill>
                <a:ea typeface="ＭＳ Ｐゴシック" pitchFamily="34" charset="-128"/>
              </a:rPr>
              <a:t>(</a:t>
            </a:r>
            <a:r>
              <a:rPr lang="it-IT" sz="3200" dirty="0" err="1" smtClean="0">
                <a:solidFill>
                  <a:srgbClr val="C00000"/>
                </a:solidFill>
                <a:ea typeface="ＭＳ Ｐゴシック" pitchFamily="34" charset="-128"/>
              </a:rPr>
              <a:t>new</a:t>
            </a:r>
            <a:r>
              <a:rPr lang="it-IT" sz="3200" dirty="0" smtClean="0">
                <a:solidFill>
                  <a:srgbClr val="C00000"/>
                </a:solidFill>
                <a:ea typeface="ＭＳ Ｐゴシック" pitchFamily="34" charset="-128"/>
              </a:rPr>
              <a:t>!)</a:t>
            </a:r>
            <a:endParaRPr lang="en-US" sz="3200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4" y="1143000"/>
            <a:ext cx="8463855" cy="3294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E’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una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delle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attività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innovative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di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IGI in EGI-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InSPIRE</a:t>
            </a: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Serve a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semplificare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l’accesso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alla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grid: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ea typeface="ＭＳ Ｐゴシック" pitchFamily="34" charset="-128"/>
              </a:rPr>
              <a:t>Identificazione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tramite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federazione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di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identità</a:t>
            </a:r>
            <a:r>
              <a:rPr lang="en-US" sz="2000" dirty="0" smtClean="0">
                <a:ea typeface="ＭＳ Ｐゴシック" pitchFamily="34" charset="-128"/>
              </a:rPr>
              <a:t> (IDEM e EDUGAIN)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CA online 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000" dirty="0" err="1" smtClean="0">
                <a:ea typeface="ＭＳ Ｐゴシック" pitchFamily="34" charset="-128"/>
              </a:rPr>
              <a:t>Presentata</a:t>
            </a:r>
            <a:r>
              <a:rPr lang="en-US" sz="2000" dirty="0" smtClean="0">
                <a:ea typeface="ＭＳ Ｐゴシック" pitchFamily="34" charset="-128"/>
              </a:rPr>
              <a:t> demo al Technical Forum </a:t>
            </a:r>
            <a:r>
              <a:rPr lang="en-US" sz="2000" dirty="0" err="1" smtClean="0">
                <a:ea typeface="ＭＳ Ｐゴシック" pitchFamily="34" charset="-128"/>
              </a:rPr>
              <a:t>di</a:t>
            </a:r>
            <a:r>
              <a:rPr lang="en-US" sz="2000" dirty="0" smtClean="0">
                <a:ea typeface="ＭＳ Ｐゴシック" pitchFamily="34" charset="-128"/>
              </a:rPr>
              <a:t> EGI-</a:t>
            </a:r>
            <a:r>
              <a:rPr lang="en-US" sz="2000" dirty="0" err="1" smtClean="0">
                <a:ea typeface="ＭＳ Ｐゴシック" pitchFamily="34" charset="-128"/>
              </a:rPr>
              <a:t>InSPIRE</a:t>
            </a:r>
            <a:r>
              <a:rPr lang="en-US" sz="2000" dirty="0" smtClean="0">
                <a:ea typeface="ＭＳ Ｐゴシック" pitchFamily="34" charset="-128"/>
              </a:rPr>
              <a:t> (</a:t>
            </a:r>
            <a:r>
              <a:rPr lang="en-US" sz="2000" dirty="0" err="1" smtClean="0">
                <a:ea typeface="ＭＳ Ｐゴシック" pitchFamily="34" charset="-128"/>
              </a:rPr>
              <a:t>Praga</a:t>
            </a:r>
            <a:r>
              <a:rPr lang="en-US" sz="2000" dirty="0" smtClean="0">
                <a:ea typeface="ＭＳ Ｐゴシック" pitchFamily="34" charset="-128"/>
              </a:rPr>
              <a:t>  17-21 </a:t>
            </a:r>
            <a:r>
              <a:rPr lang="en-US" sz="2000" dirty="0" err="1" smtClean="0">
                <a:ea typeface="ＭＳ Ｐゴシック" pitchFamily="34" charset="-128"/>
              </a:rPr>
              <a:t>settembre</a:t>
            </a:r>
            <a:r>
              <a:rPr lang="en-US" sz="2000" dirty="0" smtClean="0">
                <a:ea typeface="ＭＳ Ｐゴシック" pitchFamily="34" charset="-128"/>
              </a:rPr>
              <a:t> 2012) 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5" name="Picture 4" descr="dem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717032"/>
            <a:ext cx="7272808" cy="2278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187524" y="36748"/>
            <a:ext cx="8768953" cy="1164836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3B3BB3"/>
                </a:solidFill>
                <a:ea typeface="ヒラギノ角ゴ ProN W3" charset="0"/>
                <a:cs typeface="ヒラギノ角ゴ ProN W3" charset="0"/>
              </a:rPr>
              <a:t>Solution: the IGI grid access portal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7452835" y="3777258"/>
            <a:ext cx="1375172" cy="687586"/>
          </a:xfrm>
          <a:prstGeom prst="roundRect">
            <a:avLst>
              <a:gd name="adj" fmla="val 19477"/>
            </a:avLst>
          </a:prstGeom>
          <a:solidFill>
            <a:srgbClr val="FF8000"/>
          </a:solidFill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rPr>
              <a:t>CA Bridge</a:t>
            </a: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7774304" y="5420320"/>
            <a:ext cx="1151930" cy="687586"/>
          </a:xfrm>
          <a:prstGeom prst="roundRect">
            <a:avLst>
              <a:gd name="adj" fmla="val 19477"/>
            </a:avLst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rPr>
              <a:t>Online CA</a:t>
            </a: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6488429" y="5420320"/>
            <a:ext cx="1151930" cy="687586"/>
          </a:xfrm>
          <a:prstGeom prst="roundRect">
            <a:avLst>
              <a:gd name="adj" fmla="val 19477"/>
            </a:avLst>
          </a:prstGeom>
          <a:solidFill>
            <a:srgbClr val="0000FF"/>
          </a:solidFill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7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rPr>
              <a:t>MyProxy</a:t>
            </a:r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424" y="1505036"/>
            <a:ext cx="2366367" cy="8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2775" y="2618910"/>
            <a:ext cx="803672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3"/>
          <p:cNvSpPr>
            <a:spLocks noChangeShapeType="1"/>
          </p:cNvSpPr>
          <p:nvPr/>
        </p:nvSpPr>
        <p:spPr bwMode="auto">
          <a:xfrm rot="10800000" flipH="1">
            <a:off x="7087835" y="4463728"/>
            <a:ext cx="745629" cy="962174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triangle" w="med" len="med"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6483406" y="4137829"/>
            <a:ext cx="968314" cy="2276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rot="10800000">
            <a:off x="8022103" y="4470425"/>
            <a:ext cx="306958" cy="95436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rot="10800000" flipH="1">
            <a:off x="5875839" y="3378369"/>
            <a:ext cx="810089" cy="40504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rot="10800000">
            <a:off x="6939081" y="3378370"/>
            <a:ext cx="860721" cy="3544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6736559" y="2365757"/>
            <a:ext cx="11162" cy="38955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4834" y="1606297"/>
            <a:ext cx="4303603" cy="61891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b="1" dirty="0" smtClean="0"/>
              <a:t>Portal</a:t>
            </a:r>
            <a:r>
              <a:rPr lang="en-US" dirty="0" smtClean="0"/>
              <a:t>: Grid web access point, based on federated authentication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4834" y="2467018"/>
            <a:ext cx="4303603" cy="117291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CA Bridge</a:t>
            </a:r>
            <a:r>
              <a:rPr lang="en-US" dirty="0" smtClean="0"/>
              <a:t>:  service based on federated access authentication has 3 main tasks:</a:t>
            </a:r>
          </a:p>
          <a:p>
            <a:pPr algn="l"/>
            <a:r>
              <a:rPr lang="en-US" dirty="0" smtClean="0"/>
              <a:t>CA access point, Proxy creation and VO registration request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54834" y="4694765"/>
            <a:ext cx="4252972" cy="61891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b="1" dirty="0" err="1" smtClean="0">
                <a:solidFill>
                  <a:srgbClr val="0000FF"/>
                </a:solidFill>
              </a:rPr>
              <a:t>MyProxy</a:t>
            </a:r>
            <a:r>
              <a:rPr lang="en-US" dirty="0" smtClean="0"/>
              <a:t>: server where the long term proxies are stored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54834" y="3872017"/>
            <a:ext cx="4303603" cy="61891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Online CA</a:t>
            </a:r>
            <a:r>
              <a:rPr lang="en-US" dirty="0" smtClean="0"/>
              <a:t>: Entity that signs certificates, accessible only through CA bridge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4834" y="5563652"/>
            <a:ext cx="4303603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8000"/>
                </a:solidFill>
              </a:rPr>
              <a:t>VOMS</a:t>
            </a:r>
            <a:r>
              <a:rPr lang="en-US" dirty="0" smtClean="0"/>
              <a:t>: service for a VO registration</a:t>
            </a:r>
            <a:endParaRPr lang="en-US" dirty="0"/>
          </a:p>
        </p:txBody>
      </p:sp>
      <p:sp>
        <p:nvSpPr>
          <p:cNvPr id="33" name="AutoShape 7"/>
          <p:cNvSpPr>
            <a:spLocks/>
          </p:cNvSpPr>
          <p:nvPr/>
        </p:nvSpPr>
        <p:spPr bwMode="auto">
          <a:xfrm>
            <a:off x="5116379" y="3783414"/>
            <a:ext cx="1375172" cy="687586"/>
          </a:xfrm>
          <a:prstGeom prst="roundRect">
            <a:avLst>
              <a:gd name="adj" fmla="val 19477"/>
            </a:avLst>
          </a:prstGeom>
          <a:solidFill>
            <a:srgbClr val="3366FF"/>
          </a:solidFill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rPr>
              <a:t>Portal</a:t>
            </a:r>
          </a:p>
        </p:txBody>
      </p:sp>
      <p:sp>
        <p:nvSpPr>
          <p:cNvPr id="34" name="AutoShape 6"/>
          <p:cNvSpPr>
            <a:spLocks/>
          </p:cNvSpPr>
          <p:nvPr/>
        </p:nvSpPr>
        <p:spPr bwMode="auto">
          <a:xfrm>
            <a:off x="5116379" y="5352964"/>
            <a:ext cx="1151930" cy="687586"/>
          </a:xfrm>
          <a:prstGeom prst="roundRect">
            <a:avLst>
              <a:gd name="adj" fmla="val 19477"/>
            </a:avLst>
          </a:prstGeom>
          <a:solidFill>
            <a:srgbClr val="408000"/>
          </a:solidFill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rPr>
              <a:t>VOMS</a:t>
            </a: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rot="10800000" flipH="1">
            <a:off x="5673316" y="4441613"/>
            <a:ext cx="1923964" cy="911351"/>
          </a:xfrm>
          <a:prstGeom prst="line">
            <a:avLst/>
          </a:prstGeom>
          <a:noFill/>
          <a:ln w="38100">
            <a:solidFill>
              <a:srgbClr val="008000"/>
            </a:solidFill>
            <a:miter lim="800000"/>
            <a:headEnd type="triangle" w="med" len="med"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0" y="6466837"/>
            <a:ext cx="9144000" cy="391163"/>
          </a:xfrm>
          <a:prstGeom prst="rect">
            <a:avLst/>
          </a:prstGeom>
          <a:solidFill>
            <a:srgbClr val="001B6A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/>
            <a:endParaRPr lang="en-US" sz="3000" dirty="0" smtClean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46984" y="6562291"/>
            <a:ext cx="413048" cy="258961"/>
          </a:xfrm>
        </p:spPr>
        <p:txBody>
          <a:bodyPr/>
          <a:lstStyle/>
          <a:p>
            <a:fld id="{C536E7BC-3E98-744B-BCBA-75D9CD43A4BF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Date Placeholder 3"/>
          <p:cNvSpPr txBox="1">
            <a:spLocks/>
          </p:cNvSpPr>
          <p:nvPr/>
        </p:nvSpPr>
        <p:spPr>
          <a:xfrm>
            <a:off x="6286849" y="6492999"/>
            <a:ext cx="213307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1300" dirty="0" smtClean="0">
                <a:solidFill>
                  <a:srgbClr val="FFFFFF"/>
                </a:solidFill>
              </a:rPr>
              <a:t>Marco Bencivenni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47" name="Date Placeholder 3"/>
          <p:cNvSpPr txBox="1">
            <a:spLocks/>
          </p:cNvSpPr>
          <p:nvPr/>
        </p:nvSpPr>
        <p:spPr>
          <a:xfrm>
            <a:off x="1686055" y="6506882"/>
            <a:ext cx="2133079" cy="365001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1300" dirty="0" smtClean="0">
                <a:solidFill>
                  <a:srgbClr val="FFFFFF"/>
                </a:solidFill>
              </a:rPr>
              <a:t>EGI-TF 2012 Prague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1895" y="6561565"/>
            <a:ext cx="873631" cy="264975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fld id="{0BBFA765-08F5-A942-B075-B658E6F2F58B}" type="datetimeFigureOut">
              <a:rPr lang="en-US" sz="1300">
                <a:solidFill>
                  <a:srgbClr val="FFFFFF"/>
                </a:solidFill>
              </a:rPr>
              <a:pPr/>
              <a:t>1/17/2013</a:t>
            </a:fld>
            <a:endParaRPr lang="en-US" sz="1300" dirty="0">
              <a:solidFill>
                <a:srgbClr val="FFFFFF"/>
              </a:solidFill>
            </a:endParaRPr>
          </a:p>
        </p:txBody>
      </p:sp>
      <p:pic>
        <p:nvPicPr>
          <p:cNvPr id="49" name="Picture 48" descr="logoigi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4157" y="6466837"/>
            <a:ext cx="639868" cy="39991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rot="1619297">
            <a:off x="755576" y="3212976"/>
            <a:ext cx="763284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Premiata come miglior demo del </a:t>
            </a:r>
            <a:r>
              <a:rPr lang="it-IT" sz="3600" b="1" dirty="0" err="1" smtClean="0">
                <a:solidFill>
                  <a:srgbClr val="C00000"/>
                </a:solidFill>
              </a:rPr>
              <a:t>Technical</a:t>
            </a:r>
            <a:r>
              <a:rPr lang="it-IT" sz="3600" b="1" dirty="0" smtClean="0">
                <a:solidFill>
                  <a:srgbClr val="C00000"/>
                </a:solidFill>
              </a:rPr>
              <a:t> Forum!</a:t>
            </a:r>
            <a:endParaRPr lang="it-IT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375047" y="260648"/>
            <a:ext cx="8517433" cy="100811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3B3BB3"/>
                </a:solidFill>
                <a:ea typeface="ヒラギノ角ゴ ProN W3" charset="0"/>
                <a:cs typeface="ヒラギノ角ゴ ProN W3" charset="0"/>
              </a:rPr>
              <a:t>Il </a:t>
            </a:r>
            <a:r>
              <a:rPr lang="en-US" sz="3200" dirty="0" err="1" smtClean="0">
                <a:solidFill>
                  <a:srgbClr val="3B3BB3"/>
                </a:solidFill>
                <a:ea typeface="ヒラギノ角ゴ ProN W3" charset="0"/>
                <a:cs typeface="ヒラギノ角ゴ ProN W3" charset="0"/>
              </a:rPr>
              <a:t>portale</a:t>
            </a:r>
            <a:r>
              <a:rPr lang="en-US" sz="3200" dirty="0" smtClean="0">
                <a:solidFill>
                  <a:srgbClr val="3B3BB3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en-US" sz="3200" dirty="0" err="1" smtClean="0">
                <a:solidFill>
                  <a:srgbClr val="3B3BB3"/>
                </a:solidFill>
                <a:ea typeface="ヒラギノ角ゴ ProN W3" charset="0"/>
                <a:cs typeface="ヒラギノ角ゴ ProN W3" charset="0"/>
              </a:rPr>
              <a:t>di</a:t>
            </a:r>
            <a:r>
              <a:rPr lang="en-US" sz="3200" dirty="0" smtClean="0">
                <a:solidFill>
                  <a:srgbClr val="3B3BB3"/>
                </a:solidFill>
                <a:ea typeface="ヒラギノ角ゴ ProN W3" charset="0"/>
                <a:cs typeface="ヒラギノ角ゴ ProN W3" charset="0"/>
              </a:rPr>
              <a:t> IGI</a:t>
            </a:r>
            <a:endParaRPr lang="en-US" sz="3200" dirty="0">
              <a:solidFill>
                <a:srgbClr val="3B3BB3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6" y="1340768"/>
            <a:ext cx="8424936" cy="480467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la CA online è in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accreditamento</a:t>
            </a: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un </a:t>
            </a:r>
            <a:r>
              <a:rPr lang="en-US" sz="2000" dirty="0" err="1" smtClean="0"/>
              <a:t>prototipo</a:t>
            </a:r>
            <a:r>
              <a:rPr lang="en-US" sz="2000" dirty="0" smtClean="0"/>
              <a:t> è </a:t>
            </a:r>
            <a:r>
              <a:rPr lang="en-US" sz="2000" dirty="0" err="1" smtClean="0"/>
              <a:t>funzionante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alcuni</a:t>
            </a:r>
            <a:r>
              <a:rPr lang="en-US" sz="2000" dirty="0" smtClean="0"/>
              <a:t> </a:t>
            </a:r>
            <a:r>
              <a:rPr lang="en-US" sz="2000" dirty="0" err="1" smtClean="0"/>
              <a:t>mesi</a:t>
            </a:r>
            <a:r>
              <a:rPr lang="en-US" sz="2000" dirty="0" smtClean="0"/>
              <a:t> (</a:t>
            </a:r>
            <a:r>
              <a:rPr lang="en-US" sz="2000" dirty="0" err="1" smtClean="0"/>
              <a:t>consente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precaricare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proprio</a:t>
            </a:r>
            <a:r>
              <a:rPr lang="en-US" sz="2000" dirty="0" smtClean="0"/>
              <a:t> </a:t>
            </a:r>
            <a:r>
              <a:rPr lang="en-US" sz="2000" dirty="0" err="1" smtClean="0"/>
              <a:t>certificato</a:t>
            </a:r>
            <a:r>
              <a:rPr lang="en-US" sz="2000" dirty="0" smtClean="0"/>
              <a:t> X509)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realizzato</a:t>
            </a:r>
            <a:r>
              <a:rPr lang="en-US" sz="2000" dirty="0" smtClean="0"/>
              <a:t> in primo </a:t>
            </a:r>
            <a:r>
              <a:rPr lang="en-US" sz="2000" dirty="0" err="1" smtClean="0"/>
              <a:t>luogo</a:t>
            </a:r>
            <a:r>
              <a:rPr lang="en-US" sz="2000" dirty="0" smtClean="0"/>
              <a:t> per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teorici</a:t>
            </a:r>
            <a:r>
              <a:rPr lang="en-US" sz="2000" dirty="0" smtClean="0"/>
              <a:t> (</a:t>
            </a:r>
            <a:r>
              <a:rPr lang="en-US" sz="2000" dirty="0" err="1" smtClean="0"/>
              <a:t>beneficiando</a:t>
            </a:r>
            <a:r>
              <a:rPr lang="en-US" sz="2000" dirty="0" smtClean="0"/>
              <a:t> del </a:t>
            </a:r>
            <a:r>
              <a:rPr lang="en-US" sz="2000" dirty="0" err="1" smtClean="0"/>
              <a:t>lavoro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improvement </a:t>
            </a:r>
            <a:r>
              <a:rPr lang="en-US" sz="2000" dirty="0" err="1" smtClean="0"/>
              <a:t>di</a:t>
            </a:r>
            <a:r>
              <a:rPr lang="en-US" sz="2000" dirty="0" smtClean="0"/>
              <a:t> MPI </a:t>
            </a:r>
            <a:r>
              <a:rPr lang="en-US" sz="2000" dirty="0" err="1" smtClean="0"/>
              <a:t>realizzato</a:t>
            </a:r>
            <a:r>
              <a:rPr lang="en-US" sz="2000" dirty="0" smtClean="0"/>
              <a:t> con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contributo</a:t>
            </a:r>
            <a:r>
              <a:rPr lang="en-US" sz="2000" dirty="0" smtClean="0"/>
              <a:t>  </a:t>
            </a:r>
            <a:r>
              <a:rPr lang="en-US" sz="2000" dirty="0" err="1" smtClean="0"/>
              <a:t>di</a:t>
            </a:r>
            <a:r>
              <a:rPr lang="en-US" sz="2000" dirty="0" smtClean="0"/>
              <a:t> R. Alfieri)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consente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gestire</a:t>
            </a:r>
            <a:r>
              <a:rPr lang="en-US" sz="2000" dirty="0" smtClean="0"/>
              <a:t> workflow (WS-</a:t>
            </a:r>
            <a:r>
              <a:rPr lang="en-US" sz="2000" dirty="0" err="1" smtClean="0"/>
              <a:t>Pgrade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servizio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data management </a:t>
            </a:r>
            <a:r>
              <a:rPr lang="en-US" sz="2000" dirty="0" err="1" smtClean="0"/>
              <a:t>integrato</a:t>
            </a: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usato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utenti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Duck (</a:t>
            </a:r>
            <a:r>
              <a:rPr lang="en-US" sz="2000" dirty="0" err="1" smtClean="0"/>
              <a:t>progetto</a:t>
            </a:r>
            <a:r>
              <a:rPr lang="en-US" sz="2000" dirty="0" smtClean="0"/>
              <a:t> in Emilia Romagna), ANSYS, NEMO (INGV)</a:t>
            </a:r>
          </a:p>
          <a:p>
            <a:pPr algn="l"/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in </a:t>
            </a:r>
            <a:r>
              <a:rPr lang="en-US" sz="2000" dirty="0" err="1" smtClean="0"/>
              <a:t>corso</a:t>
            </a:r>
            <a:r>
              <a:rPr lang="en-US" sz="2000" dirty="0" smtClean="0"/>
              <a:t> </a:t>
            </a:r>
            <a:r>
              <a:rPr lang="en-US" sz="2000" dirty="0" err="1" smtClean="0"/>
              <a:t>realizzazione</a:t>
            </a:r>
            <a:r>
              <a:rPr lang="en-US" sz="2000" dirty="0" smtClean="0"/>
              <a:t> </a:t>
            </a:r>
            <a:r>
              <a:rPr lang="en-US" sz="2000" dirty="0" err="1" smtClean="0"/>
              <a:t>interfaccia</a:t>
            </a:r>
            <a:r>
              <a:rPr lang="en-US" sz="2000" dirty="0" smtClean="0"/>
              <a:t> OCCI per </a:t>
            </a:r>
            <a:r>
              <a:rPr lang="en-US" sz="2000" dirty="0" err="1" smtClean="0"/>
              <a:t>accesso</a:t>
            </a:r>
            <a:r>
              <a:rPr lang="en-US" sz="2000" dirty="0" smtClean="0"/>
              <a:t> </a:t>
            </a:r>
            <a:r>
              <a:rPr lang="en-US" sz="2000" dirty="0" err="1" smtClean="0"/>
              <a:t>alle</a:t>
            </a:r>
            <a:r>
              <a:rPr lang="en-US" sz="2000" dirty="0" smtClean="0"/>
              <a:t> </a:t>
            </a:r>
            <a:r>
              <a:rPr lang="en-US" sz="2000" dirty="0" err="1" smtClean="0"/>
              <a:t>risorse</a:t>
            </a:r>
            <a:r>
              <a:rPr lang="en-US" sz="2000" dirty="0" smtClean="0"/>
              <a:t> cloud </a:t>
            </a:r>
            <a:r>
              <a:rPr lang="en-US" sz="2000" dirty="0" err="1" smtClean="0"/>
              <a:t>della</a:t>
            </a:r>
            <a:r>
              <a:rPr lang="en-US" sz="2000" dirty="0" smtClean="0"/>
              <a:t> TF </a:t>
            </a:r>
            <a:r>
              <a:rPr lang="en-US" sz="2000" dirty="0" err="1" smtClean="0"/>
              <a:t>di</a:t>
            </a:r>
            <a:r>
              <a:rPr lang="en-US" sz="2000" dirty="0" smtClean="0"/>
              <a:t> EGI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utenti</a:t>
            </a:r>
            <a:r>
              <a:rPr lang="en-US" sz="2000" dirty="0" smtClean="0"/>
              <a:t> </a:t>
            </a:r>
            <a:r>
              <a:rPr lang="en-US" sz="2000" dirty="0" err="1" smtClean="0"/>
              <a:t>futuri</a:t>
            </a:r>
            <a:r>
              <a:rPr lang="en-US" sz="2000" dirty="0" smtClean="0"/>
              <a:t>: </a:t>
            </a:r>
            <a:r>
              <a:rPr lang="en-US" sz="2000" dirty="0" err="1" smtClean="0"/>
              <a:t>chimici</a:t>
            </a:r>
            <a:r>
              <a:rPr lang="en-US" sz="2000" dirty="0" smtClean="0"/>
              <a:t>, </a:t>
            </a:r>
            <a:r>
              <a:rPr lang="en-US" sz="2000" dirty="0" err="1" smtClean="0"/>
              <a:t>biocomp</a:t>
            </a: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46984" y="6562291"/>
            <a:ext cx="413048" cy="258961"/>
          </a:xfrm>
        </p:spPr>
        <p:txBody>
          <a:bodyPr/>
          <a:lstStyle/>
          <a:p>
            <a:fld id="{C536E7BC-3E98-744B-BCBA-75D9CD43A4BF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sz="3200" dirty="0" smtClean="0">
                <a:solidFill>
                  <a:srgbClr val="3B3BB3"/>
                </a:solidFill>
              </a:rPr>
              <a:t>Attività </a:t>
            </a:r>
            <a:r>
              <a:rPr lang="it-IT" sz="3200" dirty="0" err="1" smtClean="0">
                <a:solidFill>
                  <a:srgbClr val="3B3BB3"/>
                </a:solidFill>
              </a:rPr>
              <a:t>Cloud</a:t>
            </a:r>
            <a:endParaRPr lang="en-GB" sz="3200" dirty="0">
              <a:solidFill>
                <a:srgbClr val="3B3BB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/>
          <a:lstStyle/>
          <a:p>
            <a:pPr>
              <a:buNone/>
            </a:pPr>
            <a:r>
              <a:rPr lang="it-IT" sz="2000" dirty="0" smtClean="0">
                <a:solidFill>
                  <a:schemeClr val="tx1"/>
                </a:solidFill>
              </a:rPr>
              <a:t>Molte e diversificate, ma con un comune denominatore:</a:t>
            </a:r>
          </a:p>
          <a:p>
            <a:r>
              <a:rPr lang="it-IT" sz="2000" dirty="0" err="1" smtClean="0">
                <a:solidFill>
                  <a:schemeClr val="tx1"/>
                </a:solidFill>
              </a:rPr>
              <a:t>WNoDeS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2000" dirty="0" err="1" smtClean="0">
                <a:solidFill>
                  <a:schemeClr val="tx1"/>
                </a:solidFill>
              </a:rPr>
              <a:t>Federated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Cloud</a:t>
            </a:r>
            <a:r>
              <a:rPr lang="it-IT" sz="2000" dirty="0" smtClean="0">
                <a:solidFill>
                  <a:schemeClr val="tx1"/>
                </a:solidFill>
              </a:rPr>
              <a:t> Task </a:t>
            </a:r>
            <a:r>
              <a:rPr lang="it-IT" sz="2000" dirty="0" err="1" smtClean="0">
                <a:solidFill>
                  <a:schemeClr val="tx1"/>
                </a:solidFill>
              </a:rPr>
              <a:t>Force</a:t>
            </a:r>
            <a:r>
              <a:rPr lang="it-IT" sz="2000" dirty="0" smtClean="0">
                <a:solidFill>
                  <a:schemeClr val="tx1"/>
                </a:solidFill>
              </a:rPr>
              <a:t> di EGI </a:t>
            </a:r>
          </a:p>
          <a:p>
            <a:r>
              <a:rPr lang="it-IT" sz="2000" dirty="0" smtClean="0">
                <a:solidFill>
                  <a:schemeClr val="tx1"/>
                </a:solidFill>
              </a:rPr>
              <a:t>Necessità </a:t>
            </a:r>
            <a:r>
              <a:rPr lang="it-IT" sz="2000" dirty="0" err="1" smtClean="0">
                <a:solidFill>
                  <a:schemeClr val="tx1"/>
                </a:solidFill>
              </a:rPr>
              <a:t>operations</a:t>
            </a:r>
            <a:r>
              <a:rPr lang="it-IT" sz="2000" dirty="0" smtClean="0">
                <a:solidFill>
                  <a:schemeClr val="tx1"/>
                </a:solidFill>
              </a:rPr>
              <a:t> (gestione/allocazione risorse più efficiente) </a:t>
            </a: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 esperienza con Open </a:t>
            </a:r>
            <a:r>
              <a:rPr lang="it-IT" sz="2000" dirty="0" err="1" smtClean="0">
                <a:solidFill>
                  <a:schemeClr val="tx1"/>
                </a:solidFill>
                <a:sym typeface="Wingdings" pitchFamily="2" charset="2"/>
              </a:rPr>
              <a:t>Stack</a:t>
            </a:r>
            <a:endParaRPr lang="it-IT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Altri Progetti:</a:t>
            </a:r>
          </a:p>
          <a:p>
            <a:pPr lvl="1"/>
            <a:r>
              <a:rPr lang="it-IT" sz="2000" dirty="0" smtClean="0">
                <a:sym typeface="Wingdings" pitchFamily="2" charset="2"/>
              </a:rPr>
              <a:t>Marche </a:t>
            </a:r>
            <a:r>
              <a:rPr lang="it-IT" sz="2000" dirty="0" err="1" smtClean="0">
                <a:sym typeface="Wingdings" pitchFamily="2" charset="2"/>
              </a:rPr>
              <a:t>Cloud</a:t>
            </a:r>
            <a:r>
              <a:rPr lang="it-IT" sz="2000" dirty="0" smtClean="0">
                <a:sym typeface="Wingdings" pitchFamily="2" charset="2"/>
              </a:rPr>
              <a:t> (basata su Open </a:t>
            </a:r>
            <a:r>
              <a:rPr lang="it-IT" sz="2000" dirty="0" err="1" smtClean="0">
                <a:sym typeface="Wingdings" pitchFamily="2" charset="2"/>
              </a:rPr>
              <a:t>Stack</a:t>
            </a:r>
            <a:r>
              <a:rPr lang="it-IT" sz="2000" dirty="0" smtClean="0">
                <a:sym typeface="Wingdings" pitchFamily="2" charset="2"/>
              </a:rPr>
              <a:t>)</a:t>
            </a:r>
          </a:p>
          <a:p>
            <a:pPr lvl="1"/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PRISMA, Cagliari2020 </a:t>
            </a:r>
            <a:endParaRPr lang="it-IT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it-IT" sz="2000" dirty="0" smtClean="0">
                <a:sym typeface="Wingdings" pitchFamily="2" charset="2"/>
              </a:rPr>
              <a:t>2 proposte, in attesa di valutazione, per Smart </a:t>
            </a:r>
            <a:r>
              <a:rPr lang="it-IT" sz="2000" dirty="0" err="1" smtClean="0">
                <a:sym typeface="Wingdings" pitchFamily="2" charset="2"/>
              </a:rPr>
              <a:t>Cities</a:t>
            </a:r>
            <a:r>
              <a:rPr lang="it-IT" sz="2000" dirty="0" smtClean="0">
                <a:sym typeface="Wingdings" pitchFamily="2" charset="2"/>
              </a:rPr>
              <a:t> (Cloud4eGov, Open City </a:t>
            </a:r>
            <a:r>
              <a:rPr lang="it-IT" sz="2000" dirty="0" err="1" smtClean="0">
                <a:sym typeface="Wingdings" pitchFamily="2" charset="2"/>
              </a:rPr>
              <a:t>Platform</a:t>
            </a:r>
            <a:r>
              <a:rPr lang="it-IT" sz="2000" dirty="0" smtClean="0">
                <a:sym typeface="Wingdings" pitchFamily="2" charset="2"/>
              </a:rPr>
              <a:t>)</a:t>
            </a:r>
          </a:p>
          <a:p>
            <a:pPr lvl="1"/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Bando FP7: AccelR8, SM4DCS</a:t>
            </a:r>
          </a:p>
          <a:p>
            <a:pPr lvl="1"/>
            <a:r>
              <a:rPr lang="it-IT" sz="2000" dirty="0" smtClean="0">
                <a:sym typeface="Wingdings" pitchFamily="2" charset="2"/>
              </a:rPr>
              <a:t>Progetti premiali (in preparazione): </a:t>
            </a:r>
            <a:r>
              <a:rPr lang="it-IT" sz="2000" dirty="0" err="1" smtClean="0">
                <a:sym typeface="Wingdings" pitchFamily="2" charset="2"/>
              </a:rPr>
              <a:t>Pides</a:t>
            </a:r>
            <a:r>
              <a:rPr lang="it-IT" sz="2000" dirty="0" smtClean="0">
                <a:sym typeface="Wingdings" pitchFamily="2" charset="2"/>
              </a:rPr>
              <a:t>, </a:t>
            </a:r>
            <a:r>
              <a:rPr lang="it-IT" sz="2000" dirty="0" err="1" smtClean="0">
                <a:sym typeface="Wingdings" pitchFamily="2" charset="2"/>
              </a:rPr>
              <a:t>ConsoliData</a:t>
            </a:r>
            <a:r>
              <a:rPr lang="it-IT" sz="2000" dirty="0" smtClean="0">
                <a:sym typeface="Wingdings" pitchFamily="2" charset="2"/>
              </a:rPr>
              <a:t> 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EEA33-3501-4B62-B4E8-6641111EFB4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sz="3200" dirty="0" err="1" smtClean="0">
                <a:solidFill>
                  <a:srgbClr val="3B3BB3"/>
                </a:solidFill>
              </a:rPr>
              <a:t>Clouds@EGI</a:t>
            </a:r>
            <a:endParaRPr lang="en-GB" sz="3200" dirty="0">
              <a:solidFill>
                <a:srgbClr val="3B3BB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/>
          <a:lstStyle/>
          <a:p>
            <a:r>
              <a:rPr lang="it-IT" sz="2000" dirty="0" smtClean="0">
                <a:solidFill>
                  <a:schemeClr val="tx1"/>
                </a:solidFill>
              </a:rPr>
              <a:t>Attività iniziate in una Task </a:t>
            </a:r>
            <a:r>
              <a:rPr lang="it-IT" sz="2000" dirty="0" err="1" smtClean="0">
                <a:solidFill>
                  <a:schemeClr val="tx1"/>
                </a:solidFill>
              </a:rPr>
              <a:t>Force</a:t>
            </a:r>
            <a:r>
              <a:rPr lang="it-IT" sz="2000" dirty="0" smtClean="0">
                <a:solidFill>
                  <a:schemeClr val="tx1"/>
                </a:solidFill>
              </a:rPr>
              <a:t> (partecipazione su base volontaria e in best </a:t>
            </a:r>
            <a:r>
              <a:rPr lang="it-IT" sz="2000" dirty="0" err="1" smtClean="0">
                <a:solidFill>
                  <a:schemeClr val="tx1"/>
                </a:solidFill>
              </a:rPr>
              <a:t>effort</a:t>
            </a:r>
            <a:r>
              <a:rPr lang="it-IT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it-IT" sz="2000" dirty="0" smtClean="0">
                <a:solidFill>
                  <a:schemeClr val="tx1"/>
                </a:solidFill>
              </a:rPr>
              <a:t>Creato recentemente un nuovo Task:</a:t>
            </a:r>
          </a:p>
          <a:p>
            <a:pPr lvl="1"/>
            <a:r>
              <a:rPr lang="it-IT" sz="2000" dirty="0" smtClean="0"/>
              <a:t> TSA2.6: </a:t>
            </a:r>
            <a:r>
              <a:rPr lang="it-IT" sz="2000" dirty="0" err="1" smtClean="0"/>
              <a:t>Federating</a:t>
            </a:r>
            <a:r>
              <a:rPr lang="it-IT" sz="2000" dirty="0" smtClean="0"/>
              <a:t> Private </a:t>
            </a:r>
            <a:r>
              <a:rPr lang="it-IT" sz="2000" dirty="0" err="1" smtClean="0"/>
              <a:t>Clouds</a:t>
            </a:r>
            <a:endParaRPr lang="it-IT" sz="2000" dirty="0" smtClean="0"/>
          </a:p>
          <a:p>
            <a:pPr lvl="1"/>
            <a:r>
              <a:rPr lang="it-IT" sz="2000" dirty="0" smtClean="0"/>
              <a:t>confluisce il lavoro della TF</a:t>
            </a:r>
          </a:p>
          <a:p>
            <a:pPr lvl="1"/>
            <a:r>
              <a:rPr lang="it-IT" sz="2000" dirty="0" err="1" smtClean="0"/>
              <a:t>effort</a:t>
            </a:r>
            <a:r>
              <a:rPr lang="it-IT" sz="2000" dirty="0" smtClean="0"/>
              <a:t> finanziato dal progetto</a:t>
            </a:r>
          </a:p>
          <a:p>
            <a:pPr lvl="1"/>
            <a:endParaRPr lang="it-IT" sz="2000" dirty="0" smtClean="0"/>
          </a:p>
          <a:p>
            <a:pPr lvl="1"/>
            <a:r>
              <a:rPr lang="it-IT" sz="2000" dirty="0" smtClean="0"/>
              <a:t>Varie soluzioni </a:t>
            </a:r>
            <a:r>
              <a:rPr lang="it-IT" sz="2000" dirty="0" err="1" smtClean="0"/>
              <a:t>cloud</a:t>
            </a:r>
            <a:r>
              <a:rPr lang="it-IT" sz="2000" dirty="0" smtClean="0"/>
              <a:t>, interoperanti via OCCI</a:t>
            </a:r>
          </a:p>
          <a:p>
            <a:pPr lvl="1"/>
            <a:endParaRPr lang="it-IT" sz="2000" dirty="0" smtClean="0"/>
          </a:p>
          <a:p>
            <a:pPr lvl="1"/>
            <a:r>
              <a:rPr lang="it-IT" sz="2000" dirty="0" smtClean="0"/>
              <a:t>INFN/IGI partecipa con </a:t>
            </a:r>
            <a:r>
              <a:rPr lang="it-IT" sz="2000" dirty="0" err="1" smtClean="0"/>
              <a:t>WNoDeS</a:t>
            </a:r>
            <a:r>
              <a:rPr lang="it-IT" sz="2000" dirty="0" smtClean="0"/>
              <a:t>, con l'esperienza acquisita nelle soluzioni </a:t>
            </a:r>
            <a:r>
              <a:rPr lang="it-IT" sz="2000" dirty="0" err="1" smtClean="0"/>
              <a:t>Cloud</a:t>
            </a:r>
            <a:r>
              <a:rPr lang="it-IT" sz="2000" dirty="0" smtClean="0"/>
              <a:t> </a:t>
            </a:r>
            <a:r>
              <a:rPr lang="it-IT" sz="2000" dirty="0" err="1" smtClean="0"/>
              <a:t>IaaS</a:t>
            </a:r>
            <a:r>
              <a:rPr lang="it-IT" sz="2000" dirty="0" smtClean="0"/>
              <a:t> aperte (con </a:t>
            </a:r>
            <a:r>
              <a:rPr lang="it-IT" sz="2000" dirty="0" err="1" smtClean="0"/>
              <a:t>Cloud</a:t>
            </a:r>
            <a:r>
              <a:rPr lang="it-IT" sz="2000" dirty="0" smtClean="0"/>
              <a:t> Marche e PRISMA)  e con il portale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EEA33-3501-4B62-B4E8-6641111EFB4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5631B8E-5FD8-47CE-A289-28335B3B1BBC}" type="slidenum">
              <a:rPr lang="en-GB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GB">
              <a:latin typeface="+mn-lt"/>
              <a:cs typeface="+mn-cs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846138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rgbClr val="3B3BB3"/>
                </a:solidFill>
                <a:ea typeface="ＭＳ Ｐゴシック" pitchFamily="34" charset="-128"/>
              </a:rPr>
              <a:t>Cloud4SmartCities</a:t>
            </a:r>
            <a:endParaRPr lang="en-US" sz="3200" dirty="0" smtClean="0">
              <a:solidFill>
                <a:srgbClr val="3B3BB3"/>
              </a:solidFill>
              <a:ea typeface="ＭＳ Ｐゴシック" pitchFamily="34" charset="-128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4" y="1143000"/>
            <a:ext cx="8463855" cy="53103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Approvato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progetto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PRISMA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nel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bando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Smart Cities (PON):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27.5 M€ 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complessivi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di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cui 2.2 M€ per INFN (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taglio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del 15% per INFN a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fronte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di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un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taglio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medio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del 30%)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Sedi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coinvolte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: Bari, Catania, Napoli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contributo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importante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di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altre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sedi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INFN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alla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proposta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progettuale</a:t>
            </a:r>
            <a:endParaRPr lang="en-US" sz="20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Soluzione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cloud open e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interoperabile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per le PA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meeting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di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OR1(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IaaS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) e OR2 (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PaaS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) la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prossima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settimana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al CNAF per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definire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attività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tempistiche</a:t>
            </a:r>
            <a:endParaRPr lang="en-US" sz="20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Cagliari2020: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p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resentazione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di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Alberto</a:t>
            </a:r>
            <a:endParaRPr lang="en-US" sz="2000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sz="3200" dirty="0" smtClean="0">
                <a:solidFill>
                  <a:srgbClr val="3B3BB3"/>
                </a:solidFill>
              </a:rPr>
              <a:t>Altre attività/progetti</a:t>
            </a:r>
            <a:endParaRPr lang="en-GB" sz="3200" dirty="0">
              <a:solidFill>
                <a:srgbClr val="3B3BB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/>
          <a:lstStyle/>
          <a:p>
            <a:r>
              <a:rPr lang="it-IT" sz="2000" dirty="0" err="1" smtClean="0">
                <a:solidFill>
                  <a:schemeClr val="tx1"/>
                </a:solidFill>
              </a:rPr>
              <a:t>ReCaS</a:t>
            </a:r>
            <a:endParaRPr lang="it-IT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IGI ha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contribuito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alla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definizione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della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proposta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garantisce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il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collegamento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con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l’infrastruttura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di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calcolo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nazionale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ed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europea</a:t>
            </a:r>
            <a:endParaRPr lang="it-IT" sz="2000" dirty="0" smtClean="0"/>
          </a:p>
          <a:p>
            <a:pPr lvl="1"/>
            <a:r>
              <a:rPr lang="it-IT" sz="2000" dirty="0" smtClean="0"/>
              <a:t>attualmente in fase di realizzazione le infrastrutture</a:t>
            </a:r>
          </a:p>
          <a:p>
            <a:pPr lvl="1"/>
            <a:r>
              <a:rPr lang="it-IT" sz="2000" dirty="0" smtClean="0"/>
              <a:t>a</a:t>
            </a:r>
            <a:r>
              <a:rPr lang="it-IT" sz="2000" dirty="0" smtClean="0">
                <a:solidFill>
                  <a:schemeClr val="tx1"/>
                </a:solidFill>
              </a:rPr>
              <a:t>lcune risorse di calcolo arriveranno a breve e saranno provate varie soluzioni a livello di farm</a:t>
            </a:r>
          </a:p>
          <a:p>
            <a:pPr lvl="1"/>
            <a:r>
              <a:rPr lang="it-IT" sz="2000" dirty="0" smtClean="0"/>
              <a:t>IGI fornirà i servizi </a:t>
            </a:r>
            <a:r>
              <a:rPr lang="it-IT" sz="2000" dirty="0" err="1" smtClean="0"/>
              <a:t>core</a:t>
            </a:r>
            <a:r>
              <a:rPr lang="it-IT" sz="2000" dirty="0" smtClean="0"/>
              <a:t> (</a:t>
            </a:r>
            <a:r>
              <a:rPr lang="it-IT" sz="2000" dirty="0" err="1" smtClean="0"/>
              <a:t>grid</a:t>
            </a:r>
            <a:r>
              <a:rPr lang="it-IT" sz="2000" dirty="0" smtClean="0"/>
              <a:t>, inizialmente) </a:t>
            </a:r>
          </a:p>
          <a:p>
            <a:pPr lvl="1"/>
            <a:r>
              <a:rPr lang="it-IT" sz="2000" dirty="0" smtClean="0"/>
              <a:t>stretta relazione anche con PRISMA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DHTCS: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presentato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al MIUR per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l’evoluzione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dell’infrastuttura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IGI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multidisciplinare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(con INAF, INGV, CNR e GARR)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approvazione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‘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preliminare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’ (circa 3.5 M€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complessivi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per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il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2013,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forse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1.5 M€ per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gli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anni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successivi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)</a:t>
            </a:r>
          </a:p>
          <a:p>
            <a:pPr lvl="1"/>
            <a:r>
              <a:rPr lang="it-IT" sz="2000" dirty="0" smtClean="0"/>
              <a:t>f</a:t>
            </a:r>
            <a:r>
              <a:rPr lang="it-IT" sz="2000" dirty="0" smtClean="0">
                <a:solidFill>
                  <a:schemeClr val="tx1"/>
                </a:solidFill>
              </a:rPr>
              <a:t>ondi disponibili con il riparto del FOE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EEA33-3501-4B62-B4E8-6641111EFB4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5631B8E-5FD8-47CE-A289-28335B3B1BBC}" type="slidenum">
              <a:rPr lang="en-GB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GB">
              <a:latin typeface="+mn-lt"/>
              <a:cs typeface="+mn-cs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846138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rgbClr val="3B3BB3"/>
                </a:solidFill>
                <a:ea typeface="ＭＳ Ｐゴシック" pitchFamily="34" charset="-128"/>
              </a:rPr>
              <a:t>Cosa bisogna preservare</a:t>
            </a:r>
            <a:endParaRPr lang="en-US" sz="3200" dirty="0" smtClean="0">
              <a:solidFill>
                <a:srgbClr val="3B3BB3"/>
              </a:solidFill>
              <a:ea typeface="ＭＳ Ｐゴシック" pitchFamily="34" charset="-128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463855" cy="55446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l</a:t>
            </a:r>
            <a:r>
              <a:rPr lang="en-US" sz="2000" b="0" dirty="0" err="1" smtClean="0">
                <a:solidFill>
                  <a:schemeClr val="tx2"/>
                </a:solidFill>
                <a:ea typeface="ＭＳ Ｐゴシック" pitchFamily="34" charset="-128"/>
              </a:rPr>
              <a:t>’infrastruttura</a:t>
            </a:r>
            <a:r>
              <a:rPr lang="en-US" sz="2000" b="0" dirty="0" smtClean="0">
                <a:solidFill>
                  <a:schemeClr val="tx2"/>
                </a:solidFill>
                <a:ea typeface="ＭＳ Ｐゴシック" pitchFamily="34" charset="-128"/>
              </a:rPr>
              <a:t> e </a:t>
            </a:r>
            <a:r>
              <a:rPr lang="en-US" sz="2000" b="0" dirty="0" err="1" smtClean="0">
                <a:solidFill>
                  <a:schemeClr val="tx2"/>
                </a:solidFill>
                <a:ea typeface="ＭＳ Ｐゴシック" pitchFamily="34" charset="-128"/>
              </a:rPr>
              <a:t>i</a:t>
            </a:r>
            <a:r>
              <a:rPr lang="en-US" sz="2000" b="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solidFill>
                  <a:schemeClr val="tx2"/>
                </a:solidFill>
                <a:ea typeface="ＭＳ Ｐゴシック" pitchFamily="34" charset="-128"/>
              </a:rPr>
              <a:t>servizi</a:t>
            </a:r>
            <a:r>
              <a:rPr lang="en-US" sz="2000" b="0" dirty="0" smtClean="0">
                <a:solidFill>
                  <a:schemeClr val="tx2"/>
                </a:solidFill>
                <a:ea typeface="ＭＳ Ｐゴシック" pitchFamily="34" charset="-128"/>
              </a:rPr>
              <a:t> grid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l</a:t>
            </a:r>
            <a:r>
              <a:rPr lang="en-US" sz="2000" b="0" dirty="0" err="1" smtClean="0">
                <a:solidFill>
                  <a:schemeClr val="tx2"/>
                </a:solidFill>
                <a:ea typeface="ＭＳ Ｐゴシック" pitchFamily="34" charset="-128"/>
              </a:rPr>
              <a:t>’evoluzione</a:t>
            </a:r>
            <a:r>
              <a:rPr lang="en-US" sz="2000" b="0" dirty="0" smtClean="0">
                <a:solidFill>
                  <a:schemeClr val="tx2"/>
                </a:solidFill>
                <a:ea typeface="ＭＳ Ｐゴシック" pitchFamily="34" charset="-128"/>
              </a:rPr>
              <a:t> non </a:t>
            </a:r>
            <a:r>
              <a:rPr lang="en-US" sz="2000" b="0" dirty="0" err="1" smtClean="0">
                <a:solidFill>
                  <a:schemeClr val="tx2"/>
                </a:solidFill>
                <a:ea typeface="ＭＳ Ｐゴシック" pitchFamily="34" charset="-128"/>
              </a:rPr>
              <a:t>distruttiva</a:t>
            </a:r>
            <a:r>
              <a:rPr lang="en-US" sz="2000" b="0" dirty="0" smtClean="0">
                <a:solidFill>
                  <a:schemeClr val="tx2"/>
                </a:solidFill>
                <a:ea typeface="ＭＳ Ｐゴシック" pitchFamily="34" charset="-128"/>
              </a:rPr>
              <a:t> verso </a:t>
            </a:r>
            <a:r>
              <a:rPr lang="en-US" sz="2000" b="0" dirty="0" err="1" smtClean="0">
                <a:solidFill>
                  <a:schemeClr val="tx2"/>
                </a:solidFill>
                <a:ea typeface="ＭＳ Ｐゴシック" pitchFamily="34" charset="-128"/>
              </a:rPr>
              <a:t>altri</a:t>
            </a:r>
            <a:r>
              <a:rPr lang="en-US" sz="2000" b="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solidFill>
                  <a:schemeClr val="tx2"/>
                </a:solidFill>
                <a:ea typeface="ＭＳ Ｐゴシック" pitchFamily="34" charset="-128"/>
              </a:rPr>
              <a:t>paradigmi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/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infrastrutture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solidFill>
                  <a:schemeClr val="tx2"/>
                </a:solidFill>
                <a:ea typeface="ＭＳ Ｐゴシック" pitchFamily="34" charset="-128"/>
              </a:rPr>
              <a:t>di</a:t>
            </a:r>
            <a:r>
              <a:rPr lang="en-US" sz="2000" b="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b="0" dirty="0" err="1" smtClean="0">
                <a:solidFill>
                  <a:schemeClr val="tx2"/>
                </a:solidFill>
                <a:ea typeface="ＭＳ Ｐゴシック" pitchFamily="34" charset="-128"/>
              </a:rPr>
              <a:t>calcolo</a:t>
            </a:r>
            <a:r>
              <a:rPr lang="en-US" sz="2000" b="0" dirty="0" smtClean="0">
                <a:solidFill>
                  <a:schemeClr val="tx2"/>
                </a:solidFill>
                <a:ea typeface="ＭＳ Ｐゴシック" pitchFamily="34" charset="-128"/>
              </a:rPr>
              <a:t> (ad </a:t>
            </a:r>
            <a:r>
              <a:rPr lang="en-US" sz="2000" b="0" dirty="0" err="1" smtClean="0">
                <a:solidFill>
                  <a:schemeClr val="tx2"/>
                </a:solidFill>
                <a:ea typeface="ＭＳ Ｐゴシック" pitchFamily="34" charset="-128"/>
              </a:rPr>
              <a:t>es</a:t>
            </a:r>
            <a:r>
              <a:rPr lang="en-US" sz="2000" b="0" dirty="0" smtClean="0">
                <a:solidFill>
                  <a:schemeClr val="tx2"/>
                </a:solidFill>
                <a:ea typeface="ＭＳ Ｐゴシック" pitchFamily="34" charset="-128"/>
              </a:rPr>
              <a:t>. 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c</a:t>
            </a:r>
            <a:r>
              <a:rPr lang="en-US" sz="2000" b="0" dirty="0" smtClean="0">
                <a:solidFill>
                  <a:schemeClr val="tx2"/>
                </a:solidFill>
                <a:ea typeface="ＭＳ Ｐゴシック" pitchFamily="34" charset="-128"/>
              </a:rPr>
              <a:t>loud)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l</a:t>
            </a:r>
            <a:r>
              <a:rPr lang="en-US" sz="2000" b="0" dirty="0" err="1" smtClean="0">
                <a:solidFill>
                  <a:schemeClr val="tx2"/>
                </a:solidFill>
                <a:ea typeface="ＭＳ Ｐゴシック" pitchFamily="34" charset="-128"/>
              </a:rPr>
              <a:t>’esperienza</a:t>
            </a:r>
            <a:r>
              <a:rPr lang="en-US" sz="2000" b="0" dirty="0" smtClean="0">
                <a:solidFill>
                  <a:schemeClr val="tx2"/>
                </a:solidFill>
                <a:ea typeface="ＭＳ Ｐゴシック" pitchFamily="34" charset="-128"/>
              </a:rPr>
              <a:t> e la </a:t>
            </a:r>
            <a:r>
              <a:rPr lang="en-US" sz="2000" b="0" dirty="0" err="1" smtClean="0">
                <a:solidFill>
                  <a:schemeClr val="tx2"/>
                </a:solidFill>
                <a:ea typeface="ＭＳ Ｐゴシック" pitchFamily="34" charset="-128"/>
              </a:rPr>
              <a:t>professionalità</a:t>
            </a:r>
            <a:r>
              <a:rPr lang="en-US" sz="2000" b="0" dirty="0" smtClean="0">
                <a:solidFill>
                  <a:schemeClr val="tx2"/>
                </a:solidFill>
                <a:ea typeface="ＭＳ Ｐゴシック" pitchFamily="34" charset="-128"/>
              </a:rPr>
              <a:t> del </a:t>
            </a:r>
            <a:r>
              <a:rPr lang="en-US" sz="2000" b="0" dirty="0" err="1" smtClean="0">
                <a:solidFill>
                  <a:schemeClr val="tx2"/>
                </a:solidFill>
                <a:ea typeface="ＭＳ Ｐゴシック" pitchFamily="34" charset="-128"/>
              </a:rPr>
              <a:t>personale</a:t>
            </a:r>
            <a:endParaRPr lang="en-US" sz="2000" b="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la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capacità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progettuale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e l’</a:t>
            </a:r>
            <a:r>
              <a:rPr lang="it-IT" sz="2000" dirty="0" smtClean="0">
                <a:solidFill>
                  <a:schemeClr val="tx1"/>
                </a:solidFill>
              </a:rPr>
              <a:t>eccellenza a livello europeo che hanno permesso all' INFN di finanziare interamente con fondi europei  la propria evoluzione tecnologica dal calcolo e </a:t>
            </a:r>
            <a:r>
              <a:rPr lang="it-IT" sz="2000" dirty="0" err="1" smtClean="0">
                <a:solidFill>
                  <a:schemeClr val="tx1"/>
                </a:solidFill>
              </a:rPr>
              <a:t>storage</a:t>
            </a:r>
            <a:r>
              <a:rPr lang="it-IT" sz="2000" dirty="0" smtClean="0">
                <a:solidFill>
                  <a:schemeClr val="tx1"/>
                </a:solidFill>
              </a:rPr>
              <a:t> fatto su singoli centri separati tra loro a una infrastruttura distribuita condivisa</a:t>
            </a:r>
            <a:endParaRPr lang="en-US" sz="20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la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funzione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di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collante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tra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le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attività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in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progetti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diversi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per un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obiettivo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comune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(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almeno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da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un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punto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di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vista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tecnologico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infrastrutturale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molti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progetti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diversi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: serve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una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strategia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una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armonizzazione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delle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attività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  <a:buNone/>
            </a:pPr>
            <a:endParaRPr lang="en-US" sz="2000" b="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ter-IG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7544"/>
            <a:ext cx="5186378" cy="6670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794802"/>
            <a:ext cx="3059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 livello </a:t>
            </a:r>
            <a:r>
              <a:rPr lang="it-IT" sz="2000" dirty="0" err="1" smtClean="0"/>
              <a:t>italiano…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L’infrastruttura IGI è la più vasta in  EGI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Il progetto IGI è  il ‘collante’ della partecipazione italiana a EMI e </a:t>
            </a:r>
            <a:r>
              <a:rPr lang="it-IT" sz="2000" dirty="0" err="1" smtClean="0"/>
              <a:t>EGI-InSPIRE</a:t>
            </a:r>
            <a:r>
              <a:rPr lang="it-IT" sz="2000" dirty="0" smtClean="0"/>
              <a:t> (e fornisce il </a:t>
            </a:r>
            <a:r>
              <a:rPr lang="it-IT" sz="2000" dirty="0" err="1" smtClean="0"/>
              <a:t>cofunding</a:t>
            </a:r>
            <a:r>
              <a:rPr lang="it-IT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5EA9F9E-AFBD-4C69-A02C-162CDF8CA2AD}" type="slidenum">
              <a:rPr lang="en-GB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GB" dirty="0">
              <a:latin typeface="+mn-lt"/>
              <a:cs typeface="+mn-cs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rgbClr val="3B3BB3"/>
                </a:solidFill>
                <a:ea typeface="ＭＳ Ｐゴシック" pitchFamily="34" charset="-128"/>
              </a:rPr>
              <a:t>Connessione </a:t>
            </a:r>
            <a:r>
              <a:rPr lang="it-IT" sz="3200" dirty="0" err="1" smtClean="0">
                <a:solidFill>
                  <a:srgbClr val="3B3BB3"/>
                </a:solidFill>
                <a:ea typeface="ＭＳ Ｐゴシック" pitchFamily="34" charset="-128"/>
              </a:rPr>
              <a:t>EGI.eu</a:t>
            </a:r>
            <a:r>
              <a:rPr lang="it-IT" sz="3200" dirty="0" smtClean="0">
                <a:solidFill>
                  <a:srgbClr val="3B3BB3"/>
                </a:solidFill>
                <a:ea typeface="ＭＳ Ｐゴシック" pitchFamily="34" charset="-128"/>
              </a:rPr>
              <a:t> - NGI</a:t>
            </a:r>
            <a:endParaRPr lang="en-US" sz="3200" dirty="0" smtClean="0">
              <a:solidFill>
                <a:srgbClr val="3B3BB3"/>
              </a:solidFill>
              <a:ea typeface="ＭＳ Ｐゴシック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1560" y="1052737"/>
            <a:ext cx="8079618" cy="4752527"/>
            <a:chOff x="107504" y="1196752"/>
            <a:chExt cx="8367650" cy="5058507"/>
          </a:xfrm>
        </p:grpSpPr>
        <p:pic>
          <p:nvPicPr>
            <p:cNvPr id="6" name="Picture 5" descr="NI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04" y="1196752"/>
              <a:ext cx="8367650" cy="5058507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 bwMode="auto">
            <a:xfrm>
              <a:off x="5508104" y="3501008"/>
              <a:ext cx="1800200" cy="288032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E7DBB1"/>
                </a:solidFill>
                <a:effectLst/>
                <a:latin typeface="Arial" pitchFamily="80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9552" y="5949280"/>
            <a:ext cx="79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IGI queste attività sono svolte nell’Unità formazione e Supporto agli Utenti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5631B8E-5FD8-47CE-A289-28335B3B1BBC}" type="slidenum">
              <a:rPr lang="en-GB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GB" dirty="0">
              <a:latin typeface="+mn-lt"/>
              <a:cs typeface="+mn-cs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846138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rgbClr val="3B3BB3"/>
                </a:solidFill>
                <a:ea typeface="ＭＳ Ｐゴシック" pitchFamily="34" charset="-128"/>
              </a:rPr>
              <a:t>Attività</a:t>
            </a:r>
            <a:endParaRPr lang="en-US" sz="3200" dirty="0" smtClean="0">
              <a:solidFill>
                <a:srgbClr val="3B3BB3"/>
              </a:solidFill>
              <a:ea typeface="ＭＳ Ｐゴシック" pitchFamily="34" charset="-128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4" y="1143000"/>
            <a:ext cx="8463855" cy="5022304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ea typeface="ＭＳ Ｐゴシック" pitchFamily="34" charset="-128"/>
              </a:rPr>
              <a:t>Sviluppo</a:t>
            </a:r>
            <a:r>
              <a:rPr lang="en-US" sz="2000" dirty="0" smtClean="0">
                <a:ea typeface="ＭＳ Ｐゴシック" pitchFamily="34" charset="-128"/>
              </a:rPr>
              <a:t> middleware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dirty="0" err="1" smtClean="0">
                <a:ea typeface="ＭＳ Ｐゴシック" pitchFamily="34" charset="-128"/>
              </a:rPr>
              <a:t>già</a:t>
            </a:r>
            <a:r>
              <a:rPr lang="en-US" sz="1600" b="0" dirty="0" smtClean="0">
                <a:ea typeface="ＭＳ Ｐゴシック" pitchFamily="34" charset="-128"/>
              </a:rPr>
              <a:t> </a:t>
            </a:r>
            <a:r>
              <a:rPr lang="en-US" sz="1600" b="0" dirty="0" err="1" smtClean="0">
                <a:ea typeface="ＭＳ Ｐゴシック" pitchFamily="34" charset="-128"/>
              </a:rPr>
              <a:t>illustrato</a:t>
            </a:r>
            <a:r>
              <a:rPr lang="en-US" sz="1600" b="0" dirty="0" smtClean="0">
                <a:ea typeface="ＭＳ Ｐゴシック" pitchFamily="34" charset="-128"/>
              </a:rPr>
              <a:t> </a:t>
            </a:r>
            <a:r>
              <a:rPr lang="en-US" sz="1600" b="0" dirty="0" err="1" smtClean="0">
                <a:ea typeface="ＭＳ Ｐゴシック" pitchFamily="34" charset="-128"/>
              </a:rPr>
              <a:t>nella</a:t>
            </a:r>
            <a:r>
              <a:rPr lang="en-US" sz="1600" b="0" dirty="0" smtClean="0">
                <a:ea typeface="ＭＳ Ｐゴシック" pitchFamily="34" charset="-128"/>
              </a:rPr>
              <a:t> </a:t>
            </a:r>
            <a:r>
              <a:rPr lang="en-US" sz="1600" b="0" dirty="0" err="1" smtClean="0">
                <a:ea typeface="ＭＳ Ｐゴシック" pitchFamily="34" charset="-128"/>
              </a:rPr>
              <a:t>presentazione</a:t>
            </a:r>
            <a:r>
              <a:rPr lang="en-US" sz="1600" b="0" dirty="0" smtClean="0">
                <a:ea typeface="ＭＳ Ｐゴシック" pitchFamily="34" charset="-128"/>
              </a:rPr>
              <a:t> </a:t>
            </a:r>
            <a:r>
              <a:rPr lang="en-US" sz="1600" b="0" dirty="0" err="1" smtClean="0">
                <a:ea typeface="ＭＳ Ｐゴシック" pitchFamily="34" charset="-128"/>
              </a:rPr>
              <a:t>di</a:t>
            </a:r>
            <a:r>
              <a:rPr lang="en-US" sz="1600" b="0" dirty="0" smtClean="0">
                <a:ea typeface="ＭＳ Ｐゴシック" pitchFamily="34" charset="-128"/>
              </a:rPr>
              <a:t> </a:t>
            </a:r>
            <a:r>
              <a:rPr lang="en-US" sz="1600" b="0" dirty="0" err="1" smtClean="0">
                <a:ea typeface="ＭＳ Ｐゴシック" pitchFamily="34" charset="-128"/>
              </a:rPr>
              <a:t>Valerio</a:t>
            </a:r>
            <a:endParaRPr lang="en-US" sz="1600" b="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Operations: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dirty="0" err="1" smtClean="0">
                <a:ea typeface="ＭＳ Ｐゴシック" pitchFamily="34" charset="-128"/>
              </a:rPr>
              <a:t>vedi</a:t>
            </a:r>
            <a:r>
              <a:rPr lang="en-US" sz="1600" b="0" dirty="0" smtClean="0">
                <a:ea typeface="ＭＳ Ｐゴシック" pitchFamily="34" charset="-128"/>
              </a:rPr>
              <a:t> </a:t>
            </a:r>
            <a:r>
              <a:rPr lang="en-US" sz="1600" b="0" dirty="0" err="1" smtClean="0">
                <a:ea typeface="ＭＳ Ｐゴシック" pitchFamily="34" charset="-128"/>
              </a:rPr>
              <a:t>presentazione</a:t>
            </a:r>
            <a:r>
              <a:rPr lang="en-US" sz="1600" b="0" dirty="0" smtClean="0">
                <a:ea typeface="ＭＳ Ｐゴシック" pitchFamily="34" charset="-128"/>
              </a:rPr>
              <a:t> </a:t>
            </a:r>
            <a:r>
              <a:rPr lang="en-US" sz="1600" b="0" dirty="0" err="1" smtClean="0">
                <a:ea typeface="ＭＳ Ｐゴシック" pitchFamily="34" charset="-128"/>
              </a:rPr>
              <a:t>di</a:t>
            </a:r>
            <a:r>
              <a:rPr lang="en-US" sz="1600" b="0" dirty="0" smtClean="0">
                <a:ea typeface="ＭＳ Ｐゴシック" pitchFamily="34" charset="-128"/>
              </a:rPr>
              <a:t> Paolo</a:t>
            </a:r>
          </a:p>
          <a:p>
            <a:pPr lvl="2" eaLnBrk="1" hangingPunct="1">
              <a:lnSpc>
                <a:spcPct val="90000"/>
              </a:lnSpc>
            </a:pPr>
            <a:endParaRPr lang="en-US" sz="1600" b="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User support: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dirty="0" err="1" smtClean="0">
                <a:ea typeface="ＭＳ Ｐゴシック" pitchFamily="34" charset="-128"/>
              </a:rPr>
              <a:t>breve</a:t>
            </a:r>
            <a:r>
              <a:rPr lang="en-US" sz="1600" b="0" dirty="0" smtClean="0">
                <a:ea typeface="ＭＳ Ｐゴシック" pitchFamily="34" charset="-128"/>
              </a:rPr>
              <a:t> </a:t>
            </a:r>
            <a:r>
              <a:rPr lang="en-US" sz="1600" b="0" dirty="0" err="1" smtClean="0">
                <a:ea typeface="ＭＳ Ｐゴシック" pitchFamily="34" charset="-128"/>
              </a:rPr>
              <a:t>descrizione</a:t>
            </a:r>
            <a:r>
              <a:rPr lang="en-US" sz="1600" b="0" dirty="0" smtClean="0">
                <a:ea typeface="ＭＳ Ｐゴシック" pitchFamily="34" charset="-128"/>
              </a:rPr>
              <a:t> </a:t>
            </a:r>
            <a:r>
              <a:rPr lang="en-US" sz="1600" b="0" dirty="0" err="1" smtClean="0">
                <a:ea typeface="ＭＳ Ｐゴシック" pitchFamily="34" charset="-128"/>
              </a:rPr>
              <a:t>nelle</a:t>
            </a:r>
            <a:r>
              <a:rPr lang="en-US" sz="1600" b="0" dirty="0" smtClean="0">
                <a:ea typeface="ＭＳ Ｐゴシック" pitchFamily="34" charset="-128"/>
              </a:rPr>
              <a:t> </a:t>
            </a:r>
            <a:r>
              <a:rPr lang="en-US" sz="1600" b="0" dirty="0" err="1" smtClean="0">
                <a:ea typeface="ＭＳ Ｐゴシック" pitchFamily="34" charset="-128"/>
              </a:rPr>
              <a:t>prossime</a:t>
            </a:r>
            <a:r>
              <a:rPr lang="en-US" sz="1600" b="0" dirty="0" smtClean="0">
                <a:ea typeface="ＭＳ Ｐゴシック" pitchFamily="34" charset="-128"/>
              </a:rPr>
              <a:t> slide (grazie a Daniele)</a:t>
            </a:r>
          </a:p>
          <a:p>
            <a:pPr lvl="2" eaLnBrk="1" hangingPunct="1">
              <a:lnSpc>
                <a:spcPct val="90000"/>
              </a:lnSpc>
            </a:pPr>
            <a:endParaRPr lang="en-US" sz="1600" b="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ea typeface="ＭＳ Ｐゴシック" pitchFamily="34" charset="-128"/>
              </a:rPr>
              <a:t>Attività</a:t>
            </a:r>
            <a:r>
              <a:rPr lang="en-US" sz="2000" dirty="0" smtClean="0">
                <a:ea typeface="ＭＳ Ｐゴシック" pitchFamily="34" charset="-128"/>
              </a:rPr>
              <a:t> ‘</a:t>
            </a:r>
            <a:r>
              <a:rPr lang="en-US" sz="2000" dirty="0" err="1" smtClean="0">
                <a:ea typeface="ＭＳ Ｐゴシック" pitchFamily="34" charset="-128"/>
              </a:rPr>
              <a:t>trasversali</a:t>
            </a:r>
            <a:r>
              <a:rPr lang="en-US" sz="2000" dirty="0" smtClean="0">
                <a:ea typeface="ＭＳ Ｐゴシック" pitchFamily="34" charset="-128"/>
              </a:rPr>
              <a:t>’ (e in parte </a:t>
            </a:r>
            <a:r>
              <a:rPr lang="en-US" sz="2000" dirty="0" err="1" smtClean="0">
                <a:ea typeface="ＭＳ Ｐゴシック" pitchFamily="34" charset="-128"/>
              </a:rPr>
              <a:t>effettuate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nell’ambito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di</a:t>
            </a:r>
            <a:r>
              <a:rPr lang="en-US" sz="2000" dirty="0" smtClean="0">
                <a:ea typeface="ＭＳ Ｐゴシック" pitchFamily="34" charset="-128"/>
              </a:rPr>
              <a:t> EGI-</a:t>
            </a:r>
            <a:r>
              <a:rPr lang="en-US" sz="2000" dirty="0" err="1" smtClean="0">
                <a:ea typeface="ＭＳ Ｐゴシック" pitchFamily="34" charset="-128"/>
              </a:rPr>
              <a:t>InSPIRE</a:t>
            </a:r>
            <a:r>
              <a:rPr lang="en-US" sz="2000" dirty="0" smtClean="0">
                <a:ea typeface="ＭＳ Ｐゴシック" pitchFamily="34" charset="-128"/>
              </a:rPr>
              <a:t> e EMI):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dirty="0" err="1" smtClean="0">
                <a:ea typeface="ＭＳ Ｐゴシック" pitchFamily="34" charset="-128"/>
              </a:rPr>
              <a:t>portale</a:t>
            </a:r>
            <a:r>
              <a:rPr lang="en-US" sz="1600" b="0" dirty="0" smtClean="0">
                <a:ea typeface="ＭＳ Ｐゴシック" pitchFamily="34" charset="-128"/>
              </a:rPr>
              <a:t> </a:t>
            </a:r>
            <a:r>
              <a:rPr lang="en-US" sz="1600" b="0" dirty="0" err="1" smtClean="0">
                <a:ea typeface="ＭＳ Ｐゴシック" pitchFamily="34" charset="-128"/>
              </a:rPr>
              <a:t>di</a:t>
            </a:r>
            <a:r>
              <a:rPr lang="en-US" sz="1600" b="0" dirty="0" smtClean="0">
                <a:ea typeface="ＭＳ Ｐゴシック" pitchFamily="34" charset="-128"/>
              </a:rPr>
              <a:t> </a:t>
            </a:r>
            <a:r>
              <a:rPr lang="en-US" sz="1600" b="0" dirty="0" err="1" smtClean="0">
                <a:ea typeface="ＭＳ Ｐゴシック" pitchFamily="34" charset="-128"/>
              </a:rPr>
              <a:t>accesso</a:t>
            </a:r>
            <a:endParaRPr lang="en-US" sz="1600" b="0" dirty="0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600" b="0" dirty="0" smtClean="0">
                <a:ea typeface="ＭＳ Ｐゴシック" pitchFamily="34" charset="-128"/>
              </a:rPr>
              <a:t>cloud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dirty="0" smtClean="0">
                <a:ea typeface="ＭＳ Ｐゴシック" pitchFamily="34" charset="-128"/>
              </a:rPr>
              <a:t>‘</a:t>
            </a:r>
            <a:r>
              <a:rPr lang="en-US" sz="1600" b="0" dirty="0" err="1" smtClean="0">
                <a:ea typeface="ＭＳ Ｐゴシック" pitchFamily="34" charset="-128"/>
              </a:rPr>
              <a:t>collante</a:t>
            </a:r>
            <a:r>
              <a:rPr lang="en-US" sz="1600" b="0" dirty="0" smtClean="0">
                <a:ea typeface="ＭＳ Ｐゴシック" pitchFamily="34" charset="-128"/>
              </a:rPr>
              <a:t>’ per la </a:t>
            </a:r>
            <a:r>
              <a:rPr lang="en-US" sz="1600" b="0" dirty="0" err="1" smtClean="0">
                <a:ea typeface="ＭＳ Ｐゴシック" pitchFamily="34" charset="-128"/>
              </a:rPr>
              <a:t>partecipazione</a:t>
            </a:r>
            <a:r>
              <a:rPr lang="en-US" sz="1600" b="0" dirty="0" smtClean="0">
                <a:ea typeface="ＭＳ Ｐゴシック" pitchFamily="34" charset="-128"/>
              </a:rPr>
              <a:t> a EMI e EGI-</a:t>
            </a:r>
            <a:r>
              <a:rPr lang="en-US" sz="1600" b="0" dirty="0" err="1" smtClean="0">
                <a:ea typeface="ＭＳ Ｐゴシック" pitchFamily="34" charset="-128"/>
              </a:rPr>
              <a:t>InSPIRE</a:t>
            </a:r>
            <a:r>
              <a:rPr lang="en-US" sz="1600" b="0" dirty="0" smtClean="0">
                <a:ea typeface="ＭＳ Ｐゴシック" pitchFamily="34" charset="-128"/>
              </a:rPr>
              <a:t> e per </a:t>
            </a:r>
            <a:r>
              <a:rPr lang="en-US" sz="1600" b="0" dirty="0" err="1" smtClean="0">
                <a:ea typeface="ＭＳ Ｐゴシック" pitchFamily="34" charset="-128"/>
              </a:rPr>
              <a:t>vari</a:t>
            </a:r>
            <a:r>
              <a:rPr lang="en-US" sz="1600" b="0" dirty="0" smtClean="0">
                <a:ea typeface="ＭＳ Ｐゴシック" pitchFamily="34" charset="-128"/>
              </a:rPr>
              <a:t> </a:t>
            </a:r>
            <a:r>
              <a:rPr lang="en-US" sz="1600" b="0" dirty="0" err="1" smtClean="0">
                <a:ea typeface="ＭＳ Ｐゴシック" pitchFamily="34" charset="-128"/>
              </a:rPr>
              <a:t>progetti</a:t>
            </a:r>
            <a:r>
              <a:rPr lang="en-US" sz="1600" b="0" dirty="0" smtClean="0">
                <a:ea typeface="ＭＳ Ｐゴシック" pitchFamily="34" charset="-128"/>
              </a:rPr>
              <a:t> e </a:t>
            </a:r>
            <a:r>
              <a:rPr lang="en-US" sz="1600" b="0" dirty="0" err="1" smtClean="0">
                <a:ea typeface="ＭＳ Ｐゴシック" pitchFamily="34" charset="-128"/>
              </a:rPr>
              <a:t>iniziative</a:t>
            </a:r>
            <a:r>
              <a:rPr lang="en-US" sz="1600" b="0" dirty="0" smtClean="0">
                <a:ea typeface="ＭＳ Ｐゴシック" pitchFamily="34" charset="-128"/>
              </a:rPr>
              <a:t> </a:t>
            </a:r>
            <a:r>
              <a:rPr lang="en-US" sz="1600" b="0" dirty="0" err="1" smtClean="0">
                <a:ea typeface="ＭＳ Ｐゴシック" pitchFamily="34" charset="-128"/>
              </a:rPr>
              <a:t>italiane</a:t>
            </a:r>
            <a:r>
              <a:rPr lang="en-US" sz="1600" b="0" dirty="0" smtClean="0">
                <a:ea typeface="ＭＳ Ｐゴシック" pitchFamily="34" charset="-128"/>
              </a:rPr>
              <a:t> e </a:t>
            </a:r>
            <a:r>
              <a:rPr lang="en-US" sz="1600" b="0" dirty="0" err="1" smtClean="0">
                <a:ea typeface="ＭＳ Ｐゴシック" pitchFamily="34" charset="-128"/>
              </a:rPr>
              <a:t>internazionali</a:t>
            </a:r>
            <a:endParaRPr lang="en-US" sz="1600" b="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6084168" y="764704"/>
            <a:ext cx="2771800" cy="1152128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  <a:ea typeface="+mj-ea"/>
                <a:cs typeface="+mj-cs"/>
              </a:rPr>
              <a:t>Unità</a:t>
            </a:r>
            <a:r>
              <a:rPr lang="en-US" sz="16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a typeface="+mj-ea"/>
                <a:cs typeface="+mj-cs"/>
              </a:rPr>
              <a:t>Formazione</a:t>
            </a:r>
            <a:r>
              <a:rPr lang="en-US" sz="1600" b="1" dirty="0" smtClean="0">
                <a:solidFill>
                  <a:srgbClr val="FF0000"/>
                </a:solidFill>
                <a:ea typeface="+mj-ea"/>
                <a:cs typeface="+mj-cs"/>
              </a:rPr>
              <a:t> e </a:t>
            </a:r>
            <a:r>
              <a:rPr lang="en-US" sz="1600" b="1" dirty="0" err="1" smtClean="0">
                <a:solidFill>
                  <a:srgbClr val="FF0000"/>
                </a:solidFill>
                <a:ea typeface="+mj-ea"/>
                <a:cs typeface="+mj-cs"/>
              </a:rPr>
              <a:t>Servizi</a:t>
            </a:r>
            <a:r>
              <a:rPr lang="en-US" sz="16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a typeface="+mj-ea"/>
                <a:cs typeface="+mj-cs"/>
              </a:rPr>
              <a:t>di</a:t>
            </a:r>
            <a:r>
              <a:rPr lang="en-US" sz="16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a typeface="+mj-ea"/>
                <a:cs typeface="+mj-cs"/>
              </a:rPr>
              <a:t>Supporto</a:t>
            </a:r>
            <a:r>
              <a:rPr lang="en-US" sz="16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a typeface="+mj-ea"/>
                <a:cs typeface="+mj-cs"/>
              </a:rPr>
              <a:t>agli</a:t>
            </a:r>
            <a:r>
              <a:rPr lang="en-US" sz="16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a typeface="+mj-ea"/>
                <a:cs typeface="+mj-cs"/>
              </a:rPr>
              <a:t>Utenti</a:t>
            </a:r>
            <a:r>
              <a:rPr lang="en-US" sz="16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a typeface="+mj-ea"/>
                <a:cs typeface="+mj-cs"/>
              </a:rPr>
              <a:t>di</a:t>
            </a:r>
            <a:r>
              <a:rPr lang="en-US" sz="1600" b="1" dirty="0" smtClean="0">
                <a:solidFill>
                  <a:srgbClr val="FF0000"/>
                </a:solidFill>
                <a:ea typeface="+mj-ea"/>
                <a:cs typeface="+mj-cs"/>
              </a:rPr>
              <a:t> IGI 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ea typeface="+mj-ea"/>
                <a:cs typeface="+mj-cs"/>
              </a:rPr>
              <a:t>(IGI-FUS)</a:t>
            </a:r>
            <a:endParaRPr lang="en-US" sz="1050" dirty="0"/>
          </a:p>
        </p:txBody>
      </p:sp>
      <p:sp>
        <p:nvSpPr>
          <p:cNvPr id="7" name="Rettangolo arrotondato 6"/>
          <p:cNvSpPr/>
          <p:nvPr/>
        </p:nvSpPr>
        <p:spPr>
          <a:xfrm>
            <a:off x="7308304" y="2276872"/>
            <a:ext cx="1835696" cy="936104"/>
          </a:xfrm>
          <a:prstGeom prst="roundRect">
            <a:avLst/>
          </a:prstGeom>
          <a:solidFill>
            <a:srgbClr val="B8465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User Support and Application Porting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932040" y="4437112"/>
            <a:ext cx="3888432" cy="2111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Coordinamento</a:t>
            </a:r>
            <a:r>
              <a:rPr lang="en-US" sz="1600" dirty="0" smtClean="0"/>
              <a:t> a </a:t>
            </a:r>
            <a:r>
              <a:rPr lang="en-US" sz="1600" dirty="0" err="1" smtClean="0"/>
              <a:t>rotazione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parte </a:t>
            </a:r>
            <a:r>
              <a:rPr lang="en-US" sz="1600" dirty="0" err="1" smtClean="0"/>
              <a:t>di</a:t>
            </a:r>
            <a:r>
              <a:rPr lang="en-US" sz="1600" dirty="0" smtClean="0"/>
              <a:t> senior </a:t>
            </a:r>
            <a:r>
              <a:rPr lang="en-US" sz="1600" dirty="0" err="1" smtClean="0"/>
              <a:t>delle</a:t>
            </a:r>
            <a:r>
              <a:rPr lang="en-US" sz="1600" dirty="0" smtClean="0"/>
              <a:t> </a:t>
            </a:r>
            <a:r>
              <a:rPr lang="en-US" sz="1600" dirty="0" err="1" smtClean="0"/>
              <a:t>varie</a:t>
            </a:r>
            <a:r>
              <a:rPr lang="en-US" sz="1600" dirty="0" smtClean="0"/>
              <a:t> </a:t>
            </a:r>
            <a:r>
              <a:rPr lang="en-US" sz="1600" dirty="0" err="1" smtClean="0"/>
              <a:t>comunità</a:t>
            </a:r>
            <a:r>
              <a:rPr lang="en-US" sz="1600" dirty="0" smtClean="0"/>
              <a:t> </a:t>
            </a:r>
            <a:r>
              <a:rPr lang="en-US" sz="1600" dirty="0" err="1" smtClean="0"/>
              <a:t>scientifiche</a:t>
            </a:r>
            <a:r>
              <a:rPr lang="en-US" sz="1600" dirty="0" smtClean="0"/>
              <a:t>:</a:t>
            </a:r>
            <a:endParaRPr lang="en-US" sz="1400" dirty="0" smtClean="0"/>
          </a:p>
          <a:p>
            <a:r>
              <a:rPr lang="en-US" sz="1400" dirty="0" smtClean="0"/>
              <a:t>05/2010-04/2011 – Claudio </a:t>
            </a:r>
            <a:r>
              <a:rPr lang="en-US" sz="1400" dirty="0" err="1" smtClean="0"/>
              <a:t>Vuerli</a:t>
            </a:r>
            <a:r>
              <a:rPr lang="en-US" sz="1400" dirty="0" smtClean="0"/>
              <a:t> (INAF)</a:t>
            </a:r>
          </a:p>
          <a:p>
            <a:r>
              <a:rPr lang="en-US" sz="1400" dirty="0" smtClean="0"/>
              <a:t>05/2011-04/2012 - Antonio </a:t>
            </a:r>
            <a:r>
              <a:rPr lang="en-US" sz="1400" dirty="0" err="1" smtClean="0"/>
              <a:t>Laganà</a:t>
            </a:r>
            <a:r>
              <a:rPr lang="en-US" sz="1400" dirty="0" smtClean="0"/>
              <a:t> (UNIPG)</a:t>
            </a:r>
          </a:p>
          <a:p>
            <a:r>
              <a:rPr lang="en-US" sz="1400" dirty="0" smtClean="0"/>
              <a:t>05/2012-04/2013 – Laura Perini (INFN)</a:t>
            </a:r>
          </a:p>
          <a:p>
            <a:r>
              <a:rPr lang="en-US" sz="1400" dirty="0" smtClean="0"/>
              <a:t>05/2013-04/2014 – </a:t>
            </a:r>
            <a:r>
              <a:rPr lang="en-US" sz="1400" dirty="0" err="1" smtClean="0">
                <a:solidFill>
                  <a:prstClr val="black"/>
                </a:solidFill>
              </a:rPr>
              <a:t>Luciano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Milanesi</a:t>
            </a:r>
            <a:r>
              <a:rPr lang="en-US" sz="1400" dirty="0" smtClean="0">
                <a:solidFill>
                  <a:prstClr val="black"/>
                </a:solidFill>
              </a:rPr>
              <a:t> (CNR-ITB)</a:t>
            </a:r>
            <a:endParaRPr lang="en-US" sz="16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47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tangolo arrotondato 14"/>
          <p:cNvSpPr/>
          <p:nvPr/>
        </p:nvSpPr>
        <p:spPr>
          <a:xfrm>
            <a:off x="5796136" y="2348880"/>
            <a:ext cx="129614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Formazione</a:t>
            </a:r>
            <a:endParaRPr lang="en-US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8" name="Connettore 1 17"/>
          <p:cNvCxnSpPr>
            <a:stCxn id="5" idx="2"/>
          </p:cNvCxnSpPr>
          <p:nvPr/>
        </p:nvCxnSpPr>
        <p:spPr>
          <a:xfrm flipH="1">
            <a:off x="6444208" y="1916832"/>
            <a:ext cx="102586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5" idx="2"/>
            <a:endCxn id="7" idx="0"/>
          </p:cNvCxnSpPr>
          <p:nvPr/>
        </p:nvCxnSpPr>
        <p:spPr>
          <a:xfrm>
            <a:off x="7470068" y="1916832"/>
            <a:ext cx="756084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CA26-6E3B-4933-A577-42351F5034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251520" y="692696"/>
            <a:ext cx="5688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 err="1" smtClean="0">
                <a:solidFill>
                  <a:schemeClr val="tx2"/>
                </a:solidFill>
              </a:rPr>
              <a:t>Supporto</a:t>
            </a:r>
            <a:r>
              <a:rPr lang="en-GB" sz="2000" dirty="0" smtClean="0">
                <a:solidFill>
                  <a:schemeClr val="tx2"/>
                </a:solidFill>
              </a:rPr>
              <a:t> a </a:t>
            </a:r>
            <a:r>
              <a:rPr lang="en-GB" sz="2000" dirty="0" err="1" smtClean="0">
                <a:solidFill>
                  <a:schemeClr val="tx2"/>
                </a:solidFill>
              </a:rPr>
              <a:t>nuove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</a:rPr>
              <a:t>comunità</a:t>
            </a:r>
            <a:r>
              <a:rPr lang="en-GB" sz="2000" dirty="0" smtClean="0">
                <a:solidFill>
                  <a:schemeClr val="tx2"/>
                </a:solidFill>
              </a:rPr>
              <a:t> per </a:t>
            </a:r>
            <a:r>
              <a:rPr lang="en-GB" sz="2000" dirty="0" err="1" smtClean="0">
                <a:solidFill>
                  <a:schemeClr val="tx2"/>
                </a:solidFill>
              </a:rPr>
              <a:t>l’Application</a:t>
            </a:r>
            <a:r>
              <a:rPr lang="en-GB" sz="2000" dirty="0" smtClean="0">
                <a:solidFill>
                  <a:schemeClr val="tx2"/>
                </a:solidFill>
              </a:rPr>
              <a:t> Porting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err="1" smtClean="0">
                <a:solidFill>
                  <a:schemeClr val="tx2"/>
                </a:solidFill>
              </a:rPr>
              <a:t>Consulenza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</a:rPr>
              <a:t>nella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</a:rPr>
              <a:t>creazione</a:t>
            </a:r>
            <a:r>
              <a:rPr lang="en-GB" sz="2000" dirty="0" smtClean="0">
                <a:solidFill>
                  <a:schemeClr val="tx2"/>
                </a:solidFill>
              </a:rPr>
              <a:t> del </a:t>
            </a:r>
            <a:r>
              <a:rPr lang="en-GB" sz="2000" dirty="0" err="1" smtClean="0">
                <a:solidFill>
                  <a:schemeClr val="tx2"/>
                </a:solidFill>
              </a:rPr>
              <a:t>loro</a:t>
            </a:r>
            <a:r>
              <a:rPr lang="en-GB" sz="2000" dirty="0" smtClean="0">
                <a:solidFill>
                  <a:schemeClr val="tx2"/>
                </a:solidFill>
              </a:rPr>
              <a:t> computing model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err="1" smtClean="0">
                <a:solidFill>
                  <a:schemeClr val="tx2"/>
                </a:solidFill>
              </a:rPr>
              <a:t>Organizzazione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</a:rPr>
              <a:t>dello</a:t>
            </a:r>
            <a:r>
              <a:rPr lang="en-GB" sz="2000" dirty="0" smtClean="0">
                <a:solidFill>
                  <a:schemeClr val="tx2"/>
                </a:solidFill>
              </a:rPr>
              <a:t> User Forum  </a:t>
            </a:r>
            <a:r>
              <a:rPr lang="en-GB" sz="2000" dirty="0" err="1" smtClean="0">
                <a:solidFill>
                  <a:schemeClr val="tx2"/>
                </a:solidFill>
              </a:rPr>
              <a:t>italiano</a:t>
            </a:r>
            <a:endParaRPr lang="en-GB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</a:rPr>
              <a:t>Raccolta</a:t>
            </a:r>
            <a:r>
              <a:rPr lang="en-GB" sz="2000" dirty="0" smtClean="0">
                <a:solidFill>
                  <a:schemeClr val="tx2"/>
                </a:solidFill>
              </a:rPr>
              <a:t> requirements </a:t>
            </a:r>
            <a:r>
              <a:rPr lang="en-GB" sz="2000" dirty="0" err="1" smtClean="0">
                <a:solidFill>
                  <a:schemeClr val="tx2"/>
                </a:solidFill>
              </a:rPr>
              <a:t>da</a:t>
            </a:r>
            <a:r>
              <a:rPr lang="en-GB" sz="2000" dirty="0" smtClean="0">
                <a:solidFill>
                  <a:schemeClr val="tx2"/>
                </a:solidFill>
              </a:rPr>
              <a:t> parte </a:t>
            </a:r>
            <a:r>
              <a:rPr lang="en-GB" sz="2000" dirty="0" err="1" smtClean="0">
                <a:solidFill>
                  <a:schemeClr val="tx2"/>
                </a:solidFill>
              </a:rPr>
              <a:t>edegli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</a:rPr>
              <a:t>utenti</a:t>
            </a:r>
            <a:endParaRPr lang="en-GB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</a:rPr>
              <a:t>Organizzazione</a:t>
            </a:r>
            <a:r>
              <a:rPr lang="en-GB" sz="2000" dirty="0" smtClean="0">
                <a:solidFill>
                  <a:schemeClr val="tx2"/>
                </a:solidFill>
              </a:rPr>
              <a:t> del training </a:t>
            </a:r>
            <a:r>
              <a:rPr lang="en-GB" sz="2000" dirty="0" err="1" smtClean="0">
                <a:solidFill>
                  <a:schemeClr val="tx2"/>
                </a:solidFill>
              </a:rPr>
              <a:t>sull’uso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</a:rPr>
              <a:t>dell’infrastruttura</a:t>
            </a:r>
            <a:r>
              <a:rPr lang="en-GB" sz="2000" dirty="0" smtClean="0">
                <a:solidFill>
                  <a:schemeClr val="tx2"/>
                </a:solidFill>
              </a:rPr>
              <a:t> Grid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</a:rPr>
              <a:t>Riferimento</a:t>
            </a:r>
            <a:r>
              <a:rPr lang="en-GB" sz="2000" dirty="0" smtClean="0">
                <a:solidFill>
                  <a:schemeClr val="tx2"/>
                </a:solidFill>
              </a:rPr>
              <a:t> a </a:t>
            </a:r>
            <a:r>
              <a:rPr lang="en-GB" sz="2000" dirty="0" err="1" smtClean="0">
                <a:solidFill>
                  <a:schemeClr val="tx2"/>
                </a:solidFill>
              </a:rPr>
              <a:t>livello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</a:rPr>
              <a:t>europeo</a:t>
            </a:r>
            <a:r>
              <a:rPr lang="en-GB" sz="2000" dirty="0" smtClean="0">
                <a:solidFill>
                  <a:schemeClr val="tx2"/>
                </a:solidFill>
              </a:rPr>
              <a:t> per </a:t>
            </a:r>
            <a:r>
              <a:rPr lang="en-GB" sz="2000" dirty="0" err="1" smtClean="0">
                <a:solidFill>
                  <a:schemeClr val="tx2"/>
                </a:solidFill>
              </a:rPr>
              <a:t>queste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</a:rPr>
              <a:t>attività</a:t>
            </a:r>
            <a:endParaRPr lang="en-GB" sz="20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tx2"/>
                </a:solidFill>
              </a:rPr>
              <a:t>verso EGI.eu e </a:t>
            </a:r>
            <a:r>
              <a:rPr lang="en-GB" sz="2000" dirty="0" err="1" smtClean="0">
                <a:solidFill>
                  <a:schemeClr val="tx2"/>
                </a:solidFill>
              </a:rPr>
              <a:t>altre</a:t>
            </a:r>
            <a:r>
              <a:rPr lang="en-GB" sz="2000" dirty="0" smtClean="0">
                <a:solidFill>
                  <a:schemeClr val="tx2"/>
                </a:solidFill>
              </a:rPr>
              <a:t> NGI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tx2"/>
                </a:solidFill>
              </a:rPr>
              <a:t>International Liaisons Network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899592" y="116632"/>
            <a:ext cx="804955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3200" b="1" dirty="0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IGI-FUS</a:t>
            </a:r>
            <a:endParaRPr lang="en-GB" sz="3200" b="1" dirty="0">
              <a:solidFill>
                <a:srgbClr val="3B3BB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ＭＳ Ｐゴシック" charset="0"/>
              <a:cs typeface="Times New Roman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4797152"/>
            <a:ext cx="3888432" cy="14642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Personale</a:t>
            </a:r>
            <a:r>
              <a:rPr lang="en-US" sz="1600" dirty="0" smtClean="0"/>
              <a:t> </a:t>
            </a:r>
            <a:r>
              <a:rPr lang="en-US" sz="1600" dirty="0" err="1" smtClean="0"/>
              <a:t>coinvolto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CNAF: </a:t>
            </a:r>
            <a:r>
              <a:rPr lang="en-US" sz="1600" dirty="0" err="1" smtClean="0"/>
              <a:t>D.Cesini</a:t>
            </a:r>
            <a:r>
              <a:rPr lang="en-US" sz="1600" dirty="0" smtClean="0"/>
              <a:t> (100%)</a:t>
            </a:r>
          </a:p>
          <a:p>
            <a:r>
              <a:rPr lang="en-US" sz="1600" dirty="0" smtClean="0"/>
              <a:t>PG: Alessandro </a:t>
            </a:r>
            <a:r>
              <a:rPr lang="en-US" sz="1600" dirty="0" err="1" smtClean="0"/>
              <a:t>Costantini</a:t>
            </a:r>
            <a:r>
              <a:rPr lang="en-US" sz="1600" dirty="0" smtClean="0"/>
              <a:t> (100%)</a:t>
            </a:r>
          </a:p>
          <a:p>
            <a:r>
              <a:rPr lang="en-US" sz="1600" dirty="0" smtClean="0"/>
              <a:t>CT: </a:t>
            </a:r>
            <a:r>
              <a:rPr lang="en-US" sz="1600" dirty="0" err="1" smtClean="0"/>
              <a:t>Emidio</a:t>
            </a:r>
            <a:r>
              <a:rPr lang="en-US" sz="1600" dirty="0" smtClean="0"/>
              <a:t> Giorgio (50%)</a:t>
            </a:r>
          </a:p>
          <a:p>
            <a:r>
              <a:rPr lang="en-US" sz="1600" dirty="0" smtClean="0"/>
              <a:t>NA: </a:t>
            </a:r>
            <a:r>
              <a:rPr lang="en-US" sz="1600" dirty="0" err="1" smtClean="0"/>
              <a:t>Vania</a:t>
            </a:r>
            <a:r>
              <a:rPr lang="en-US" sz="1600" dirty="0" smtClean="0"/>
              <a:t> </a:t>
            </a:r>
            <a:r>
              <a:rPr lang="en-US" sz="1600" dirty="0" err="1" smtClean="0"/>
              <a:t>Boccia</a:t>
            </a:r>
            <a:r>
              <a:rPr lang="en-US" sz="1600" dirty="0" smtClean="0"/>
              <a:t> (50%)*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6488668"/>
            <a:ext cx="284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 Passa a </a:t>
            </a:r>
            <a:r>
              <a:rPr lang="it-IT" dirty="0" err="1" smtClean="0"/>
              <a:t>RecaS</a:t>
            </a:r>
            <a:r>
              <a:rPr lang="it-IT" dirty="0" smtClean="0"/>
              <a:t> dal 1.2.2013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47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CA26-6E3B-4933-A577-42351F50340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899592" y="44624"/>
            <a:ext cx="8049553" cy="48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3200" b="1" dirty="0" err="1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Collaborazioni</a:t>
            </a:r>
            <a:r>
              <a:rPr lang="en-GB" sz="3200" b="1" dirty="0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 e </a:t>
            </a:r>
            <a:r>
              <a:rPr lang="en-GB" sz="3200" b="1" dirty="0" err="1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contatti</a:t>
            </a:r>
            <a:endParaRPr lang="en-GB" sz="3200" b="1" dirty="0">
              <a:solidFill>
                <a:srgbClr val="3B3BB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ＭＳ Ｐゴシック" charset="0"/>
              <a:cs typeface="Times New Roman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79512" y="591696"/>
          <a:ext cx="8712968" cy="2865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44859"/>
                <a:gridCol w="3345157"/>
                <a:gridCol w="1711476"/>
                <a:gridCol w="1711476"/>
              </a:tblGrid>
              <a:tr h="339284">
                <a:tc gridSpan="3">
                  <a:txBody>
                    <a:bodyPr/>
                    <a:lstStyle/>
                    <a:p>
                      <a:r>
                        <a:rPr lang="en-GB" dirty="0" err="1" smtClean="0"/>
                        <a:t>Disciplina</a:t>
                      </a:r>
                      <a:r>
                        <a:rPr lang="en-GB" dirty="0" smtClean="0"/>
                        <a:t>: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HEP non LHC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1101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Nome </a:t>
                      </a:r>
                      <a:r>
                        <a:rPr lang="en-GB" sz="1600" b="1" dirty="0" err="1" smtClean="0"/>
                        <a:t>comunità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 err="1" smtClean="0"/>
                        <a:t>Attività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kern="1200" dirty="0" smtClean="0"/>
                        <a:t>Note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338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INFN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dirty="0" smtClean="0"/>
                        <a:t>SPES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porting e </a:t>
                      </a:r>
                      <a:r>
                        <a:rPr lang="en-GB" sz="1600" dirty="0" err="1" smtClean="0"/>
                        <a:t>sviluppo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interfaccia</a:t>
                      </a:r>
                      <a:r>
                        <a:rPr lang="en-GB" sz="1600" dirty="0" smtClean="0"/>
                        <a:t> per suite ANSYS (in </a:t>
                      </a:r>
                      <a:r>
                        <a:rPr lang="en-GB" sz="1600" dirty="0" err="1" smtClean="0"/>
                        <a:t>produzione</a:t>
                      </a:r>
                      <a:r>
                        <a:rPr lang="en-GB" sz="1600" dirty="0" smtClean="0"/>
                        <a:t>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GB" sz="1600" dirty="0" smtClean="0"/>
                        <a:t>In </a:t>
                      </a:r>
                      <a:r>
                        <a:rPr lang="en-GB" sz="1600" dirty="0" err="1" smtClean="0"/>
                        <a:t>produzione</a:t>
                      </a:r>
                      <a:endParaRPr lang="en-GB" sz="1600" dirty="0"/>
                    </a:p>
                    <a:p>
                      <a:r>
                        <a:rPr lang="en-GB" sz="1600" dirty="0" err="1" smtClean="0"/>
                        <a:t>Accesso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attraverso</a:t>
                      </a:r>
                      <a:r>
                        <a:rPr lang="en-GB" sz="1600" dirty="0" smtClean="0"/>
                        <a:t> IGI Portal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11011">
                <a:tc>
                  <a:txBody>
                    <a:bodyPr/>
                    <a:lstStyle/>
                    <a:p>
                      <a:r>
                        <a:rPr lang="en-US" sz="1600" b="1" kern="1200" dirty="0" smtClean="0"/>
                        <a:t>INFN GERDA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GB" sz="1600" dirty="0" smtClean="0"/>
                        <a:t>Training </a:t>
                      </a:r>
                      <a:r>
                        <a:rPr lang="en-GB" sz="1600" dirty="0" err="1" smtClean="0"/>
                        <a:t>servizi</a:t>
                      </a:r>
                      <a:r>
                        <a:rPr lang="en-GB" sz="1600" dirty="0" smtClean="0"/>
                        <a:t> Grid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 gridSpan="2">
                  <a:txBody>
                    <a:bodyPr/>
                    <a:lstStyle/>
                    <a:p>
                      <a:r>
                        <a:rPr lang="en-GB" sz="1600" dirty="0" err="1" smtClean="0"/>
                        <a:t>Supporto</a:t>
                      </a:r>
                      <a:r>
                        <a:rPr lang="en-GB" sz="1600" dirty="0" smtClean="0"/>
                        <a:t> per la parte non Grid </a:t>
                      </a:r>
                      <a:r>
                        <a:rPr lang="en-GB" sz="1600" dirty="0" err="1" smtClean="0"/>
                        <a:t>dal</a:t>
                      </a:r>
                      <a:r>
                        <a:rPr lang="en-GB" sz="1600" dirty="0" smtClean="0"/>
                        <a:t> team</a:t>
                      </a:r>
                      <a:r>
                        <a:rPr lang="en-GB" sz="1600" baseline="0" dirty="0" smtClean="0"/>
                        <a:t> del T1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11011">
                <a:tc>
                  <a:txBody>
                    <a:bodyPr/>
                    <a:lstStyle/>
                    <a:p>
                      <a:r>
                        <a:rPr lang="it-IT" sz="1600" b="1" kern="1200" dirty="0" smtClean="0"/>
                        <a:t>INFN ICARUS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11011">
                <a:tc>
                  <a:txBody>
                    <a:bodyPr/>
                    <a:lstStyle/>
                    <a:p>
                      <a:r>
                        <a:rPr lang="it-IT" sz="1600" b="1" kern="1200" dirty="0" smtClean="0"/>
                        <a:t>INFN VIRGO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11011">
                <a:tc>
                  <a:txBody>
                    <a:bodyPr/>
                    <a:lstStyle/>
                    <a:p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INFN NEMO (KM3)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Contatti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preliminari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79512" y="3525414"/>
          <a:ext cx="8568953" cy="307193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12713"/>
                <a:gridCol w="5072063"/>
                <a:gridCol w="1584177"/>
              </a:tblGrid>
              <a:tr h="304656">
                <a:tc gridSpan="3">
                  <a:txBody>
                    <a:bodyPr/>
                    <a:lstStyle/>
                    <a:p>
                      <a:r>
                        <a:rPr lang="en-GB" dirty="0" err="1" smtClean="0"/>
                        <a:t>Disciplina</a:t>
                      </a:r>
                      <a:r>
                        <a:rPr lang="en-GB" dirty="0" smtClean="0"/>
                        <a:t>: Computational Chemistry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792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Nome </a:t>
                      </a:r>
                      <a:r>
                        <a:rPr lang="en-GB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comunità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Attività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</a:t>
                      </a:r>
                    </a:p>
                  </a:txBody>
                  <a:tcPr/>
                </a:tc>
              </a:tr>
              <a:tr h="482372">
                <a:tc>
                  <a:txBody>
                    <a:bodyPr/>
                    <a:lstStyle/>
                    <a:p>
                      <a:r>
                        <a:rPr lang="en-GB" sz="1600" b="1" kern="1200" dirty="0" smtClean="0"/>
                        <a:t>UNIPG e COMPCHEM VO </a:t>
                      </a:r>
                      <a:endParaRPr lang="en-GB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Supporto</a:t>
                      </a:r>
                      <a:r>
                        <a:rPr lang="en-GB" sz="1600" dirty="0" smtClean="0"/>
                        <a:t> al porting </a:t>
                      </a:r>
                      <a:r>
                        <a:rPr lang="en-GB" sz="1600" dirty="0" err="1" smtClean="0"/>
                        <a:t>di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varie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applicazioni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8689">
                <a:tc>
                  <a:txBody>
                    <a:bodyPr/>
                    <a:lstStyle/>
                    <a:p>
                      <a:r>
                        <a:rPr lang="en-GB" sz="1600" b="1" kern="1200" dirty="0" smtClean="0"/>
                        <a:t>CNR-ISOF </a:t>
                      </a:r>
                      <a:endParaRPr lang="en-GB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Simulazione</a:t>
                      </a:r>
                      <a:r>
                        <a:rPr lang="en-GB" sz="1600" dirty="0" smtClean="0"/>
                        <a:t>  </a:t>
                      </a:r>
                      <a:r>
                        <a:rPr lang="en-GB" sz="1600" dirty="0" err="1" smtClean="0"/>
                        <a:t>parallele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grandi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molecole</a:t>
                      </a:r>
                      <a:r>
                        <a:rPr lang="en-GB" sz="1600" dirty="0" smtClean="0"/>
                        <a:t> con NAMD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/>
                        <a:t>In </a:t>
                      </a:r>
                      <a:r>
                        <a:rPr lang="en-GB" sz="1600" kern="1200" dirty="0" err="1" smtClean="0"/>
                        <a:t>produzione</a:t>
                      </a:r>
                      <a:endParaRPr lang="en-GB" sz="16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268">
                <a:tc>
                  <a:txBody>
                    <a:bodyPr/>
                    <a:lstStyle/>
                    <a:p>
                      <a:r>
                        <a:rPr lang="it-IT" sz="1600" b="1" kern="1200" dirty="0" smtClean="0"/>
                        <a:t>UNI TO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Porting </a:t>
                      </a:r>
                      <a:r>
                        <a:rPr lang="en-GB" sz="1600" dirty="0" err="1" smtClean="0"/>
                        <a:t>di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applicazione</a:t>
                      </a:r>
                      <a:r>
                        <a:rPr lang="en-GB" sz="1600" dirty="0" smtClean="0"/>
                        <a:t> CRYSTAL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/>
                        <a:t>In </a:t>
                      </a:r>
                      <a:r>
                        <a:rPr lang="en-GB" sz="1600" kern="1200" dirty="0" err="1" smtClean="0"/>
                        <a:t>corso</a:t>
                      </a:r>
                      <a:endParaRPr lang="en-GB" sz="16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38689">
                <a:tc>
                  <a:txBody>
                    <a:bodyPr/>
                    <a:lstStyle/>
                    <a:p>
                      <a:r>
                        <a:rPr lang="it-IT" sz="1600" b="1" kern="1200" dirty="0" smtClean="0"/>
                        <a:t>UNI</a:t>
                      </a:r>
                      <a:r>
                        <a:rPr lang="it-IT" sz="1600" b="1" kern="1200" baseline="0" dirty="0" smtClean="0"/>
                        <a:t> SS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Simulazione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della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diffusione</a:t>
                      </a:r>
                      <a:r>
                        <a:rPr lang="en-GB" sz="1600" dirty="0" smtClean="0"/>
                        <a:t> in </a:t>
                      </a:r>
                      <a:r>
                        <a:rPr lang="en-GB" sz="1600" dirty="0" err="1" smtClean="0"/>
                        <a:t>materiali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nanoporosi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/>
                        <a:t>Test in </a:t>
                      </a:r>
                      <a:r>
                        <a:rPr lang="en-GB" sz="1600" kern="1200" dirty="0" err="1" smtClean="0"/>
                        <a:t>corso</a:t>
                      </a:r>
                      <a:endParaRPr lang="en-GB" sz="16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8237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EUCHEM</a:t>
                      </a:r>
                    </a:p>
                    <a:p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Networking activity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47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CA26-6E3B-4933-A577-42351F50340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899592" y="44624"/>
            <a:ext cx="8049553" cy="48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3200" b="1" dirty="0" err="1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Collaborazioni</a:t>
            </a:r>
            <a:r>
              <a:rPr lang="en-GB" sz="3200" b="1" dirty="0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 e </a:t>
            </a:r>
            <a:r>
              <a:rPr lang="en-GB" sz="3200" b="1" dirty="0" err="1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contatti</a:t>
            </a:r>
            <a:endParaRPr lang="en-GB" sz="3200" b="1" dirty="0">
              <a:solidFill>
                <a:srgbClr val="3B3BB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ＭＳ Ｐゴシック" charset="0"/>
              <a:cs typeface="Times New Roman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51519" y="619120"/>
          <a:ext cx="8568953" cy="3169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952328"/>
                <a:gridCol w="2952328"/>
                <a:gridCol w="2664297"/>
              </a:tblGrid>
              <a:tr h="344532">
                <a:tc gridSpan="3">
                  <a:txBody>
                    <a:bodyPr/>
                    <a:lstStyle/>
                    <a:p>
                      <a:r>
                        <a:rPr lang="en-GB" dirty="0" err="1" smtClean="0"/>
                        <a:t>Disciplina</a:t>
                      </a:r>
                      <a:r>
                        <a:rPr lang="en-GB" dirty="0" smtClean="0"/>
                        <a:t>: </a:t>
                      </a:r>
                      <a:r>
                        <a:rPr lang="en-GB" dirty="0" err="1" smtClean="0"/>
                        <a:t>BioInformatica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158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Nome </a:t>
                      </a:r>
                      <a:r>
                        <a:rPr lang="en-GB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comunità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Attività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</a:t>
                      </a:r>
                    </a:p>
                  </a:txBody>
                  <a:tcP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</a:tr>
              <a:tr h="545509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Biocomputing</a:t>
                      </a:r>
                      <a:r>
                        <a:rPr lang="en-US" sz="1600" b="1" dirty="0" smtClean="0"/>
                        <a:t> group UNIBO </a:t>
                      </a:r>
                      <a:endParaRPr lang="en-GB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sequenziamento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geni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 BLAST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Test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completati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modello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calcolo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definito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produzione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breve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45509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Centro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interdipartimentale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ricerche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sul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cancro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Giorgio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Prodi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Bologna 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Annotazioni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proteica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e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primi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run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effettuati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</a:tr>
              <a:tr h="315821">
                <a:tc>
                  <a:txBody>
                    <a:bodyPr/>
                    <a:lstStyle/>
                    <a:p>
                      <a:r>
                        <a:rPr lang="it-IT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Centro Interdipartimentale di Ricerche Genomiche – </a:t>
                      </a:r>
                      <a:r>
                        <a:rPr lang="it-IT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CeIRG</a:t>
                      </a:r>
                      <a:r>
                        <a:rPr lang="it-IT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Modena 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Porting </a:t>
                      </a:r>
                      <a:r>
                        <a:rPr lang="en-GB" sz="1600" dirty="0" err="1" smtClean="0"/>
                        <a:t>di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applicazioni</a:t>
                      </a:r>
                      <a:r>
                        <a:rPr lang="en-GB" sz="1600" dirty="0" smtClean="0"/>
                        <a:t> in </a:t>
                      </a:r>
                      <a:r>
                        <a:rPr lang="en-GB" sz="1600" dirty="0" err="1" smtClean="0"/>
                        <a:t>ambito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genomica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Attività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via </a:t>
                      </a:r>
                      <a:r>
                        <a:rPr lang="en-GB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definizione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51520" y="4059128"/>
          <a:ext cx="8568953" cy="2682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88232"/>
                <a:gridCol w="3528392"/>
                <a:gridCol w="2952329"/>
              </a:tblGrid>
              <a:tr h="344532">
                <a:tc gridSpan="3">
                  <a:txBody>
                    <a:bodyPr/>
                    <a:lstStyle/>
                    <a:p>
                      <a:r>
                        <a:rPr lang="en-GB" dirty="0" err="1" smtClean="0"/>
                        <a:t>Disciplina</a:t>
                      </a:r>
                      <a:r>
                        <a:rPr lang="en-GB" dirty="0" smtClean="0"/>
                        <a:t>: </a:t>
                      </a:r>
                      <a:r>
                        <a:rPr lang="en-GB" dirty="0" err="1" smtClean="0"/>
                        <a:t>Scienze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della</a:t>
                      </a:r>
                      <a:r>
                        <a:rPr lang="en-GB" dirty="0" smtClean="0"/>
                        <a:t> terra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158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Nome </a:t>
                      </a:r>
                      <a:r>
                        <a:rPr lang="en-GB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comunità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Attività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</a:t>
                      </a:r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CNR-ISAC</a:t>
                      </a:r>
                      <a:endParaRPr lang="en-GB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Porting del </a:t>
                      </a:r>
                      <a:r>
                        <a:rPr lang="en-US" sz="1600" kern="1200" dirty="0" err="1" smtClean="0"/>
                        <a:t>modello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climatologico</a:t>
                      </a:r>
                      <a:r>
                        <a:rPr lang="en-US" sz="1600" kern="1200" baseline="0" dirty="0" smtClean="0"/>
                        <a:t> GLOBO per la </a:t>
                      </a:r>
                      <a:r>
                        <a:rPr lang="en-US" sz="1600" kern="1200" baseline="0" dirty="0" err="1" smtClean="0"/>
                        <a:t>sua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calibrazione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Primi</a:t>
                      </a:r>
                      <a:r>
                        <a:rPr lang="en-GB" sz="1600" dirty="0" smtClean="0"/>
                        <a:t> run </a:t>
                      </a:r>
                      <a:r>
                        <a:rPr lang="en-GB" sz="1600" dirty="0" err="1" smtClean="0"/>
                        <a:t>effettuati</a:t>
                      </a:r>
                      <a:r>
                        <a:rPr lang="en-GB" sz="1600" dirty="0" smtClean="0"/>
                        <a:t> con </a:t>
                      </a:r>
                      <a:r>
                        <a:rPr lang="en-GB" sz="1600" dirty="0" err="1" smtClean="0"/>
                        <a:t>successo</a:t>
                      </a:r>
                      <a:r>
                        <a:rPr lang="en-GB" sz="1600" dirty="0" smtClean="0"/>
                        <a:t> – </a:t>
                      </a:r>
                      <a:r>
                        <a:rPr lang="en-GB" sz="1600" dirty="0" err="1" smtClean="0"/>
                        <a:t>produzione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più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consistente</a:t>
                      </a:r>
                      <a:r>
                        <a:rPr lang="en-GB" sz="1600" baseline="0" dirty="0" smtClean="0"/>
                        <a:t> in </a:t>
                      </a:r>
                      <a:r>
                        <a:rPr lang="en-GB" sz="1600" baseline="0" dirty="0" err="1" smtClean="0"/>
                        <a:t>fase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di</a:t>
                      </a:r>
                      <a:r>
                        <a:rPr lang="en-GB" sz="1600" baseline="0" dirty="0" smtClean="0"/>
                        <a:t> studio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404549">
                <a:tc>
                  <a:txBody>
                    <a:bodyPr/>
                    <a:lstStyle/>
                    <a:p>
                      <a:r>
                        <a:rPr lang="en-US" sz="1600" b="1" kern="1200" dirty="0" smtClean="0"/>
                        <a:t>INGV-ROMA </a:t>
                      </a:r>
                    </a:p>
                    <a:p>
                      <a:r>
                        <a:rPr lang="en-US" sz="1600" b="1" kern="1200" dirty="0" smtClean="0"/>
                        <a:t>INFN-CT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/>
                        <a:t>supporto</a:t>
                      </a:r>
                      <a:r>
                        <a:rPr lang="en-US" sz="1600" kern="1200" baseline="0" dirty="0" smtClean="0"/>
                        <a:t> a </a:t>
                      </a:r>
                      <a:r>
                        <a:rPr lang="en-US" sz="1600" kern="1200" baseline="0" dirty="0" err="1" smtClean="0"/>
                        <a:t>progetto</a:t>
                      </a:r>
                      <a:r>
                        <a:rPr lang="en-US" sz="1600" kern="1200" baseline="0" dirty="0" smtClean="0"/>
                        <a:t> ESFRI EMSO</a:t>
                      </a:r>
                      <a:endParaRPr lang="en-GB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Attività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pilota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corso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5821">
                <a:tc>
                  <a:txBody>
                    <a:bodyPr/>
                    <a:lstStyle/>
                    <a:p>
                      <a:r>
                        <a:rPr lang="it-IT" sz="1600" b="1" kern="1200" dirty="0" smtClean="0"/>
                        <a:t>INGV-BO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Porting del </a:t>
                      </a:r>
                      <a:r>
                        <a:rPr lang="en-US" sz="1600" kern="1200" baseline="0" dirty="0" err="1" smtClean="0"/>
                        <a:t>modello</a:t>
                      </a:r>
                      <a:r>
                        <a:rPr lang="en-US" sz="1600" kern="1200" baseline="0" dirty="0" smtClean="0"/>
                        <a:t> per la </a:t>
                      </a:r>
                      <a:r>
                        <a:rPr lang="en-US" sz="1600" kern="1200" baseline="0" dirty="0" err="1" smtClean="0"/>
                        <a:t>ricerca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oceanografica</a:t>
                      </a:r>
                      <a:r>
                        <a:rPr lang="en-US" sz="1600" kern="1200" baseline="0" dirty="0" smtClean="0"/>
                        <a:t> NEMO</a:t>
                      </a:r>
                      <a:endParaRPr lang="en-GB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err="1" smtClean="0"/>
                        <a:t>Interfaccia</a:t>
                      </a:r>
                      <a:r>
                        <a:rPr lang="en-GB" sz="1600" kern="1200" dirty="0" smtClean="0"/>
                        <a:t> web in </a:t>
                      </a:r>
                      <a:r>
                        <a:rPr lang="en-GB" sz="1600" kern="1200" dirty="0" err="1" smtClean="0"/>
                        <a:t>produzione</a:t>
                      </a:r>
                      <a:r>
                        <a:rPr lang="en-GB" sz="1600" kern="1200" dirty="0" smtClean="0"/>
                        <a:t> </a:t>
                      </a:r>
                      <a:r>
                        <a:rPr lang="en-GB" sz="1600" kern="1200" dirty="0" err="1" smtClean="0"/>
                        <a:t>tramite</a:t>
                      </a:r>
                      <a:r>
                        <a:rPr lang="en-GB" sz="1600" kern="1200" dirty="0" smtClean="0"/>
                        <a:t> IGI-Portal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47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CA26-6E3B-4933-A577-42351F50340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6" name="CasellaDiTesto 45"/>
          <p:cNvSpPr txBox="1"/>
          <p:nvPr/>
        </p:nvSpPr>
        <p:spPr>
          <a:xfrm>
            <a:off x="323528" y="836712"/>
            <a:ext cx="864096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tx2"/>
                </a:solidFill>
              </a:rPr>
              <a:t>Medicina</a:t>
            </a:r>
            <a:r>
              <a:rPr lang="en-US" sz="2000" dirty="0" smtClean="0">
                <a:solidFill>
                  <a:schemeClr val="tx2"/>
                </a:solidFill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</a:rPr>
              <a:t>Farmacologia</a:t>
            </a:r>
            <a:r>
              <a:rPr lang="en-US" sz="2000" dirty="0" smtClean="0">
                <a:solidFill>
                  <a:schemeClr val="tx2"/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Pharmacological Institute Mario </a:t>
            </a:r>
            <a:r>
              <a:rPr lang="en-US" sz="2000" dirty="0" err="1" smtClean="0">
                <a:solidFill>
                  <a:schemeClr val="tx2"/>
                </a:solidFill>
              </a:rPr>
              <a:t>Negri</a:t>
            </a:r>
            <a:r>
              <a:rPr lang="en-US" sz="2000" dirty="0" smtClean="0">
                <a:solidFill>
                  <a:schemeClr val="tx2"/>
                </a:solidFill>
              </a:rPr>
              <a:t>  e INFN-CT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rgbClr val="3B3BB3"/>
                </a:solidFill>
              </a:rPr>
              <a:t>Simulation on Carotid Bifurcation with OPENFOAM</a:t>
            </a:r>
          </a:p>
          <a:p>
            <a:pPr lvl="2">
              <a:buFont typeface="Arial" pitchFamily="34" charset="0"/>
              <a:buChar char="•"/>
            </a:pPr>
            <a:r>
              <a:rPr lang="en-US" altLang="it-IT" dirty="0" smtClean="0">
                <a:solidFill>
                  <a:srgbClr val="3B3BB3"/>
                </a:solidFill>
              </a:rPr>
              <a:t>Full rendering of the proliferation process at the cell population level during the response to anticancer treatments  with MATLAB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EGI Virtual Team projects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Astrofisica</a:t>
            </a:r>
            <a:r>
              <a:rPr lang="en-US" dirty="0" smtClean="0">
                <a:solidFill>
                  <a:schemeClr val="tx2"/>
                </a:solidFill>
              </a:rPr>
              <a:t> e </a:t>
            </a:r>
            <a:r>
              <a:rPr lang="en-US" dirty="0" err="1" smtClean="0">
                <a:solidFill>
                  <a:schemeClr val="tx2"/>
                </a:solidFill>
              </a:rPr>
              <a:t>Astronomia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dirty="0" err="1" smtClean="0">
                <a:solidFill>
                  <a:schemeClr val="tx2"/>
                </a:solidFill>
              </a:rPr>
              <a:t>supporto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all’ESFRI</a:t>
            </a:r>
            <a:r>
              <a:rPr lang="en-US" dirty="0" smtClean="0">
                <a:solidFill>
                  <a:schemeClr val="tx2"/>
                </a:solidFill>
              </a:rPr>
              <a:t> CTA project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3B3BB3"/>
                </a:solidFill>
              </a:rPr>
              <a:t>Con INAF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BioInformatica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dirty="0" err="1" smtClean="0">
                <a:solidFill>
                  <a:schemeClr val="tx2"/>
                </a:solidFill>
              </a:rPr>
              <a:t>Supporto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all’ESFRI</a:t>
            </a:r>
            <a:r>
              <a:rPr lang="en-US" dirty="0" smtClean="0">
                <a:solidFill>
                  <a:schemeClr val="tx2"/>
                </a:solidFill>
              </a:rPr>
              <a:t> ELIXIR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rgbClr val="3B3BB3"/>
                </a:solidFill>
              </a:rPr>
              <a:t> Con CNR-ITB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WG per </a:t>
            </a:r>
            <a:r>
              <a:rPr lang="en-US" sz="2000" dirty="0" err="1" smtClean="0">
                <a:solidFill>
                  <a:schemeClr val="tx2"/>
                </a:solidFill>
              </a:rPr>
              <a:t>il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miglioramento</a:t>
            </a:r>
            <a:r>
              <a:rPr lang="en-US" sz="2000" dirty="0" smtClean="0">
                <a:solidFill>
                  <a:schemeClr val="tx2"/>
                </a:solidFill>
              </a:rPr>
              <a:t> del </a:t>
            </a:r>
            <a:r>
              <a:rPr lang="en-US" sz="2000" dirty="0" err="1" smtClean="0">
                <a:solidFill>
                  <a:schemeClr val="tx2"/>
                </a:solidFill>
              </a:rPr>
              <a:t>supporto</a:t>
            </a:r>
            <a:r>
              <a:rPr lang="en-US" sz="2000" dirty="0" smtClean="0">
                <a:solidFill>
                  <a:schemeClr val="tx2"/>
                </a:solidFill>
              </a:rPr>
              <a:t> a job </a:t>
            </a:r>
            <a:r>
              <a:rPr lang="en-US" sz="2000" dirty="0" err="1" smtClean="0">
                <a:solidFill>
                  <a:schemeClr val="tx2"/>
                </a:solidFill>
              </a:rPr>
              <a:t>paralleli</a:t>
            </a:r>
            <a:r>
              <a:rPr lang="en-US" sz="2000" dirty="0" smtClean="0">
                <a:solidFill>
                  <a:schemeClr val="tx2"/>
                </a:solidFill>
              </a:rPr>
              <a:t> in IGI</a:t>
            </a:r>
            <a:endParaRPr lang="en-US" dirty="0" smtClean="0">
              <a:solidFill>
                <a:schemeClr val="tx2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3B3BB3"/>
                </a:solidFill>
              </a:rPr>
              <a:t>con INFN-PR e le </a:t>
            </a:r>
            <a:r>
              <a:rPr lang="en-US" dirty="0" err="1" smtClean="0">
                <a:solidFill>
                  <a:srgbClr val="3B3BB3"/>
                </a:solidFill>
              </a:rPr>
              <a:t>altre</a:t>
            </a:r>
            <a:r>
              <a:rPr lang="en-US" dirty="0" smtClean="0">
                <a:solidFill>
                  <a:srgbClr val="3B3BB3"/>
                </a:solidFill>
              </a:rPr>
              <a:t> </a:t>
            </a:r>
            <a:r>
              <a:rPr lang="en-US" dirty="0" err="1" smtClean="0">
                <a:solidFill>
                  <a:srgbClr val="3B3BB3"/>
                </a:solidFill>
              </a:rPr>
              <a:t>unità</a:t>
            </a:r>
            <a:r>
              <a:rPr lang="en-US" dirty="0" smtClean="0">
                <a:solidFill>
                  <a:srgbClr val="3B3BB3"/>
                </a:solidFill>
              </a:rPr>
              <a:t> </a:t>
            </a:r>
            <a:r>
              <a:rPr lang="en-US" dirty="0" err="1" smtClean="0">
                <a:solidFill>
                  <a:srgbClr val="3B3BB3"/>
                </a:solidFill>
              </a:rPr>
              <a:t>di</a:t>
            </a:r>
            <a:r>
              <a:rPr lang="en-US" dirty="0" smtClean="0">
                <a:solidFill>
                  <a:srgbClr val="3B3BB3"/>
                </a:solidFill>
              </a:rPr>
              <a:t> IGI</a:t>
            </a:r>
          </a:p>
          <a:p>
            <a:pPr lvl="2">
              <a:buFont typeface="Arial" pitchFamily="34" charset="0"/>
              <a:buChar char="•"/>
            </a:pPr>
            <a:endParaRPr lang="en-US" dirty="0" smtClean="0">
              <a:solidFill>
                <a:srgbClr val="3B3BB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2000" dirty="0" smtClean="0"/>
              <a:t>DUCK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it-IT" dirty="0" smtClean="0"/>
              <a:t>supporto al calcolo distribuito per le comunità scientifiche e non in Emilia Romagna</a:t>
            </a:r>
            <a:endParaRPr lang="en-US" dirty="0" smtClean="0">
              <a:solidFill>
                <a:srgbClr val="3B3BB3"/>
              </a:solidFill>
            </a:endParaRPr>
          </a:p>
          <a:p>
            <a:pPr lvl="2">
              <a:buFont typeface="Arial" pitchFamily="34" charset="0"/>
              <a:buChar char="•"/>
            </a:pPr>
            <a:endParaRPr lang="en-US" dirty="0" smtClean="0">
              <a:solidFill>
                <a:srgbClr val="3B3BB3"/>
              </a:solidFill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899592" y="116633"/>
            <a:ext cx="804955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3200" b="1" dirty="0" err="1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Altre</a:t>
            </a:r>
            <a:r>
              <a:rPr lang="en-GB" sz="3200" b="1" dirty="0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 </a:t>
            </a:r>
            <a:r>
              <a:rPr lang="en-GB" sz="3200" b="1" dirty="0" err="1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Collaborazioni</a:t>
            </a:r>
            <a:r>
              <a:rPr lang="en-GB" sz="3200" b="1" dirty="0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/</a:t>
            </a:r>
            <a:r>
              <a:rPr lang="en-GB" sz="3200" b="1" dirty="0" err="1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Attività</a:t>
            </a:r>
            <a:endParaRPr lang="en-GB" sz="3200" b="1" dirty="0">
              <a:solidFill>
                <a:srgbClr val="3B3BB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ＭＳ Ｐゴシック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47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CA26-6E3B-4933-A577-42351F50340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6" name="CasellaDiTesto 45"/>
          <p:cNvSpPr txBox="1"/>
          <p:nvPr/>
        </p:nvSpPr>
        <p:spPr>
          <a:xfrm>
            <a:off x="251520" y="1502688"/>
            <a:ext cx="86409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Supponendo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infrastruttura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distribuita</a:t>
            </a:r>
            <a:r>
              <a:rPr lang="en-US" sz="2400" dirty="0" smtClean="0"/>
              <a:t> </a:t>
            </a:r>
            <a:r>
              <a:rPr lang="en-US" sz="2400" dirty="0" err="1" smtClean="0"/>
              <a:t>basata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CE CREAM e SE SRM come </a:t>
            </a:r>
            <a:r>
              <a:rPr lang="en-US" sz="2400" dirty="0" err="1" smtClean="0"/>
              <a:t>quella</a:t>
            </a:r>
            <a:r>
              <a:rPr lang="en-US" sz="2400" dirty="0" smtClean="0"/>
              <a:t> </a:t>
            </a:r>
            <a:r>
              <a:rPr lang="en-US" sz="2400" dirty="0" err="1" smtClean="0"/>
              <a:t>attuale</a:t>
            </a:r>
            <a:r>
              <a:rPr lang="en-US" sz="2400" dirty="0" smtClean="0"/>
              <a:t>: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Job Submission Service e Job Tracking (i.e. WMS e LB)</a:t>
            </a:r>
          </a:p>
          <a:p>
            <a:pPr lvl="1">
              <a:buFont typeface="Arial" pitchFamily="34" charset="0"/>
              <a:buChar char="•"/>
            </a:pPr>
            <a:r>
              <a:rPr lang="en-US" altLang="it-IT" dirty="0" smtClean="0">
                <a:solidFill>
                  <a:schemeClr val="tx2"/>
                </a:solidFill>
              </a:rPr>
              <a:t> </a:t>
            </a:r>
            <a:r>
              <a:rPr lang="en-US" altLang="it-IT" dirty="0" err="1" smtClean="0">
                <a:solidFill>
                  <a:schemeClr val="tx2"/>
                </a:solidFill>
              </a:rPr>
              <a:t>incluso</a:t>
            </a:r>
            <a:r>
              <a:rPr lang="en-US" altLang="it-IT" dirty="0" smtClean="0">
                <a:solidFill>
                  <a:schemeClr val="tx2"/>
                </a:solidFill>
              </a:rPr>
              <a:t> </a:t>
            </a:r>
            <a:r>
              <a:rPr lang="en-US" altLang="it-IT" dirty="0" err="1" smtClean="0">
                <a:solidFill>
                  <a:schemeClr val="tx2"/>
                </a:solidFill>
              </a:rPr>
              <a:t>supporto</a:t>
            </a:r>
            <a:r>
              <a:rPr lang="en-US" altLang="it-IT" dirty="0" smtClean="0">
                <a:solidFill>
                  <a:schemeClr val="tx2"/>
                </a:solidFill>
              </a:rPr>
              <a:t> a job </a:t>
            </a:r>
            <a:r>
              <a:rPr lang="en-US" altLang="it-IT" dirty="0" err="1" smtClean="0">
                <a:solidFill>
                  <a:schemeClr val="tx2"/>
                </a:solidFill>
              </a:rPr>
              <a:t>paralleli</a:t>
            </a:r>
            <a:endParaRPr lang="en-US" altLang="it-IT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2"/>
                </a:solidFill>
              </a:rPr>
              <a:t>Servizi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di</a:t>
            </a:r>
            <a:r>
              <a:rPr lang="en-US" sz="2400" dirty="0" smtClean="0">
                <a:solidFill>
                  <a:schemeClr val="tx2"/>
                </a:solidFill>
              </a:rPr>
              <a:t> Data Management (i.e. </a:t>
            </a:r>
            <a:r>
              <a:rPr lang="en-US" sz="2400" dirty="0" err="1" smtClean="0">
                <a:solidFill>
                  <a:schemeClr val="tx2"/>
                </a:solidFill>
              </a:rPr>
              <a:t>lcg-utils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inclusi</a:t>
            </a:r>
            <a:r>
              <a:rPr lang="en-US" dirty="0" smtClean="0">
                <a:solidFill>
                  <a:schemeClr val="tx2"/>
                </a:solidFill>
              </a:rPr>
              <a:t> file catalog e metadata catalog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Gestione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delle</a:t>
            </a:r>
            <a:r>
              <a:rPr lang="en-US" sz="2400" dirty="0" smtClean="0">
                <a:solidFill>
                  <a:schemeClr val="tx2"/>
                </a:solidFill>
              </a:rPr>
              <a:t> VO (e </a:t>
            </a:r>
            <a:r>
              <a:rPr lang="en-US" sz="2400" dirty="0" err="1" smtClean="0">
                <a:solidFill>
                  <a:schemeClr val="tx2"/>
                </a:solidFill>
              </a:rPr>
              <a:t>sottogruppi</a:t>
            </a:r>
            <a:r>
              <a:rPr lang="en-US" sz="2400" dirty="0" smtClean="0">
                <a:solidFill>
                  <a:schemeClr val="tx2"/>
                </a:solidFill>
              </a:rPr>
              <a:t>) (</a:t>
            </a:r>
            <a:r>
              <a:rPr lang="en-US" sz="2400" dirty="0" err="1" smtClean="0">
                <a:solidFill>
                  <a:schemeClr val="tx2"/>
                </a:solidFill>
              </a:rPr>
              <a:t>i.e</a:t>
            </a:r>
            <a:r>
              <a:rPr lang="en-US" sz="2400" dirty="0" smtClean="0">
                <a:solidFill>
                  <a:schemeClr val="tx2"/>
                </a:solidFill>
              </a:rPr>
              <a:t> VOMS)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Possibilità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creare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Interfacce</a:t>
            </a:r>
            <a:r>
              <a:rPr lang="en-US" sz="2400" dirty="0" smtClean="0">
                <a:solidFill>
                  <a:schemeClr val="tx2"/>
                </a:solidFill>
              </a:rPr>
              <a:t> web </a:t>
            </a:r>
            <a:r>
              <a:rPr lang="en-US" sz="2400" dirty="0" err="1" smtClean="0">
                <a:solidFill>
                  <a:schemeClr val="tx2"/>
                </a:solidFill>
              </a:rPr>
              <a:t>di</a:t>
            </a:r>
            <a:r>
              <a:rPr lang="en-US" sz="2400" dirty="0" smtClean="0">
                <a:solidFill>
                  <a:schemeClr val="tx2"/>
                </a:solidFill>
              </a:rPr>
              <a:t> alto </a:t>
            </a:r>
            <a:r>
              <a:rPr lang="en-US" sz="2400" dirty="0" err="1" smtClean="0">
                <a:solidFill>
                  <a:schemeClr val="tx2"/>
                </a:solidFill>
              </a:rPr>
              <a:t>livello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semplici</a:t>
            </a:r>
            <a:r>
              <a:rPr lang="en-US" sz="2400" dirty="0" smtClean="0">
                <a:solidFill>
                  <a:schemeClr val="tx2"/>
                </a:solidFill>
              </a:rPr>
              <a:t> (i.e. </a:t>
            </a:r>
            <a:r>
              <a:rPr lang="en-US" sz="2400" dirty="0" err="1" smtClean="0">
                <a:solidFill>
                  <a:schemeClr val="tx2"/>
                </a:solidFill>
              </a:rPr>
              <a:t>portali</a:t>
            </a:r>
            <a:r>
              <a:rPr lang="en-US" sz="2400" dirty="0" smtClean="0">
                <a:solidFill>
                  <a:schemeClr val="tx2"/>
                </a:solidFill>
              </a:rPr>
              <a:t> e science gateway)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Autenticazione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federata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899592" y="332656"/>
            <a:ext cx="8049553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3200" b="1" dirty="0" err="1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Servizi</a:t>
            </a:r>
            <a:r>
              <a:rPr lang="en-GB" sz="3200" b="1" dirty="0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 </a:t>
            </a:r>
            <a:r>
              <a:rPr lang="en-GB" sz="3200" b="1" dirty="0" err="1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necessari</a:t>
            </a:r>
            <a:r>
              <a:rPr lang="en-GB" sz="3200" b="1" dirty="0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 </a:t>
            </a:r>
            <a:r>
              <a:rPr lang="en-GB" sz="3200" b="1" dirty="0" err="1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minimi</a:t>
            </a:r>
            <a:r>
              <a:rPr lang="en-GB" sz="3200" b="1" dirty="0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 per le </a:t>
            </a:r>
            <a:r>
              <a:rPr lang="en-GB" sz="3200" b="1" dirty="0" err="1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attività</a:t>
            </a:r>
            <a:r>
              <a:rPr lang="en-GB" sz="3200" b="1" dirty="0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 </a:t>
            </a:r>
            <a:r>
              <a:rPr lang="en-GB" sz="3200" b="1" dirty="0" err="1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di</a:t>
            </a:r>
            <a:r>
              <a:rPr lang="en-GB" sz="3200" b="1" dirty="0" smtClean="0">
                <a:solidFill>
                  <a:srgbClr val="3B3BB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0"/>
                <a:cs typeface="Times New Roman"/>
              </a:rPr>
              <a:t> user support</a:t>
            </a:r>
            <a:endParaRPr lang="en-GB" sz="3200" b="1" dirty="0">
              <a:solidFill>
                <a:srgbClr val="3B3BB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ＭＳ Ｐゴシック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Theme">
  <a:themeElements>
    <a:clrScheme name="EGI_DS Kickoff Meeting (WP1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I_DS Kickoff Meeting (WP1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rgbClr val="E7DBB1"/>
            </a:solidFill>
            <a:effectLst/>
            <a:latin typeface="Arial" pitchFamily="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rgbClr val="E7DBB1"/>
            </a:solidFill>
            <a:effectLst/>
            <a:latin typeface="Arial" pitchFamily="80" charset="0"/>
          </a:defRPr>
        </a:defPPr>
      </a:lstStyle>
    </a:lnDef>
  </a:objectDefaults>
  <a:extraClrSchemeLst>
    <a:extraClrScheme>
      <a:clrScheme name="EGI_DS Kickoff Meeting (WP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I_DS Kickoff Meeting (WP1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I_DS Kickoff Meeting (WP1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I_DS Kickoff Meeting (WP1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I_DS Kickoff Meeting (WP1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I_DS Kickoff Meeting (WP1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I_DS Kickoff Meeting (WP1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11212</TotalTime>
  <Words>1414</Words>
  <Application>Microsoft Office PowerPoint</Application>
  <PresentationFormat>On-screen Show (4:3)</PresentationFormat>
  <Paragraphs>280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EGITheme</vt:lpstr>
      <vt:lpstr>IGI: attività e esigenze   </vt:lpstr>
      <vt:lpstr>Slide 2</vt:lpstr>
      <vt:lpstr>Connessione EGI.eu - NGI</vt:lpstr>
      <vt:lpstr>Attività</vt:lpstr>
      <vt:lpstr>Slide 5</vt:lpstr>
      <vt:lpstr>Slide 6</vt:lpstr>
      <vt:lpstr>Slide 7</vt:lpstr>
      <vt:lpstr>Slide 8</vt:lpstr>
      <vt:lpstr>Slide 9</vt:lpstr>
      <vt:lpstr>IGI come ‘contenitore’</vt:lpstr>
      <vt:lpstr>Portale di accesso (new!)</vt:lpstr>
      <vt:lpstr>Solution: the IGI grid access portal</vt:lpstr>
      <vt:lpstr>Il portale di IGI</vt:lpstr>
      <vt:lpstr>Attività Cloud</vt:lpstr>
      <vt:lpstr>Clouds@EGI</vt:lpstr>
      <vt:lpstr>Cloud4SmartCities</vt:lpstr>
      <vt:lpstr>Altre attività/progetti</vt:lpstr>
      <vt:lpstr>Cosa bisogna preservare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EGI-ASPIRE</dc:title>
  <dc:creator>Steven Newhouse</dc:creator>
  <cp:lastModifiedBy>luciano</cp:lastModifiedBy>
  <cp:revision>435</cp:revision>
  <dcterms:created xsi:type="dcterms:W3CDTF">2009-09-16T12:32:50Z</dcterms:created>
  <dcterms:modified xsi:type="dcterms:W3CDTF">2013-01-17T09:18:41Z</dcterms:modified>
</cp:coreProperties>
</file>