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6" r:id="rId4"/>
    <p:sldId id="284" r:id="rId5"/>
    <p:sldId id="285" r:id="rId6"/>
    <p:sldId id="283" r:id="rId7"/>
    <p:sldId id="272" r:id="rId8"/>
    <p:sldId id="273" r:id="rId9"/>
    <p:sldId id="286" r:id="rId10"/>
    <p:sldId id="275" r:id="rId11"/>
    <p:sldId id="276" r:id="rId12"/>
    <p:sldId id="277" r:id="rId13"/>
    <p:sldId id="278" r:id="rId14"/>
    <p:sldId id="280" r:id="rId15"/>
    <p:sldId id="279" r:id="rId16"/>
    <p:sldId id="281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6586" autoAdjust="0"/>
  </p:normalViewPr>
  <p:slideViewPr>
    <p:cSldViewPr snapToGrid="0">
      <p:cViewPr varScale="1">
        <p:scale>
          <a:sx n="112" d="100"/>
          <a:sy n="112" d="100"/>
        </p:scale>
        <p:origin x="13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34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41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9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7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09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4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61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47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921C-F800-4124-AD09-00D1E8E3192D}" type="datetimeFigureOut">
              <a:rPr lang="it-IT" smtClean="0"/>
              <a:t>23/01/2014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EA9F-7A41-4CF8-BFC4-021FEF077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4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4africa.eu/" TargetMode="External"/><Relationship Id="rId2" Type="http://schemas.openxmlformats.org/officeDocument/2006/relationships/hyperlink" Target="http://www.aginfr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h-rp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INFN—Catania </a:t>
            </a:r>
            <a:endParaRPr lang="en-US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Giuseppe Andronico</a:t>
            </a:r>
          </a:p>
          <a:p>
            <a:r>
              <a:rPr lang="en-US" noProof="0" dirty="0" smtClean="0"/>
              <a:t>Bologna, 23 </a:t>
            </a:r>
            <a:r>
              <a:rPr lang="en-US" noProof="0" dirty="0" err="1" smtClean="0"/>
              <a:t>Gennaio</a:t>
            </a:r>
            <a:r>
              <a:rPr lang="en-US" noProof="0" dirty="0" smtClean="0"/>
              <a:t> 2014</a:t>
            </a:r>
            <a:endParaRPr lang="en-US" noProof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3"/>
            <a:ext cx="9144000" cy="1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po 2050"/>
          <p:cNvGrpSpPr/>
          <p:nvPr/>
        </p:nvGrpSpPr>
        <p:grpSpPr>
          <a:xfrm>
            <a:off x="1149545" y="2852935"/>
            <a:ext cx="7128792" cy="3672409"/>
            <a:chOff x="971600" y="2924944"/>
            <a:chExt cx="7128792" cy="3672409"/>
          </a:xfrm>
        </p:grpSpPr>
        <p:sp>
          <p:nvSpPr>
            <p:cNvPr id="4" name="Rettangolo 3"/>
            <p:cNvSpPr/>
            <p:nvPr/>
          </p:nvSpPr>
          <p:spPr>
            <a:xfrm>
              <a:off x="971600" y="3608184"/>
              <a:ext cx="7128792" cy="2989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372200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707904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971600" y="2924944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136"/>
            <a:ext cx="6562725" cy="9906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Use case:</a:t>
            </a:r>
            <a:r>
              <a:rPr lang="en-GB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GB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GB" sz="3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JSAGA Adaptor for OCCI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49545" y="1196752"/>
            <a:ext cx="7128792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rgbClr val="002060"/>
                </a:solidFill>
              </a:rPr>
              <a:t>Science Gateway</a:t>
            </a:r>
            <a:endParaRPr lang="it-IT" sz="4000" dirty="0">
              <a:solidFill>
                <a:srgbClr val="00206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149545" y="2204864"/>
            <a:ext cx="7128792" cy="1152128"/>
            <a:chOff x="899592" y="2492896"/>
            <a:chExt cx="7128792" cy="1152128"/>
          </a:xfrm>
          <a:solidFill>
            <a:srgbClr val="FF0000"/>
          </a:solidFill>
        </p:grpSpPr>
        <p:sp>
          <p:nvSpPr>
            <p:cNvPr id="7" name="Rettangolo 6"/>
            <p:cNvSpPr/>
            <p:nvPr/>
          </p:nvSpPr>
          <p:spPr>
            <a:xfrm>
              <a:off x="899592" y="2492896"/>
              <a:ext cx="712879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/>
                <a:t>Catania </a:t>
              </a:r>
              <a:r>
                <a:rPr lang="it-IT" sz="2400" dirty="0" err="1" smtClean="0"/>
                <a:t>Grid</a:t>
              </a:r>
              <a:r>
                <a:rPr lang="it-IT" sz="2400" dirty="0" smtClean="0"/>
                <a:t>/</a:t>
              </a:r>
              <a:r>
                <a:rPr lang="it-IT" sz="2400" dirty="0" err="1" smtClean="0"/>
                <a:t>Cloud</a:t>
              </a:r>
              <a:r>
                <a:rPr lang="it-IT" sz="2400" dirty="0" smtClean="0"/>
                <a:t> Engine</a:t>
              </a:r>
              <a:endParaRPr lang="it-IT" sz="2400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699792" y="3068960"/>
              <a:ext cx="864096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5436096" y="3068960"/>
              <a:ext cx="79208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52" name="Gruppo 2051"/>
          <p:cNvGrpSpPr/>
          <p:nvPr/>
        </p:nvGrpSpPr>
        <p:grpSpPr>
          <a:xfrm>
            <a:off x="1149545" y="2852936"/>
            <a:ext cx="7128792" cy="683239"/>
            <a:chOff x="971600" y="2852936"/>
            <a:chExt cx="7128792" cy="683239"/>
          </a:xfrm>
        </p:grpSpPr>
        <p:sp>
          <p:nvSpPr>
            <p:cNvPr id="9" name="Rettangolo 8"/>
            <p:cNvSpPr/>
            <p:nvPr/>
          </p:nvSpPr>
          <p:spPr>
            <a:xfrm>
              <a:off x="971600" y="2852936"/>
              <a:ext cx="1728192" cy="683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Security </a:t>
              </a:r>
              <a:r>
                <a:rPr lang="it-IT" b="1" dirty="0" err="1" smtClean="0">
                  <a:solidFill>
                    <a:srgbClr val="002060"/>
                  </a:solidFill>
                </a:rPr>
                <a:t>context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707904" y="2852936"/>
              <a:ext cx="1728192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Job management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372200" y="2852936"/>
              <a:ext cx="1728192" cy="5760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002060"/>
                  </a:solidFill>
                </a:rPr>
                <a:t>Stage-in/out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48" name="Gruppo 2047"/>
          <p:cNvGrpSpPr/>
          <p:nvPr/>
        </p:nvGrpSpPr>
        <p:grpSpPr>
          <a:xfrm>
            <a:off x="6003913" y="5949279"/>
            <a:ext cx="1184941" cy="432049"/>
            <a:chOff x="5825968" y="5949279"/>
            <a:chExt cx="1184941" cy="432049"/>
          </a:xfrm>
        </p:grpSpPr>
        <p:cxnSp>
          <p:nvCxnSpPr>
            <p:cNvPr id="49" name="Connettore 2 48"/>
            <p:cNvCxnSpPr/>
            <p:nvPr/>
          </p:nvCxnSpPr>
          <p:spPr>
            <a:xfrm flipV="1">
              <a:off x="5976739" y="5949279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5825968" y="6011996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2</a:t>
              </a:r>
              <a:r>
                <a:rPr lang="it-IT" b="1" dirty="0" smtClean="0">
                  <a:solidFill>
                    <a:srgbClr val="FF0000"/>
                  </a:solidFill>
                </a:rPr>
                <a:t>)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kill</a:t>
              </a:r>
              <a:r>
                <a:rPr lang="it-IT" b="1" dirty="0" smtClean="0">
                  <a:solidFill>
                    <a:srgbClr val="FF0000"/>
                  </a:solidFill>
                </a:rPr>
                <a:t> VM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509585" y="5157192"/>
            <a:ext cx="2880320" cy="1368152"/>
            <a:chOff x="1331640" y="5157192"/>
            <a:chExt cx="2880320" cy="136815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1835696" y="515719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SG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269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Connettore 2 37"/>
            <p:cNvCxnSpPr/>
            <p:nvPr/>
          </p:nvCxnSpPr>
          <p:spPr>
            <a:xfrm flipV="1">
              <a:off x="2160315" y="5839370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/>
            <p:cNvSpPr txBox="1"/>
            <p:nvPr/>
          </p:nvSpPr>
          <p:spPr>
            <a:xfrm>
              <a:off x="2053517" y="5879013"/>
              <a:ext cx="1248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stage-in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&amp;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run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app</a:t>
              </a:r>
              <a:endParaRPr lang="it-IT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681044" y="5157192"/>
              <a:ext cx="530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VM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807918" y="5157192"/>
            <a:ext cx="3398411" cy="1220341"/>
            <a:chOff x="4629973" y="5157192"/>
            <a:chExt cx="3398411" cy="122034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685" y="5301208"/>
              <a:ext cx="8286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Connettore 2 40"/>
            <p:cNvCxnSpPr/>
            <p:nvPr/>
          </p:nvCxnSpPr>
          <p:spPr>
            <a:xfrm flipV="1">
              <a:off x="5904731" y="5632638"/>
              <a:ext cx="971525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5661485" y="515719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1</a:t>
              </a:r>
              <a:r>
                <a:rPr lang="it-IT" b="1" dirty="0" smtClean="0">
                  <a:solidFill>
                    <a:srgbClr val="FF0000"/>
                  </a:solidFill>
                </a:rPr>
                <a:t>) stage-out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4629973" y="543593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SG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7497468" y="5157192"/>
              <a:ext cx="530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VM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51520" y="3041543"/>
            <a:ext cx="843727" cy="2955377"/>
            <a:chOff x="145583" y="3041543"/>
            <a:chExt cx="843727" cy="2955377"/>
          </a:xfrm>
        </p:grpSpPr>
        <p:sp>
          <p:nvSpPr>
            <p:cNvPr id="27" name="CasellaDiTesto 26"/>
            <p:cNvSpPr txBox="1"/>
            <p:nvPr/>
          </p:nvSpPr>
          <p:spPr>
            <a:xfrm rot="16200000">
              <a:off x="-333896" y="3626960"/>
              <a:ext cx="1755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err="1" smtClean="0"/>
                <a:t>Adaptor</a:t>
              </a:r>
              <a:endParaRPr lang="it-IT" sz="3200" b="1" dirty="0"/>
            </a:p>
          </p:txBody>
        </p:sp>
        <p:pic>
          <p:nvPicPr>
            <p:cNvPr id="2057" name="Immagine 20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58" y="5014068"/>
              <a:ext cx="1121977" cy="843727"/>
            </a:xfrm>
            <a:prstGeom prst="rect">
              <a:avLst/>
            </a:prstGeom>
          </p:spPr>
        </p:pic>
      </p:grpSp>
      <p:pic>
        <p:nvPicPr>
          <p:cNvPr id="58" name="Immagin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8" y="1328528"/>
            <a:ext cx="643938" cy="679712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2066629" y="4260692"/>
            <a:ext cx="4717107" cy="1040516"/>
            <a:chOff x="1888684" y="4260692"/>
            <a:chExt cx="4717107" cy="1040516"/>
          </a:xfrm>
        </p:grpSpPr>
        <p:cxnSp>
          <p:nvCxnSpPr>
            <p:cNvPr id="13" name="Connettore 4 12"/>
            <p:cNvCxnSpPr>
              <a:stCxn id="44" idx="3"/>
              <a:endCxn id="2050" idx="1"/>
            </p:cNvCxnSpPr>
            <p:nvPr/>
          </p:nvCxnSpPr>
          <p:spPr>
            <a:xfrm flipH="1">
              <a:off x="1888684" y="4260692"/>
              <a:ext cx="4717107" cy="3795"/>
            </a:xfrm>
            <a:prstGeom prst="bentConnector5">
              <a:avLst>
                <a:gd name="adj1" fmla="val -4846"/>
                <a:gd name="adj2" fmla="val 20304532"/>
                <a:gd name="adj3" fmla="val 104846"/>
              </a:avLst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501" y="4806537"/>
              <a:ext cx="499618" cy="494671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1711574" y="3573016"/>
            <a:ext cx="5270619" cy="1229633"/>
            <a:chOff x="1711574" y="3573016"/>
            <a:chExt cx="5270619" cy="1229633"/>
          </a:xfrm>
        </p:grpSpPr>
        <p:grpSp>
          <p:nvGrpSpPr>
            <p:cNvPr id="5" name="Gruppo 4"/>
            <p:cNvGrpSpPr/>
            <p:nvPr/>
          </p:nvGrpSpPr>
          <p:grpSpPr>
            <a:xfrm>
              <a:off x="1711574" y="3573016"/>
              <a:ext cx="5270619" cy="1229633"/>
              <a:chOff x="1711574" y="3573016"/>
              <a:chExt cx="5270619" cy="1229633"/>
            </a:xfrm>
          </p:grpSpPr>
          <p:grpSp>
            <p:nvGrpSpPr>
              <p:cNvPr id="25" name="Gruppo 24"/>
              <p:cNvGrpSpPr/>
              <p:nvPr/>
            </p:nvGrpSpPr>
            <p:grpSpPr>
              <a:xfrm>
                <a:off x="1711574" y="3573016"/>
                <a:ext cx="5270619" cy="1229633"/>
                <a:chOff x="1533629" y="3573016"/>
                <a:chExt cx="5270619" cy="1229633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8684" y="3726324"/>
                  <a:ext cx="828675" cy="1076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7116" y="3722529"/>
                  <a:ext cx="828675" cy="1076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5" name="Connettore 2 44"/>
                <p:cNvCxnSpPr/>
                <p:nvPr/>
              </p:nvCxnSpPr>
              <p:spPr>
                <a:xfrm>
                  <a:off x="2771800" y="4255194"/>
                  <a:ext cx="2889685" cy="5498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CasellaDiTesto 45"/>
                <p:cNvSpPr txBox="1"/>
                <p:nvPr/>
              </p:nvSpPr>
              <p:spPr>
                <a:xfrm>
                  <a:off x="6273333" y="3580254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b="1" dirty="0" smtClean="0">
                      <a:solidFill>
                        <a:srgbClr val="FF0000"/>
                      </a:solidFill>
                    </a:rPr>
                    <a:t>VM</a:t>
                  </a:r>
                </a:p>
              </p:txBody>
            </p:sp>
            <p:sp>
              <p:nvSpPr>
                <p:cNvPr id="55" name="CasellaDiTesto 54"/>
                <p:cNvSpPr txBox="1"/>
                <p:nvPr/>
              </p:nvSpPr>
              <p:spPr>
                <a:xfrm>
                  <a:off x="1533629" y="3573016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0000"/>
                      </a:solidFill>
                    </a:rPr>
                    <a:t>SG</a:t>
                  </a:r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CasellaDiTesto 55"/>
                <p:cNvSpPr txBox="1"/>
                <p:nvPr/>
              </p:nvSpPr>
              <p:spPr>
                <a:xfrm>
                  <a:off x="3673975" y="4283804"/>
                  <a:ext cx="1095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it-IT" b="1" dirty="0" smtClean="0">
                      <a:solidFill>
                        <a:srgbClr val="FF0000"/>
                      </a:solidFill>
                    </a:rPr>
                    <a:t>tart VM</a:t>
                  </a:r>
                </a:p>
              </p:txBody>
            </p:sp>
          </p:grpSp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3631713"/>
                <a:ext cx="728034" cy="373351"/>
              </a:xfrm>
              <a:prstGeom prst="rect">
                <a:avLst/>
              </a:prstGeom>
            </p:spPr>
          </p:pic>
        </p:grpSp>
        <p:sp>
          <p:nvSpPr>
            <p:cNvPr id="57" name="CasellaDiTesto 56"/>
            <p:cNvSpPr txBox="1"/>
            <p:nvPr/>
          </p:nvSpPr>
          <p:spPr>
            <a:xfrm>
              <a:off x="3779912" y="3959478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FF0000"/>
                  </a:solidFill>
                </a:rPr>
                <a:t>r</a:t>
              </a:r>
              <a:r>
                <a:rPr lang="it-IT" sz="1100" b="1" dirty="0" smtClean="0">
                  <a:solidFill>
                    <a:srgbClr val="FF0000"/>
                  </a:solidFill>
                </a:rPr>
                <a:t>obot certificate</a:t>
              </a: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9980" y="4111535"/>
            <a:ext cx="2963107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5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Bookman Old Style" pitchFamily="18" charset="0"/>
              </a:rPr>
              <a:t>Use case: federation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grpSp>
          <p:nvGrpSpPr>
            <p:cNvPr id="22" name="Gruppo 21"/>
            <p:cNvGrpSpPr/>
            <p:nvPr/>
          </p:nvGrpSpPr>
          <p:grpSpPr>
            <a:xfrm>
              <a:off x="3637352" y="1240739"/>
              <a:ext cx="1872208" cy="1058416"/>
              <a:chOff x="3637352" y="1240739"/>
              <a:chExt cx="1872208" cy="1058416"/>
            </a:xfrm>
          </p:grpSpPr>
          <p:sp>
            <p:nvSpPr>
              <p:cNvPr id="3" name="Nuvola 2"/>
              <p:cNvSpPr/>
              <p:nvPr/>
            </p:nvSpPr>
            <p:spPr>
              <a:xfrm>
                <a:off x="3637352" y="124073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4104417" y="1436735"/>
                <a:ext cx="9380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1</a:t>
                </a:r>
              </a:p>
              <a:p>
                <a:pPr algn="ctr"/>
                <a:r>
                  <a:rPr lang="it-IT" dirty="0" smtClean="0"/>
                  <a:t>M/W 1’</a:t>
                </a:r>
                <a:endParaRPr lang="it-IT" dirty="0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1791618" y="1764145"/>
              <a:ext cx="1872208" cy="1058416"/>
              <a:chOff x="1791618" y="1764145"/>
              <a:chExt cx="1872208" cy="1058416"/>
            </a:xfrm>
          </p:grpSpPr>
          <p:sp>
            <p:nvSpPr>
              <p:cNvPr id="6" name="Nuvola 5"/>
              <p:cNvSpPr/>
              <p:nvPr/>
            </p:nvSpPr>
            <p:spPr>
              <a:xfrm rot="18900000">
                <a:off x="1791618" y="1764145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 rot="18900000">
                <a:off x="2243507" y="197889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n</a:t>
                </a:r>
              </a:p>
              <a:p>
                <a:pPr algn="ctr"/>
                <a:r>
                  <a:rPr lang="it-IT" dirty="0" smtClean="0"/>
                  <a:t>M/W n’</a:t>
                </a:r>
                <a:endParaRPr lang="it-IT" dirty="0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1137319" y="2780928"/>
              <a:ext cx="1058416" cy="1872208"/>
              <a:chOff x="1137319" y="2780928"/>
              <a:chExt cx="1058416" cy="1872208"/>
            </a:xfrm>
          </p:grpSpPr>
          <p:sp>
            <p:nvSpPr>
              <p:cNvPr id="8" name="Nuvola 7"/>
              <p:cNvSpPr/>
              <p:nvPr/>
            </p:nvSpPr>
            <p:spPr>
              <a:xfrm rot="16200000">
                <a:off x="730423" y="318782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 rot="16200000">
                <a:off x="1174440" y="33661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7</a:t>
                </a:r>
              </a:p>
              <a:p>
                <a:pPr algn="ctr"/>
                <a:r>
                  <a:rPr lang="it-IT" dirty="0" smtClean="0"/>
                  <a:t>M/W 7’</a:t>
                </a:r>
                <a:endParaRPr lang="it-IT" dirty="0"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2183338" y="4364808"/>
              <a:ext cx="1058416" cy="1872208"/>
              <a:chOff x="2183338" y="4364808"/>
              <a:chExt cx="1058416" cy="1872208"/>
            </a:xfrm>
          </p:grpSpPr>
          <p:sp>
            <p:nvSpPr>
              <p:cNvPr id="7" name="Nuvola 6"/>
              <p:cNvSpPr/>
              <p:nvPr/>
            </p:nvSpPr>
            <p:spPr>
              <a:xfrm rot="13500000">
                <a:off x="1776442" y="477170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 rot="13500000">
                <a:off x="2193001" y="4968974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6</a:t>
                </a:r>
              </a:p>
              <a:p>
                <a:pPr algn="ctr"/>
                <a:r>
                  <a:rPr lang="it-IT" dirty="0" smtClean="0"/>
                  <a:t>M/W 6’</a:t>
                </a:r>
                <a:endParaRPr lang="it-IT" dirty="0"/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3661052" y="5295109"/>
              <a:ext cx="1872208" cy="1058416"/>
              <a:chOff x="3661052" y="5295109"/>
              <a:chExt cx="1872208" cy="1058416"/>
            </a:xfrm>
          </p:grpSpPr>
          <p:sp>
            <p:nvSpPr>
              <p:cNvPr id="10" name="Nuvola 9"/>
              <p:cNvSpPr/>
              <p:nvPr/>
            </p:nvSpPr>
            <p:spPr>
              <a:xfrm rot="10800000">
                <a:off x="3661052" y="529510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 rot="10800000">
                <a:off x="4128116" y="553622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5</a:t>
                </a:r>
              </a:p>
              <a:p>
                <a:pPr algn="ctr"/>
                <a:r>
                  <a:rPr lang="it-IT" dirty="0" smtClean="0"/>
                  <a:t>M/W 5’</a:t>
                </a:r>
                <a:endParaRPr lang="it-IT" dirty="0"/>
              </a:p>
            </p:txBody>
          </p:sp>
        </p:grpSp>
        <p:grpSp>
          <p:nvGrpSpPr>
            <p:cNvPr id="25" name="Gruppo 24"/>
            <p:cNvGrpSpPr/>
            <p:nvPr/>
          </p:nvGrpSpPr>
          <p:grpSpPr>
            <a:xfrm>
              <a:off x="5444003" y="4820456"/>
              <a:ext cx="1872208" cy="1058416"/>
              <a:chOff x="5444003" y="4820456"/>
              <a:chExt cx="1872208" cy="1058416"/>
            </a:xfrm>
          </p:grpSpPr>
          <p:sp>
            <p:nvSpPr>
              <p:cNvPr id="11" name="Nuvola 10"/>
              <p:cNvSpPr/>
              <p:nvPr/>
            </p:nvSpPr>
            <p:spPr>
              <a:xfrm rot="8100000">
                <a:off x="5444003" y="482045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 rot="8100000">
                <a:off x="5932666" y="5005021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4</a:t>
                </a:r>
              </a:p>
              <a:p>
                <a:pPr algn="ctr"/>
                <a:r>
                  <a:rPr lang="it-IT" dirty="0" smtClean="0"/>
                  <a:t>M/W 4’</a:t>
                </a:r>
                <a:endParaRPr lang="it-IT" dirty="0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6887032" y="2934290"/>
              <a:ext cx="1058416" cy="1872208"/>
              <a:chOff x="6887032" y="2934290"/>
              <a:chExt cx="1058416" cy="1872208"/>
            </a:xfrm>
          </p:grpSpPr>
          <p:sp>
            <p:nvSpPr>
              <p:cNvPr id="9" name="Nuvola 8"/>
              <p:cNvSpPr/>
              <p:nvPr/>
            </p:nvSpPr>
            <p:spPr>
              <a:xfrm rot="5400000">
                <a:off x="6480136" y="334118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 rot="5400000">
                <a:off x="6947201" y="3525939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3</a:t>
                </a:r>
              </a:p>
              <a:p>
                <a:pPr algn="ctr"/>
                <a:r>
                  <a:rPr lang="it-IT" dirty="0" smtClean="0"/>
                  <a:t>M/W 3’</a:t>
                </a:r>
                <a:endParaRPr lang="it-IT" dirty="0"/>
              </a:p>
            </p:txBody>
          </p:sp>
        </p:grpSp>
        <p:grpSp>
          <p:nvGrpSpPr>
            <p:cNvPr id="23" name="Gruppo 22"/>
            <p:cNvGrpSpPr/>
            <p:nvPr/>
          </p:nvGrpSpPr>
          <p:grpSpPr>
            <a:xfrm>
              <a:off x="5958668" y="1259432"/>
              <a:ext cx="1058416" cy="1872208"/>
              <a:chOff x="5958668" y="1259432"/>
              <a:chExt cx="1058416" cy="1872208"/>
            </a:xfrm>
          </p:grpSpPr>
          <p:sp>
            <p:nvSpPr>
              <p:cNvPr id="5" name="Nuvola 4"/>
              <p:cNvSpPr/>
              <p:nvPr/>
            </p:nvSpPr>
            <p:spPr>
              <a:xfrm rot="2700000">
                <a:off x="5551772" y="1666328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 rot="2700000">
                <a:off x="6005970" y="18552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2</a:t>
                </a:r>
              </a:p>
              <a:p>
                <a:pPr algn="ctr"/>
                <a:r>
                  <a:rPr lang="it-IT" dirty="0" smtClean="0"/>
                  <a:t>M/W 2’</a:t>
                </a:r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Bookman Old Style" pitchFamily="18" charset="0"/>
              </a:rPr>
              <a:t>Use case: federation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132" name="Gruppo 131"/>
          <p:cNvGrpSpPr/>
          <p:nvPr/>
        </p:nvGrpSpPr>
        <p:grpSpPr>
          <a:xfrm>
            <a:off x="1753591" y="1752916"/>
            <a:ext cx="5747988" cy="3985566"/>
            <a:chOff x="1753591" y="1752916"/>
            <a:chExt cx="5747988" cy="3985566"/>
          </a:xfrm>
        </p:grpSpPr>
        <p:sp>
          <p:nvSpPr>
            <p:cNvPr id="4" name="Ovale 3"/>
            <p:cNvSpPr/>
            <p:nvPr/>
          </p:nvSpPr>
          <p:spPr>
            <a:xfrm>
              <a:off x="1753591" y="1769947"/>
              <a:ext cx="5747988" cy="396720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3707904" y="1752916"/>
              <a:ext cx="1467678" cy="549719"/>
              <a:chOff x="3707904" y="1752916"/>
              <a:chExt cx="1467678" cy="549719"/>
            </a:xfrm>
          </p:grpSpPr>
          <p:cxnSp>
            <p:nvCxnSpPr>
              <p:cNvPr id="16" name="Connettore 1 15"/>
              <p:cNvCxnSpPr/>
              <p:nvPr/>
            </p:nvCxnSpPr>
            <p:spPr>
              <a:xfrm flipV="1">
                <a:off x="3851920" y="1780718"/>
                <a:ext cx="360040" cy="345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flipV="1">
                <a:off x="3707904" y="1820673"/>
                <a:ext cx="216024" cy="225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V="1">
                <a:off x="4027736" y="17529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4243760" y="17728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4493664" y="1780718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4715606" y="1806480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52"/>
            <p:cNvGrpSpPr/>
            <p:nvPr/>
          </p:nvGrpSpPr>
          <p:grpSpPr>
            <a:xfrm>
              <a:off x="5868144" y="2028795"/>
              <a:ext cx="1146175" cy="839215"/>
              <a:chOff x="5868144" y="2028795"/>
              <a:chExt cx="1146175" cy="839215"/>
            </a:xfrm>
          </p:grpSpPr>
          <p:cxnSp>
            <p:nvCxnSpPr>
              <p:cNvPr id="36" name="Connettore 1 35"/>
              <p:cNvCxnSpPr/>
              <p:nvPr/>
            </p:nvCxnSpPr>
            <p:spPr>
              <a:xfrm flipV="1">
                <a:off x="5868144" y="2028795"/>
                <a:ext cx="144016" cy="176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6030696" y="2116829"/>
                <a:ext cx="151565" cy="19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6097440" y="2195536"/>
                <a:ext cx="267066" cy="369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267588" y="2276872"/>
                <a:ext cx="248628" cy="3760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6444208" y="2350931"/>
                <a:ext cx="234175" cy="3347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6588224" y="2489925"/>
                <a:ext cx="233313" cy="363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V="1">
                <a:off x="6883539" y="2652938"/>
                <a:ext cx="130780" cy="215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/>
            <p:cNvGrpSpPr/>
            <p:nvPr/>
          </p:nvGrpSpPr>
          <p:grpSpPr>
            <a:xfrm>
              <a:off x="6865720" y="3168474"/>
              <a:ext cx="635859" cy="1263869"/>
              <a:chOff x="6865720" y="3168474"/>
              <a:chExt cx="635859" cy="1263869"/>
            </a:xfrm>
          </p:grpSpPr>
          <p:cxnSp>
            <p:nvCxnSpPr>
              <p:cNvPr id="55" name="Connettore 1 54"/>
              <p:cNvCxnSpPr/>
              <p:nvPr/>
            </p:nvCxnSpPr>
            <p:spPr>
              <a:xfrm flipV="1">
                <a:off x="6948264" y="3168474"/>
                <a:ext cx="431383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6935365" y="3355176"/>
                <a:ext cx="480875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6929751" y="3478554"/>
                <a:ext cx="548491" cy="2184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6865720" y="3634487"/>
                <a:ext cx="635859" cy="251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6929751" y="3869719"/>
                <a:ext cx="548491" cy="193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V="1">
                <a:off x="7014319" y="4068062"/>
                <a:ext cx="463923" cy="1706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7027526" y="4264779"/>
                <a:ext cx="410026" cy="167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o 80"/>
            <p:cNvGrpSpPr/>
            <p:nvPr/>
          </p:nvGrpSpPr>
          <p:grpSpPr>
            <a:xfrm>
              <a:off x="5917842" y="4581128"/>
              <a:ext cx="987762" cy="936104"/>
              <a:chOff x="5917842" y="4581128"/>
              <a:chExt cx="987762" cy="936104"/>
            </a:xfrm>
          </p:grpSpPr>
          <p:cxnSp>
            <p:nvCxnSpPr>
              <p:cNvPr id="71" name="Connettore 1 70"/>
              <p:cNvCxnSpPr/>
              <p:nvPr/>
            </p:nvCxnSpPr>
            <p:spPr>
              <a:xfrm flipV="1">
                <a:off x="5917842" y="4941168"/>
                <a:ext cx="166326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flipV="1">
                <a:off x="6139776" y="4725144"/>
                <a:ext cx="224730" cy="7403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 flipV="1">
                <a:off x="6364506" y="4653136"/>
                <a:ext cx="196789" cy="696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 flipV="1">
                <a:off x="6601855" y="4581128"/>
                <a:ext cx="171013" cy="59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 flipV="1">
                <a:off x="6807210" y="4673429"/>
                <a:ext cx="98394" cy="3641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/>
            <p:cNvGrpSpPr/>
            <p:nvPr/>
          </p:nvGrpSpPr>
          <p:grpSpPr>
            <a:xfrm>
              <a:off x="4004247" y="5296236"/>
              <a:ext cx="1339727" cy="442246"/>
              <a:chOff x="4004247" y="5296236"/>
              <a:chExt cx="1339727" cy="442246"/>
            </a:xfrm>
          </p:grpSpPr>
          <p:cxnSp>
            <p:nvCxnSpPr>
              <p:cNvPr id="85" name="Connettore 1 84"/>
              <p:cNvCxnSpPr/>
              <p:nvPr/>
            </p:nvCxnSpPr>
            <p:spPr>
              <a:xfrm flipH="1" flipV="1">
                <a:off x="5076056" y="5349664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 flipH="1" flipV="1">
                <a:off x="4866108" y="5361440"/>
                <a:ext cx="305318" cy="354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flipH="1" flipV="1">
                <a:off x="4597156" y="5296236"/>
                <a:ext cx="325925" cy="398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flipH="1" flipV="1">
                <a:off x="4400367" y="5349664"/>
                <a:ext cx="307048" cy="38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 flipH="1" flipV="1">
                <a:off x="4225746" y="5426270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 flipH="1" flipV="1">
                <a:off x="4004247" y="5465474"/>
                <a:ext cx="172016" cy="2290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o 108"/>
            <p:cNvGrpSpPr/>
            <p:nvPr/>
          </p:nvGrpSpPr>
          <p:grpSpPr>
            <a:xfrm>
              <a:off x="2155742" y="4581128"/>
              <a:ext cx="1192122" cy="936104"/>
              <a:chOff x="2155742" y="4581128"/>
              <a:chExt cx="1192122" cy="936104"/>
            </a:xfrm>
          </p:grpSpPr>
          <p:cxnSp>
            <p:nvCxnSpPr>
              <p:cNvPr id="97" name="Connettore 1 96"/>
              <p:cNvCxnSpPr/>
              <p:nvPr/>
            </p:nvCxnSpPr>
            <p:spPr>
              <a:xfrm flipH="1" flipV="1">
                <a:off x="3203848" y="5193910"/>
                <a:ext cx="144016" cy="323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 flipH="1" flipV="1">
                <a:off x="2890661" y="4806498"/>
                <a:ext cx="254225" cy="6197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 flipH="1" flipV="1">
                <a:off x="2720259" y="4805167"/>
                <a:ext cx="190664" cy="528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H="1" flipV="1">
                <a:off x="2486296" y="4606111"/>
                <a:ext cx="212074" cy="623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H="1" flipV="1">
                <a:off x="2340115" y="4673429"/>
                <a:ext cx="152645" cy="4058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/>
              <p:nvPr/>
            </p:nvCxnSpPr>
            <p:spPr>
              <a:xfrm flipH="1" flipV="1">
                <a:off x="2155742" y="4581128"/>
                <a:ext cx="125411" cy="336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o 118"/>
            <p:cNvGrpSpPr/>
            <p:nvPr/>
          </p:nvGrpSpPr>
          <p:grpSpPr>
            <a:xfrm>
              <a:off x="1753591" y="3118353"/>
              <a:ext cx="441017" cy="1230208"/>
              <a:chOff x="1753591" y="3118353"/>
              <a:chExt cx="441017" cy="1230208"/>
            </a:xfrm>
          </p:grpSpPr>
          <p:cxnSp>
            <p:nvCxnSpPr>
              <p:cNvPr id="111" name="Connettore 1 110"/>
              <p:cNvCxnSpPr/>
              <p:nvPr/>
            </p:nvCxnSpPr>
            <p:spPr>
              <a:xfrm flipV="1">
                <a:off x="1907704" y="4062885"/>
                <a:ext cx="216024" cy="2856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 flipV="1">
                <a:off x="1823805" y="3717032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1 113"/>
              <p:cNvCxnSpPr/>
              <p:nvPr/>
            </p:nvCxnSpPr>
            <p:spPr>
              <a:xfrm flipV="1">
                <a:off x="1784939" y="3478554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/>
              <p:nvPr/>
            </p:nvCxnSpPr>
            <p:spPr>
              <a:xfrm flipV="1">
                <a:off x="1753591" y="3269650"/>
                <a:ext cx="317710" cy="4161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 flipV="1">
                <a:off x="1814662" y="3118353"/>
                <a:ext cx="201054" cy="266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o 130"/>
            <p:cNvGrpSpPr/>
            <p:nvPr/>
          </p:nvGrpSpPr>
          <p:grpSpPr>
            <a:xfrm>
              <a:off x="2194608" y="1981867"/>
              <a:ext cx="1146074" cy="1104824"/>
              <a:chOff x="2194608" y="1981867"/>
              <a:chExt cx="1146074" cy="1104824"/>
            </a:xfrm>
          </p:grpSpPr>
          <p:cxnSp>
            <p:nvCxnSpPr>
              <p:cNvPr id="121" name="Connettore 1 120"/>
              <p:cNvCxnSpPr/>
              <p:nvPr/>
            </p:nvCxnSpPr>
            <p:spPr>
              <a:xfrm flipV="1">
                <a:off x="2194608" y="2489925"/>
                <a:ext cx="221829" cy="444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 flipV="1">
                <a:off x="2334254" y="2302635"/>
                <a:ext cx="365538" cy="78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 flipV="1">
                <a:off x="2576044" y="2153567"/>
                <a:ext cx="390492" cy="849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 flipV="1">
                <a:off x="2863818" y="2028795"/>
                <a:ext cx="327211" cy="7316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 flipV="1">
                <a:off x="2988336" y="1981867"/>
                <a:ext cx="352346" cy="758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o 133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grpSp>
          <p:nvGrpSpPr>
            <p:cNvPr id="135" name="Gruppo 134"/>
            <p:cNvGrpSpPr/>
            <p:nvPr/>
          </p:nvGrpSpPr>
          <p:grpSpPr>
            <a:xfrm>
              <a:off x="3637352" y="1240739"/>
              <a:ext cx="1872208" cy="1058416"/>
              <a:chOff x="3637352" y="1240739"/>
              <a:chExt cx="1872208" cy="1058416"/>
            </a:xfrm>
          </p:grpSpPr>
          <p:sp>
            <p:nvSpPr>
              <p:cNvPr id="157" name="Nuvola 156"/>
              <p:cNvSpPr/>
              <p:nvPr/>
            </p:nvSpPr>
            <p:spPr>
              <a:xfrm>
                <a:off x="3637352" y="124073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8" name="CasellaDiTesto 157"/>
              <p:cNvSpPr txBox="1"/>
              <p:nvPr/>
            </p:nvSpPr>
            <p:spPr>
              <a:xfrm>
                <a:off x="4104417" y="1436735"/>
                <a:ext cx="9380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1</a:t>
                </a:r>
              </a:p>
              <a:p>
                <a:pPr algn="ctr"/>
                <a:r>
                  <a:rPr lang="it-IT" dirty="0" smtClean="0"/>
                  <a:t>M/W 1’</a:t>
                </a:r>
                <a:endParaRPr lang="it-IT" dirty="0"/>
              </a:p>
            </p:txBody>
          </p:sp>
        </p:grpSp>
        <p:grpSp>
          <p:nvGrpSpPr>
            <p:cNvPr id="136" name="Gruppo 135"/>
            <p:cNvGrpSpPr/>
            <p:nvPr/>
          </p:nvGrpSpPr>
          <p:grpSpPr>
            <a:xfrm>
              <a:off x="1791618" y="1764145"/>
              <a:ext cx="1872208" cy="1058416"/>
              <a:chOff x="1791618" y="1764145"/>
              <a:chExt cx="1872208" cy="1058416"/>
            </a:xfrm>
          </p:grpSpPr>
          <p:sp>
            <p:nvSpPr>
              <p:cNvPr id="155" name="Nuvola 154"/>
              <p:cNvSpPr/>
              <p:nvPr/>
            </p:nvSpPr>
            <p:spPr>
              <a:xfrm rot="18900000">
                <a:off x="1791618" y="1764145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6" name="CasellaDiTesto 155"/>
              <p:cNvSpPr txBox="1"/>
              <p:nvPr/>
            </p:nvSpPr>
            <p:spPr>
              <a:xfrm rot="18900000">
                <a:off x="2243507" y="197889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n</a:t>
                </a:r>
              </a:p>
              <a:p>
                <a:pPr algn="ctr"/>
                <a:r>
                  <a:rPr lang="it-IT" dirty="0" smtClean="0"/>
                  <a:t>M/W n’</a:t>
                </a:r>
                <a:endParaRPr lang="it-IT" dirty="0"/>
              </a:p>
            </p:txBody>
          </p:sp>
        </p:grpSp>
        <p:grpSp>
          <p:nvGrpSpPr>
            <p:cNvPr id="137" name="Gruppo 136"/>
            <p:cNvGrpSpPr/>
            <p:nvPr/>
          </p:nvGrpSpPr>
          <p:grpSpPr>
            <a:xfrm>
              <a:off x="1137319" y="2780928"/>
              <a:ext cx="1058416" cy="1872208"/>
              <a:chOff x="1137319" y="2780928"/>
              <a:chExt cx="1058416" cy="1872208"/>
            </a:xfrm>
          </p:grpSpPr>
          <p:sp>
            <p:nvSpPr>
              <p:cNvPr id="153" name="Nuvola 152"/>
              <p:cNvSpPr/>
              <p:nvPr/>
            </p:nvSpPr>
            <p:spPr>
              <a:xfrm rot="16200000">
                <a:off x="730423" y="318782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4" name="CasellaDiTesto 153"/>
              <p:cNvSpPr txBox="1"/>
              <p:nvPr/>
            </p:nvSpPr>
            <p:spPr>
              <a:xfrm rot="16200000">
                <a:off x="1174440" y="33661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7</a:t>
                </a:r>
              </a:p>
              <a:p>
                <a:pPr algn="ctr"/>
                <a:r>
                  <a:rPr lang="it-IT" dirty="0" smtClean="0"/>
                  <a:t>M/W 7’</a:t>
                </a:r>
                <a:endParaRPr lang="it-IT" dirty="0"/>
              </a:p>
            </p:txBody>
          </p:sp>
        </p:grpSp>
        <p:grpSp>
          <p:nvGrpSpPr>
            <p:cNvPr id="138" name="Gruppo 137"/>
            <p:cNvGrpSpPr/>
            <p:nvPr/>
          </p:nvGrpSpPr>
          <p:grpSpPr>
            <a:xfrm>
              <a:off x="2183338" y="4364808"/>
              <a:ext cx="1058416" cy="1872208"/>
              <a:chOff x="2183338" y="4364808"/>
              <a:chExt cx="1058416" cy="1872208"/>
            </a:xfrm>
          </p:grpSpPr>
          <p:sp>
            <p:nvSpPr>
              <p:cNvPr id="151" name="Nuvola 150"/>
              <p:cNvSpPr/>
              <p:nvPr/>
            </p:nvSpPr>
            <p:spPr>
              <a:xfrm rot="13500000">
                <a:off x="1776442" y="4771704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2" name="CasellaDiTesto 151"/>
              <p:cNvSpPr txBox="1"/>
              <p:nvPr/>
            </p:nvSpPr>
            <p:spPr>
              <a:xfrm rot="13500000">
                <a:off x="2193001" y="4968974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6</a:t>
                </a:r>
              </a:p>
              <a:p>
                <a:pPr algn="ctr"/>
                <a:r>
                  <a:rPr lang="it-IT" dirty="0" smtClean="0"/>
                  <a:t>M/W 6’</a:t>
                </a:r>
                <a:endParaRPr lang="it-IT" dirty="0"/>
              </a:p>
            </p:txBody>
          </p:sp>
        </p:grpSp>
        <p:grpSp>
          <p:nvGrpSpPr>
            <p:cNvPr id="139" name="Gruppo 138"/>
            <p:cNvGrpSpPr/>
            <p:nvPr/>
          </p:nvGrpSpPr>
          <p:grpSpPr>
            <a:xfrm>
              <a:off x="3661052" y="5295109"/>
              <a:ext cx="1872208" cy="1058416"/>
              <a:chOff x="3661052" y="5295109"/>
              <a:chExt cx="1872208" cy="1058416"/>
            </a:xfrm>
          </p:grpSpPr>
          <p:sp>
            <p:nvSpPr>
              <p:cNvPr id="149" name="Nuvola 148"/>
              <p:cNvSpPr/>
              <p:nvPr/>
            </p:nvSpPr>
            <p:spPr>
              <a:xfrm rot="10800000">
                <a:off x="3661052" y="5295109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0" name="CasellaDiTesto 149"/>
              <p:cNvSpPr txBox="1"/>
              <p:nvPr/>
            </p:nvSpPr>
            <p:spPr>
              <a:xfrm rot="10800000">
                <a:off x="4128116" y="5536220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5</a:t>
                </a:r>
              </a:p>
              <a:p>
                <a:pPr algn="ctr"/>
                <a:r>
                  <a:rPr lang="it-IT" dirty="0" smtClean="0"/>
                  <a:t>M/W 5’</a:t>
                </a:r>
                <a:endParaRPr lang="it-IT" dirty="0"/>
              </a:p>
            </p:txBody>
          </p:sp>
        </p:grpSp>
        <p:grpSp>
          <p:nvGrpSpPr>
            <p:cNvPr id="140" name="Gruppo 139"/>
            <p:cNvGrpSpPr/>
            <p:nvPr/>
          </p:nvGrpSpPr>
          <p:grpSpPr>
            <a:xfrm>
              <a:off x="5444003" y="4820456"/>
              <a:ext cx="1872208" cy="1058416"/>
              <a:chOff x="5444003" y="4820456"/>
              <a:chExt cx="1872208" cy="1058416"/>
            </a:xfrm>
          </p:grpSpPr>
          <p:sp>
            <p:nvSpPr>
              <p:cNvPr id="147" name="Nuvola 146"/>
              <p:cNvSpPr/>
              <p:nvPr/>
            </p:nvSpPr>
            <p:spPr>
              <a:xfrm rot="8100000">
                <a:off x="5444003" y="482045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8" name="CasellaDiTesto 147"/>
              <p:cNvSpPr txBox="1"/>
              <p:nvPr/>
            </p:nvSpPr>
            <p:spPr>
              <a:xfrm rot="8100000">
                <a:off x="5932666" y="5005021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4</a:t>
                </a:r>
              </a:p>
              <a:p>
                <a:pPr algn="ctr"/>
                <a:r>
                  <a:rPr lang="it-IT" dirty="0" smtClean="0"/>
                  <a:t>M/W 4’</a:t>
                </a:r>
                <a:endParaRPr lang="it-IT" dirty="0"/>
              </a:p>
            </p:txBody>
          </p:sp>
        </p:grpSp>
        <p:grpSp>
          <p:nvGrpSpPr>
            <p:cNvPr id="141" name="Gruppo 140"/>
            <p:cNvGrpSpPr/>
            <p:nvPr/>
          </p:nvGrpSpPr>
          <p:grpSpPr>
            <a:xfrm>
              <a:off x="6887032" y="2934290"/>
              <a:ext cx="1058416" cy="1872208"/>
              <a:chOff x="6887032" y="2934290"/>
              <a:chExt cx="1058416" cy="1872208"/>
            </a:xfrm>
          </p:grpSpPr>
          <p:sp>
            <p:nvSpPr>
              <p:cNvPr id="145" name="Nuvola 144"/>
              <p:cNvSpPr/>
              <p:nvPr/>
            </p:nvSpPr>
            <p:spPr>
              <a:xfrm rot="5400000">
                <a:off x="6480136" y="3341186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6" name="CasellaDiTesto 145"/>
              <p:cNvSpPr txBox="1"/>
              <p:nvPr/>
            </p:nvSpPr>
            <p:spPr>
              <a:xfrm rot="5400000">
                <a:off x="6947201" y="3525939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3</a:t>
                </a:r>
              </a:p>
              <a:p>
                <a:pPr algn="ctr"/>
                <a:r>
                  <a:rPr lang="it-IT" dirty="0" smtClean="0"/>
                  <a:t>M/W 3’</a:t>
                </a:r>
                <a:endParaRPr lang="it-IT" dirty="0"/>
              </a:p>
            </p:txBody>
          </p:sp>
        </p:grpSp>
        <p:grpSp>
          <p:nvGrpSpPr>
            <p:cNvPr id="142" name="Gruppo 141"/>
            <p:cNvGrpSpPr/>
            <p:nvPr/>
          </p:nvGrpSpPr>
          <p:grpSpPr>
            <a:xfrm>
              <a:off x="5958668" y="1259432"/>
              <a:ext cx="1058416" cy="1872208"/>
              <a:chOff x="5958668" y="1259432"/>
              <a:chExt cx="1058416" cy="1872208"/>
            </a:xfrm>
          </p:grpSpPr>
          <p:sp>
            <p:nvSpPr>
              <p:cNvPr id="143" name="Nuvola 142"/>
              <p:cNvSpPr/>
              <p:nvPr/>
            </p:nvSpPr>
            <p:spPr>
              <a:xfrm rot="2700000">
                <a:off x="5551772" y="1666328"/>
                <a:ext cx="1872208" cy="105841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4" name="CasellaDiTesto 143"/>
              <p:cNvSpPr txBox="1"/>
              <p:nvPr/>
            </p:nvSpPr>
            <p:spPr>
              <a:xfrm rot="2700000">
                <a:off x="6005970" y="1855233"/>
                <a:ext cx="938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dirty="0" err="1" smtClean="0"/>
                  <a:t>Cloud</a:t>
                </a:r>
                <a:r>
                  <a:rPr lang="it-IT" dirty="0" smtClean="0"/>
                  <a:t> 2</a:t>
                </a:r>
              </a:p>
              <a:p>
                <a:pPr algn="ctr"/>
                <a:r>
                  <a:rPr lang="it-IT" dirty="0" smtClean="0"/>
                  <a:t>M/W 2’</a:t>
                </a:r>
                <a:endParaRPr lang="it-IT" dirty="0"/>
              </a:p>
            </p:txBody>
          </p:sp>
        </p:grpSp>
      </p:grpSp>
      <p:grpSp>
        <p:nvGrpSpPr>
          <p:cNvPr id="174" name="Gruppo 173"/>
          <p:cNvGrpSpPr/>
          <p:nvPr/>
        </p:nvGrpSpPr>
        <p:grpSpPr>
          <a:xfrm>
            <a:off x="3422501" y="3068960"/>
            <a:ext cx="2301907" cy="1309068"/>
            <a:chOff x="3422501" y="3031895"/>
            <a:chExt cx="2301907" cy="1309068"/>
          </a:xfrm>
        </p:grpSpPr>
        <p:grpSp>
          <p:nvGrpSpPr>
            <p:cNvPr id="172" name="Gruppo 171"/>
            <p:cNvGrpSpPr/>
            <p:nvPr/>
          </p:nvGrpSpPr>
          <p:grpSpPr>
            <a:xfrm>
              <a:off x="3422501" y="3031895"/>
              <a:ext cx="2301907" cy="1309068"/>
              <a:chOff x="3422501" y="3031895"/>
              <a:chExt cx="2301907" cy="1309068"/>
            </a:xfrm>
          </p:grpSpPr>
          <p:sp>
            <p:nvSpPr>
              <p:cNvPr id="159" name="Nuvola 158"/>
              <p:cNvSpPr/>
              <p:nvPr/>
            </p:nvSpPr>
            <p:spPr>
              <a:xfrm>
                <a:off x="3422501" y="3031895"/>
                <a:ext cx="2301907" cy="13090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1" name="Connettore 1 160"/>
              <p:cNvCxnSpPr/>
              <p:nvPr/>
            </p:nvCxnSpPr>
            <p:spPr>
              <a:xfrm flipV="1">
                <a:off x="3627585" y="3140968"/>
                <a:ext cx="440359" cy="680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 flipV="1">
                <a:off x="3754872" y="3074658"/>
                <a:ext cx="674204" cy="1076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/>
              <p:cNvCxnSpPr/>
              <p:nvPr/>
            </p:nvCxnSpPr>
            <p:spPr>
              <a:xfrm flipV="1">
                <a:off x="4004247" y="3037212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 flipV="1">
                <a:off x="4349527" y="303358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 flipV="1">
                <a:off x="4635873" y="310315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 flipV="1">
                <a:off x="5057126" y="3284984"/>
                <a:ext cx="594994" cy="913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 flipV="1">
                <a:off x="5497871" y="3551707"/>
                <a:ext cx="215481" cy="365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CasellaDiTesto 172"/>
            <p:cNvSpPr txBox="1"/>
            <p:nvPr/>
          </p:nvSpPr>
          <p:spPr>
            <a:xfrm rot="18188557">
              <a:off x="4045850" y="3500449"/>
              <a:ext cx="1039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MyCloud</a:t>
              </a:r>
              <a:endParaRPr lang="it-IT" dirty="0"/>
            </a:p>
          </p:txBody>
        </p:sp>
      </p:grpSp>
      <p:grpSp>
        <p:nvGrpSpPr>
          <p:cNvPr id="187" name="Gruppo 186"/>
          <p:cNvGrpSpPr/>
          <p:nvPr/>
        </p:nvGrpSpPr>
        <p:grpSpPr>
          <a:xfrm>
            <a:off x="2363535" y="2351755"/>
            <a:ext cx="4308763" cy="2902310"/>
            <a:chOff x="2363535" y="2351755"/>
            <a:chExt cx="4308763" cy="2902310"/>
          </a:xfrm>
        </p:grpSpPr>
        <p:cxnSp>
          <p:nvCxnSpPr>
            <p:cNvPr id="176" name="Connettore 2 175"/>
            <p:cNvCxnSpPr/>
            <p:nvPr/>
          </p:nvCxnSpPr>
          <p:spPr>
            <a:xfrm>
              <a:off x="4573456" y="2351755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2 176"/>
            <p:cNvCxnSpPr/>
            <p:nvPr/>
          </p:nvCxnSpPr>
          <p:spPr>
            <a:xfrm rot="8100000" flipH="1">
              <a:off x="5686461" y="4111859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2 177"/>
            <p:cNvCxnSpPr/>
            <p:nvPr/>
          </p:nvCxnSpPr>
          <p:spPr>
            <a:xfrm rot="16200000" flipH="1">
              <a:off x="2767891" y="3249913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2 178"/>
            <p:cNvCxnSpPr/>
            <p:nvPr/>
          </p:nvCxnSpPr>
          <p:spPr>
            <a:xfrm rot="5400000" flipH="1">
              <a:off x="6267940" y="3259067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2 179"/>
            <p:cNvCxnSpPr/>
            <p:nvPr/>
          </p:nvCxnSpPr>
          <p:spPr>
            <a:xfrm rot="13500000" flipH="1">
              <a:off x="3380217" y="410159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2 181"/>
            <p:cNvCxnSpPr/>
            <p:nvPr/>
          </p:nvCxnSpPr>
          <p:spPr>
            <a:xfrm rot="2700000" flipH="1">
              <a:off x="5811440" y="251347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2 182"/>
            <p:cNvCxnSpPr/>
            <p:nvPr/>
          </p:nvCxnSpPr>
          <p:spPr>
            <a:xfrm rot="10800000" flipH="1">
              <a:off x="4569780" y="4445351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2 185"/>
            <p:cNvCxnSpPr/>
            <p:nvPr/>
          </p:nvCxnSpPr>
          <p:spPr>
            <a:xfrm rot="18900000">
              <a:off x="3449091" y="2624237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2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Actual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testbed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configuration     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132" name="Gruppo 131"/>
          <p:cNvGrpSpPr/>
          <p:nvPr/>
        </p:nvGrpSpPr>
        <p:grpSpPr>
          <a:xfrm>
            <a:off x="1753591" y="1752916"/>
            <a:ext cx="5747988" cy="3985566"/>
            <a:chOff x="1753591" y="1752916"/>
            <a:chExt cx="5747988" cy="3985566"/>
          </a:xfrm>
        </p:grpSpPr>
        <p:sp>
          <p:nvSpPr>
            <p:cNvPr id="4" name="Ovale 3"/>
            <p:cNvSpPr/>
            <p:nvPr/>
          </p:nvSpPr>
          <p:spPr>
            <a:xfrm>
              <a:off x="1753591" y="1769947"/>
              <a:ext cx="5747988" cy="396720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3707904" y="1752916"/>
              <a:ext cx="1467678" cy="549719"/>
              <a:chOff x="3707904" y="1752916"/>
              <a:chExt cx="1467678" cy="549719"/>
            </a:xfrm>
          </p:grpSpPr>
          <p:cxnSp>
            <p:nvCxnSpPr>
              <p:cNvPr id="16" name="Connettore 1 15"/>
              <p:cNvCxnSpPr/>
              <p:nvPr/>
            </p:nvCxnSpPr>
            <p:spPr>
              <a:xfrm flipV="1">
                <a:off x="3851920" y="1780718"/>
                <a:ext cx="360040" cy="345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flipV="1">
                <a:off x="3707904" y="1820673"/>
                <a:ext cx="216024" cy="225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V="1">
                <a:off x="4027736" y="17529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4243760" y="1772816"/>
                <a:ext cx="472256" cy="45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flipV="1">
                <a:off x="4493664" y="1780718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4715606" y="1806480"/>
                <a:ext cx="459976" cy="496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52"/>
            <p:cNvGrpSpPr/>
            <p:nvPr/>
          </p:nvGrpSpPr>
          <p:grpSpPr>
            <a:xfrm>
              <a:off x="5868144" y="2028795"/>
              <a:ext cx="1146175" cy="839215"/>
              <a:chOff x="5868144" y="2028795"/>
              <a:chExt cx="1146175" cy="839215"/>
            </a:xfrm>
          </p:grpSpPr>
          <p:cxnSp>
            <p:nvCxnSpPr>
              <p:cNvPr id="36" name="Connettore 1 35"/>
              <p:cNvCxnSpPr/>
              <p:nvPr/>
            </p:nvCxnSpPr>
            <p:spPr>
              <a:xfrm flipV="1">
                <a:off x="5868144" y="2028795"/>
                <a:ext cx="144016" cy="176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V="1">
                <a:off x="6030696" y="2116829"/>
                <a:ext cx="151565" cy="19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6097440" y="2195536"/>
                <a:ext cx="267066" cy="3693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267588" y="2276872"/>
                <a:ext cx="248628" cy="3760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 flipV="1">
                <a:off x="6444208" y="2350931"/>
                <a:ext cx="234175" cy="3347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V="1">
                <a:off x="6588224" y="2489925"/>
                <a:ext cx="233313" cy="363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flipV="1">
                <a:off x="6883539" y="2652938"/>
                <a:ext cx="130780" cy="215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/>
            <p:cNvGrpSpPr/>
            <p:nvPr/>
          </p:nvGrpSpPr>
          <p:grpSpPr>
            <a:xfrm>
              <a:off x="6865720" y="3168474"/>
              <a:ext cx="635859" cy="1263869"/>
              <a:chOff x="6865720" y="3168474"/>
              <a:chExt cx="635859" cy="1263869"/>
            </a:xfrm>
          </p:grpSpPr>
          <p:cxnSp>
            <p:nvCxnSpPr>
              <p:cNvPr id="55" name="Connettore 1 54"/>
              <p:cNvCxnSpPr/>
              <p:nvPr/>
            </p:nvCxnSpPr>
            <p:spPr>
              <a:xfrm flipV="1">
                <a:off x="6948264" y="3168474"/>
                <a:ext cx="431383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6935365" y="3355176"/>
                <a:ext cx="480875" cy="188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6929751" y="3478554"/>
                <a:ext cx="548491" cy="2184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6865720" y="3634487"/>
                <a:ext cx="635859" cy="251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6929751" y="3869719"/>
                <a:ext cx="548491" cy="193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V="1">
                <a:off x="7014319" y="4068062"/>
                <a:ext cx="463923" cy="1706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7027526" y="4264779"/>
                <a:ext cx="410026" cy="167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o 80"/>
            <p:cNvGrpSpPr/>
            <p:nvPr/>
          </p:nvGrpSpPr>
          <p:grpSpPr>
            <a:xfrm>
              <a:off x="5917842" y="4581128"/>
              <a:ext cx="987762" cy="936104"/>
              <a:chOff x="5917842" y="4581128"/>
              <a:chExt cx="987762" cy="936104"/>
            </a:xfrm>
          </p:grpSpPr>
          <p:cxnSp>
            <p:nvCxnSpPr>
              <p:cNvPr id="71" name="Connettore 1 70"/>
              <p:cNvCxnSpPr/>
              <p:nvPr/>
            </p:nvCxnSpPr>
            <p:spPr>
              <a:xfrm flipV="1">
                <a:off x="5917842" y="4941168"/>
                <a:ext cx="166326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flipV="1">
                <a:off x="6139776" y="4725144"/>
                <a:ext cx="224730" cy="7403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 flipV="1">
                <a:off x="6364506" y="4653136"/>
                <a:ext cx="196789" cy="6965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 flipV="1">
                <a:off x="6601855" y="4581128"/>
                <a:ext cx="171013" cy="59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 flipV="1">
                <a:off x="6807210" y="4673429"/>
                <a:ext cx="98394" cy="3641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o 94"/>
            <p:cNvGrpSpPr/>
            <p:nvPr/>
          </p:nvGrpSpPr>
          <p:grpSpPr>
            <a:xfrm>
              <a:off x="4004247" y="5296236"/>
              <a:ext cx="1339727" cy="442246"/>
              <a:chOff x="4004247" y="5296236"/>
              <a:chExt cx="1339727" cy="442246"/>
            </a:xfrm>
          </p:grpSpPr>
          <p:cxnSp>
            <p:nvCxnSpPr>
              <p:cNvPr id="85" name="Connettore 1 84"/>
              <p:cNvCxnSpPr/>
              <p:nvPr/>
            </p:nvCxnSpPr>
            <p:spPr>
              <a:xfrm flipH="1" flipV="1">
                <a:off x="5076056" y="5349664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 flipH="1" flipV="1">
                <a:off x="4866108" y="5361440"/>
                <a:ext cx="305318" cy="354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flipH="1" flipV="1">
                <a:off x="4597156" y="5296236"/>
                <a:ext cx="325925" cy="398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flipH="1" flipV="1">
                <a:off x="4400367" y="5349664"/>
                <a:ext cx="307048" cy="3888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 flipH="1" flipV="1">
                <a:off x="4225746" y="5426270"/>
                <a:ext cx="267918" cy="3115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1 92"/>
              <p:cNvCxnSpPr/>
              <p:nvPr/>
            </p:nvCxnSpPr>
            <p:spPr>
              <a:xfrm flipH="1" flipV="1">
                <a:off x="4004247" y="5465474"/>
                <a:ext cx="172016" cy="2290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o 108"/>
            <p:cNvGrpSpPr/>
            <p:nvPr/>
          </p:nvGrpSpPr>
          <p:grpSpPr>
            <a:xfrm>
              <a:off x="2155742" y="4581128"/>
              <a:ext cx="1192122" cy="936104"/>
              <a:chOff x="2155742" y="4581128"/>
              <a:chExt cx="1192122" cy="936104"/>
            </a:xfrm>
          </p:grpSpPr>
          <p:cxnSp>
            <p:nvCxnSpPr>
              <p:cNvPr id="97" name="Connettore 1 96"/>
              <p:cNvCxnSpPr/>
              <p:nvPr/>
            </p:nvCxnSpPr>
            <p:spPr>
              <a:xfrm flipH="1" flipV="1">
                <a:off x="3203848" y="5193910"/>
                <a:ext cx="144016" cy="323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 flipH="1" flipV="1">
                <a:off x="2890661" y="4806498"/>
                <a:ext cx="254225" cy="6197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 flipH="1" flipV="1">
                <a:off x="2720259" y="4805167"/>
                <a:ext cx="190664" cy="528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H="1" flipV="1">
                <a:off x="2486296" y="4606111"/>
                <a:ext cx="212074" cy="6230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H="1" flipV="1">
                <a:off x="2340115" y="4673429"/>
                <a:ext cx="152645" cy="4058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/>
              <p:nvPr/>
            </p:nvCxnSpPr>
            <p:spPr>
              <a:xfrm flipH="1" flipV="1">
                <a:off x="2155742" y="4581128"/>
                <a:ext cx="125411" cy="336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o 118"/>
            <p:cNvGrpSpPr/>
            <p:nvPr/>
          </p:nvGrpSpPr>
          <p:grpSpPr>
            <a:xfrm>
              <a:off x="1753591" y="3118353"/>
              <a:ext cx="441017" cy="1230208"/>
              <a:chOff x="1753591" y="3118353"/>
              <a:chExt cx="441017" cy="1230208"/>
            </a:xfrm>
          </p:grpSpPr>
          <p:cxnSp>
            <p:nvCxnSpPr>
              <p:cNvPr id="111" name="Connettore 1 110"/>
              <p:cNvCxnSpPr/>
              <p:nvPr/>
            </p:nvCxnSpPr>
            <p:spPr>
              <a:xfrm flipV="1">
                <a:off x="1907704" y="4062885"/>
                <a:ext cx="216024" cy="2856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 flipV="1">
                <a:off x="1823805" y="3717032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1 113"/>
              <p:cNvCxnSpPr/>
              <p:nvPr/>
            </p:nvCxnSpPr>
            <p:spPr>
              <a:xfrm flipV="1">
                <a:off x="1784939" y="3478554"/>
                <a:ext cx="370803" cy="466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/>
              <p:nvPr/>
            </p:nvCxnSpPr>
            <p:spPr>
              <a:xfrm flipV="1">
                <a:off x="1753591" y="3269650"/>
                <a:ext cx="317710" cy="4161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 flipV="1">
                <a:off x="1814662" y="3118353"/>
                <a:ext cx="201054" cy="266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uppo 130"/>
            <p:cNvGrpSpPr/>
            <p:nvPr/>
          </p:nvGrpSpPr>
          <p:grpSpPr>
            <a:xfrm>
              <a:off x="2194608" y="1981867"/>
              <a:ext cx="1146074" cy="1104824"/>
              <a:chOff x="2194608" y="1981867"/>
              <a:chExt cx="1146074" cy="1104824"/>
            </a:xfrm>
          </p:grpSpPr>
          <p:cxnSp>
            <p:nvCxnSpPr>
              <p:cNvPr id="121" name="Connettore 1 120"/>
              <p:cNvCxnSpPr/>
              <p:nvPr/>
            </p:nvCxnSpPr>
            <p:spPr>
              <a:xfrm flipV="1">
                <a:off x="2194608" y="2489925"/>
                <a:ext cx="221829" cy="444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 flipV="1">
                <a:off x="2334254" y="2302635"/>
                <a:ext cx="365538" cy="78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 flipV="1">
                <a:off x="2576044" y="2153567"/>
                <a:ext cx="390492" cy="849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 flipV="1">
                <a:off x="2863818" y="2028795"/>
                <a:ext cx="327211" cy="7316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 flipV="1">
                <a:off x="2988336" y="1981867"/>
                <a:ext cx="352346" cy="758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o 133"/>
          <p:cNvGrpSpPr/>
          <p:nvPr/>
        </p:nvGrpSpPr>
        <p:grpSpPr>
          <a:xfrm>
            <a:off x="1137319" y="1240739"/>
            <a:ext cx="6808129" cy="5112786"/>
            <a:chOff x="1137319" y="1240739"/>
            <a:chExt cx="6808129" cy="5112786"/>
          </a:xfrm>
        </p:grpSpPr>
        <p:sp>
          <p:nvSpPr>
            <p:cNvPr id="157" name="Nuvola 156"/>
            <p:cNvSpPr/>
            <p:nvPr/>
          </p:nvSpPr>
          <p:spPr>
            <a:xfrm>
              <a:off x="3637352" y="1240739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Nuvola 154"/>
            <p:cNvSpPr/>
            <p:nvPr/>
          </p:nvSpPr>
          <p:spPr>
            <a:xfrm rot="18900000">
              <a:off x="1791618" y="1764145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Nuvola 152"/>
            <p:cNvSpPr/>
            <p:nvPr/>
          </p:nvSpPr>
          <p:spPr>
            <a:xfrm rot="16200000">
              <a:off x="730423" y="3187824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Nuvola 150"/>
            <p:cNvSpPr/>
            <p:nvPr/>
          </p:nvSpPr>
          <p:spPr>
            <a:xfrm rot="13500000">
              <a:off x="1776442" y="4771704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Nuvola 148"/>
            <p:cNvSpPr/>
            <p:nvPr/>
          </p:nvSpPr>
          <p:spPr>
            <a:xfrm rot="10800000">
              <a:off x="3661052" y="5295109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Nuvola 146"/>
            <p:cNvSpPr/>
            <p:nvPr/>
          </p:nvSpPr>
          <p:spPr>
            <a:xfrm rot="8100000">
              <a:off x="5444003" y="4820456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Nuvola 144"/>
            <p:cNvSpPr/>
            <p:nvPr/>
          </p:nvSpPr>
          <p:spPr>
            <a:xfrm rot="5400000">
              <a:off x="6480136" y="3341186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Nuvola 142"/>
            <p:cNvSpPr/>
            <p:nvPr/>
          </p:nvSpPr>
          <p:spPr>
            <a:xfrm rot="2700000">
              <a:off x="5551772" y="1666328"/>
              <a:ext cx="1872208" cy="1058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4" name="Gruppo 173"/>
          <p:cNvGrpSpPr/>
          <p:nvPr/>
        </p:nvGrpSpPr>
        <p:grpSpPr>
          <a:xfrm>
            <a:off x="3422501" y="3068960"/>
            <a:ext cx="2301907" cy="1309068"/>
            <a:chOff x="3422501" y="3031895"/>
            <a:chExt cx="2301907" cy="1309068"/>
          </a:xfrm>
        </p:grpSpPr>
        <p:grpSp>
          <p:nvGrpSpPr>
            <p:cNvPr id="172" name="Gruppo 171"/>
            <p:cNvGrpSpPr/>
            <p:nvPr/>
          </p:nvGrpSpPr>
          <p:grpSpPr>
            <a:xfrm>
              <a:off x="3422501" y="3031895"/>
              <a:ext cx="2301907" cy="1309068"/>
              <a:chOff x="3422501" y="3031895"/>
              <a:chExt cx="2301907" cy="1309068"/>
            </a:xfrm>
          </p:grpSpPr>
          <p:sp>
            <p:nvSpPr>
              <p:cNvPr id="159" name="Nuvola 158"/>
              <p:cNvSpPr/>
              <p:nvPr/>
            </p:nvSpPr>
            <p:spPr>
              <a:xfrm>
                <a:off x="3422501" y="3031895"/>
                <a:ext cx="2301907" cy="13090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1" name="Connettore 1 160"/>
              <p:cNvCxnSpPr/>
              <p:nvPr/>
            </p:nvCxnSpPr>
            <p:spPr>
              <a:xfrm flipV="1">
                <a:off x="3627585" y="3140968"/>
                <a:ext cx="440359" cy="6806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 flipV="1">
                <a:off x="3754872" y="3074658"/>
                <a:ext cx="674204" cy="10769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/>
              <p:cNvCxnSpPr/>
              <p:nvPr/>
            </p:nvCxnSpPr>
            <p:spPr>
              <a:xfrm flipV="1">
                <a:off x="4004247" y="3037212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 flipV="1">
                <a:off x="4349527" y="303358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 flipV="1">
                <a:off x="4635873" y="3103157"/>
                <a:ext cx="802258" cy="12186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 flipV="1">
                <a:off x="5057126" y="3284984"/>
                <a:ext cx="594994" cy="913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 flipV="1">
                <a:off x="5497871" y="3551707"/>
                <a:ext cx="215481" cy="365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CasellaDiTesto 172"/>
            <p:cNvSpPr txBox="1"/>
            <p:nvPr/>
          </p:nvSpPr>
          <p:spPr>
            <a:xfrm rot="18188557">
              <a:off x="4410694" y="358082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Cloud</a:t>
              </a:r>
              <a:endParaRPr lang="it-IT" dirty="0"/>
            </a:p>
          </p:txBody>
        </p:sp>
      </p:grpSp>
      <p:grpSp>
        <p:nvGrpSpPr>
          <p:cNvPr id="187" name="Gruppo 186"/>
          <p:cNvGrpSpPr/>
          <p:nvPr/>
        </p:nvGrpSpPr>
        <p:grpSpPr>
          <a:xfrm>
            <a:off x="2363535" y="2351755"/>
            <a:ext cx="4308763" cy="2902310"/>
            <a:chOff x="2363535" y="2351755"/>
            <a:chExt cx="4308763" cy="2902310"/>
          </a:xfrm>
        </p:grpSpPr>
        <p:cxnSp>
          <p:nvCxnSpPr>
            <p:cNvPr id="176" name="Connettore 2 175"/>
            <p:cNvCxnSpPr/>
            <p:nvPr/>
          </p:nvCxnSpPr>
          <p:spPr>
            <a:xfrm>
              <a:off x="4573456" y="2351755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2 176"/>
            <p:cNvCxnSpPr/>
            <p:nvPr/>
          </p:nvCxnSpPr>
          <p:spPr>
            <a:xfrm rot="8100000" flipH="1">
              <a:off x="5686461" y="4111859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2 177"/>
            <p:cNvCxnSpPr/>
            <p:nvPr/>
          </p:nvCxnSpPr>
          <p:spPr>
            <a:xfrm rot="16200000" flipH="1">
              <a:off x="2767891" y="3249913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2 178"/>
            <p:cNvCxnSpPr/>
            <p:nvPr/>
          </p:nvCxnSpPr>
          <p:spPr>
            <a:xfrm rot="5400000" flipH="1">
              <a:off x="6267940" y="3259067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2 179"/>
            <p:cNvCxnSpPr/>
            <p:nvPr/>
          </p:nvCxnSpPr>
          <p:spPr>
            <a:xfrm rot="13500000" flipH="1">
              <a:off x="3380217" y="410159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2 181"/>
            <p:cNvCxnSpPr/>
            <p:nvPr/>
          </p:nvCxnSpPr>
          <p:spPr>
            <a:xfrm rot="2700000" flipH="1">
              <a:off x="5811440" y="2513474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2 182"/>
            <p:cNvCxnSpPr/>
            <p:nvPr/>
          </p:nvCxnSpPr>
          <p:spPr>
            <a:xfrm rot="10800000" flipH="1">
              <a:off x="4569780" y="4445351"/>
              <a:ext cx="1" cy="808714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2 185"/>
            <p:cNvCxnSpPr/>
            <p:nvPr/>
          </p:nvCxnSpPr>
          <p:spPr>
            <a:xfrm rot="18900000">
              <a:off x="3449091" y="2624237"/>
              <a:ext cx="23698" cy="71720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8" y="1466096"/>
            <a:ext cx="460396" cy="4554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0" y="1468627"/>
            <a:ext cx="866198" cy="2217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040056" y="1690473"/>
            <a:ext cx="558210" cy="5607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6655272" y="2145561"/>
            <a:ext cx="540412" cy="5575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88" y="3415117"/>
            <a:ext cx="734712" cy="5179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6141" y="3583785"/>
            <a:ext cx="998151" cy="238091"/>
          </a:xfrm>
          <a:prstGeom prst="rect">
            <a:avLst/>
          </a:prstGeom>
        </p:spPr>
      </p:pic>
      <p:pic>
        <p:nvPicPr>
          <p:cNvPr id="113" name="Immagin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460" y="4133206"/>
            <a:ext cx="866198" cy="221723"/>
          </a:xfrm>
          <a:prstGeom prst="rect">
            <a:avLst/>
          </a:prstGeom>
        </p:spPr>
      </p:pic>
      <p:pic>
        <p:nvPicPr>
          <p:cNvPr id="116" name="Immagin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6032829" y="4954679"/>
            <a:ext cx="540412" cy="5575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26133" y="5484494"/>
            <a:ext cx="1159248" cy="28225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2312257" y="1799017"/>
            <a:ext cx="938151" cy="4414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2367917" y="2387060"/>
            <a:ext cx="740941" cy="37047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2856" y="5760661"/>
            <a:ext cx="894389" cy="345559"/>
          </a:xfrm>
          <a:prstGeom prst="rect">
            <a:avLst/>
          </a:prstGeom>
        </p:spPr>
      </p:pic>
      <p:pic>
        <p:nvPicPr>
          <p:cNvPr id="120" name="Immagin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2645" y="5640206"/>
            <a:ext cx="540412" cy="55752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018" y="3551065"/>
            <a:ext cx="1095465" cy="482912"/>
          </a:xfrm>
          <a:prstGeom prst="rect">
            <a:avLst/>
          </a:prstGeom>
        </p:spPr>
      </p:pic>
      <p:pic>
        <p:nvPicPr>
          <p:cNvPr id="122" name="Immagin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0975" y="3460669"/>
            <a:ext cx="866198" cy="22172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2532372" y="5325938"/>
            <a:ext cx="713817" cy="508595"/>
          </a:xfrm>
          <a:prstGeom prst="rect">
            <a:avLst/>
          </a:prstGeom>
        </p:spPr>
      </p:pic>
      <p:pic>
        <p:nvPicPr>
          <p:cNvPr id="124" name="Immagin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1987632" y="4897611"/>
            <a:ext cx="866198" cy="221723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482132" y="766526"/>
            <a:ext cx="2436779" cy="4821751"/>
            <a:chOff x="482132" y="766526"/>
            <a:chExt cx="2436779" cy="4821751"/>
          </a:xfrm>
        </p:grpSpPr>
        <p:sp>
          <p:nvSpPr>
            <p:cNvPr id="19" name="Ovale 18"/>
            <p:cNvSpPr/>
            <p:nvPr/>
          </p:nvSpPr>
          <p:spPr>
            <a:xfrm rot="18296448">
              <a:off x="-378149" y="2291217"/>
              <a:ext cx="4821751" cy="177236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75" y="4378028"/>
              <a:ext cx="645365" cy="361404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482132" y="4700105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FedCloud</a:t>
              </a:r>
              <a:endParaRPr lang="it-IT" dirty="0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4820241" y="217199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IT</a:t>
            </a:r>
            <a:endParaRPr lang="it-IT" dirty="0"/>
          </a:p>
        </p:txBody>
      </p:sp>
      <p:sp>
        <p:nvSpPr>
          <p:cNvPr id="126" name="CasellaDiTesto 125"/>
          <p:cNvSpPr txBox="1"/>
          <p:nvPr/>
        </p:nvSpPr>
        <p:spPr>
          <a:xfrm rot="2700000">
            <a:off x="6196321" y="272520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IT</a:t>
            </a:r>
            <a:endParaRPr lang="it-IT" dirty="0"/>
          </a:p>
        </p:txBody>
      </p:sp>
      <p:sp>
        <p:nvSpPr>
          <p:cNvPr id="128" name="CasellaDiTesto 127"/>
          <p:cNvSpPr txBox="1"/>
          <p:nvPr/>
        </p:nvSpPr>
        <p:spPr>
          <a:xfrm rot="5400000">
            <a:off x="6614140" y="411766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</a:t>
            </a:r>
            <a:endParaRPr lang="it-IT" dirty="0"/>
          </a:p>
        </p:txBody>
      </p:sp>
      <p:sp>
        <p:nvSpPr>
          <p:cNvPr id="130" name="CasellaDiTesto 129"/>
          <p:cNvSpPr txBox="1"/>
          <p:nvPr/>
        </p:nvSpPr>
        <p:spPr>
          <a:xfrm rot="8100000">
            <a:off x="5476979" y="506347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</a:t>
            </a:r>
            <a:endParaRPr lang="it-IT" dirty="0"/>
          </a:p>
        </p:txBody>
      </p:sp>
      <p:sp>
        <p:nvSpPr>
          <p:cNvPr id="133" name="CasellaDiTesto 132"/>
          <p:cNvSpPr txBox="1"/>
          <p:nvPr/>
        </p:nvSpPr>
        <p:spPr>
          <a:xfrm rot="10800000">
            <a:off x="3874199" y="509523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EG</a:t>
            </a:r>
            <a:endParaRPr lang="it-IT" dirty="0"/>
          </a:p>
        </p:txBody>
      </p:sp>
      <p:sp>
        <p:nvSpPr>
          <p:cNvPr id="135" name="CasellaDiTesto 134"/>
          <p:cNvSpPr txBox="1"/>
          <p:nvPr/>
        </p:nvSpPr>
        <p:spPr>
          <a:xfrm rot="13500000">
            <a:off x="2506426" y="439338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ZA</a:t>
            </a:r>
            <a:endParaRPr lang="it-IT" dirty="0"/>
          </a:p>
        </p:txBody>
      </p:sp>
      <p:sp>
        <p:nvSpPr>
          <p:cNvPr id="136" name="CasellaDiTesto 135"/>
          <p:cNvSpPr txBox="1"/>
          <p:nvPr/>
        </p:nvSpPr>
        <p:spPr>
          <a:xfrm rot="16200000">
            <a:off x="2059768" y="321173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CZ</a:t>
            </a:r>
            <a:endParaRPr lang="it-IT" dirty="0"/>
          </a:p>
        </p:txBody>
      </p:sp>
      <p:sp>
        <p:nvSpPr>
          <p:cNvPr id="137" name="CasellaDiTesto 136"/>
          <p:cNvSpPr txBox="1"/>
          <p:nvPr/>
        </p:nvSpPr>
        <p:spPr>
          <a:xfrm rot="18900000">
            <a:off x="3189833" y="225400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693382" y="1302034"/>
            <a:ext cx="1399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 </a:t>
            </a:r>
            <a:r>
              <a:rPr lang="it-IT" dirty="0" err="1" smtClean="0"/>
              <a:t>clouds</a:t>
            </a:r>
            <a:endParaRPr lang="it-IT" dirty="0" smtClean="0"/>
          </a:p>
          <a:p>
            <a:r>
              <a:rPr lang="it-IT" dirty="0" smtClean="0"/>
              <a:t>6 </a:t>
            </a:r>
            <a:r>
              <a:rPr lang="it-IT" dirty="0" err="1" smtClean="0"/>
              <a:t>countries</a:t>
            </a:r>
            <a:endParaRPr lang="it-IT" dirty="0" smtClean="0"/>
          </a:p>
          <a:p>
            <a:r>
              <a:rPr lang="it-IT" dirty="0" smtClean="0"/>
              <a:t>3 m/w </a:t>
            </a:r>
            <a:r>
              <a:rPr lang="it-IT" dirty="0" err="1" smtClean="0"/>
              <a:t>stacks</a:t>
            </a:r>
            <a:endParaRPr lang="it-IT" dirty="0" smtClean="0"/>
          </a:p>
          <a:p>
            <a:r>
              <a:rPr lang="it-IT" dirty="0" smtClean="0"/>
              <a:t>1 SME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4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7"/>
          <p:cNvSpPr/>
          <p:nvPr/>
        </p:nvSpPr>
        <p:spPr>
          <a:xfrm>
            <a:off x="1115616" y="4509120"/>
            <a:ext cx="108012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uppo 34"/>
          <p:cNvGrpSpPr/>
          <p:nvPr/>
        </p:nvGrpSpPr>
        <p:grpSpPr>
          <a:xfrm rot="1326088">
            <a:off x="5038692" y="1426921"/>
            <a:ext cx="1775699" cy="867569"/>
            <a:chOff x="2766988" y="4361017"/>
            <a:chExt cx="1775699" cy="867569"/>
          </a:xfrm>
        </p:grpSpPr>
        <p:sp>
          <p:nvSpPr>
            <p:cNvPr id="10" name="Nuvola 35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36"/>
            <p:cNvSpPr txBox="1"/>
            <p:nvPr/>
          </p:nvSpPr>
          <p:spPr>
            <a:xfrm rot="14095">
              <a:off x="2911200" y="4553623"/>
              <a:ext cx="1400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m/w Y</a:t>
              </a:r>
              <a:endParaRPr lang="it-IT" dirty="0"/>
            </a:p>
          </p:txBody>
        </p:sp>
      </p:grpSp>
      <p:grpSp>
        <p:nvGrpSpPr>
          <p:cNvPr id="6" name="Gruppo 34"/>
          <p:cNvGrpSpPr/>
          <p:nvPr/>
        </p:nvGrpSpPr>
        <p:grpSpPr>
          <a:xfrm rot="20847741">
            <a:off x="1620657" y="1307136"/>
            <a:ext cx="1775699" cy="867569"/>
            <a:chOff x="2766988" y="4361017"/>
            <a:chExt cx="1775699" cy="867569"/>
          </a:xfrm>
        </p:grpSpPr>
        <p:sp>
          <p:nvSpPr>
            <p:cNvPr id="7" name="Nuvola 35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36"/>
            <p:cNvSpPr txBox="1"/>
            <p:nvPr/>
          </p:nvSpPr>
          <p:spPr>
            <a:xfrm rot="21416109">
              <a:off x="2988817" y="4558406"/>
              <a:ext cx="1459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m/w X</a:t>
              </a:r>
              <a:endParaRPr lang="it-IT" dirty="0"/>
            </a:p>
          </p:txBody>
        </p:sp>
      </p:grpSp>
      <p:sp>
        <p:nvSpPr>
          <p:cNvPr id="17" name="Rounded Rectangle 10"/>
          <p:cNvSpPr/>
          <p:nvPr/>
        </p:nvSpPr>
        <p:spPr>
          <a:xfrm rot="20847741">
            <a:off x="2292159" y="204862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Immagin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1199281" cy="3417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" name="CasellaDiTesto 39"/>
          <p:cNvSpPr txBox="1"/>
          <p:nvPr/>
        </p:nvSpPr>
        <p:spPr>
          <a:xfrm>
            <a:off x="3544374" y="3573016"/>
            <a:ext cx="124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90"/>
                </a:solidFill>
              </a:rPr>
              <a:t>orchestrator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1187624" y="4581128"/>
            <a:ext cx="936104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CLEVER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Clien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t API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ounded Rectangle 17"/>
          <p:cNvSpPr/>
          <p:nvPr/>
        </p:nvSpPr>
        <p:spPr>
          <a:xfrm>
            <a:off x="395536" y="4221088"/>
            <a:ext cx="2088232" cy="136815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720080" cy="7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 rot="16200000">
            <a:off x="514481" y="4606200"/>
            <a:ext cx="75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 smtClean="0">
                <a:solidFill>
                  <a:srgbClr val="2B519A"/>
                </a:solidFill>
                <a:latin typeface="Calibri" pitchFamily="34" charset="0"/>
              </a:rPr>
              <a:t>MyCloud</a:t>
            </a:r>
            <a:endParaRPr lang="it-IT" sz="12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555776" y="4797152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hevron 57"/>
          <p:cNvSpPr/>
          <p:nvPr/>
        </p:nvSpPr>
        <p:spPr>
          <a:xfrm rot="14066339">
            <a:off x="2583359" y="2592410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>
          <a:xfrm rot="20039509">
            <a:off x="2180575" y="4041940"/>
            <a:ext cx="1201595" cy="208354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35488" y="3861048"/>
            <a:ext cx="4284984" cy="2592288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CLEVER orchestrates</a:t>
            </a:r>
          </a:p>
          <a:p>
            <a:pPr lvl="2"/>
            <a:r>
              <a:rPr lang="en-US" sz="1600" dirty="0" smtClean="0"/>
              <a:t>Computing</a:t>
            </a:r>
          </a:p>
          <a:p>
            <a:pPr lvl="3"/>
            <a:r>
              <a:rPr lang="en-US" sz="1400" dirty="0" smtClean="0"/>
              <a:t>Stateless VM handling</a:t>
            </a:r>
          </a:p>
          <a:p>
            <a:pPr lvl="2"/>
            <a:endParaRPr lang="en-US" sz="1600" dirty="0" smtClean="0"/>
          </a:p>
          <a:p>
            <a:pPr lvl="2"/>
            <a:endParaRPr lang="en-US" sz="2600" dirty="0" smtClean="0"/>
          </a:p>
        </p:txBody>
      </p:sp>
      <p:pic>
        <p:nvPicPr>
          <p:cNvPr id="64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7"/>
            <a:ext cx="682182" cy="720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Rounded Rectangle 10"/>
          <p:cNvSpPr/>
          <p:nvPr/>
        </p:nvSpPr>
        <p:spPr>
          <a:xfrm rot="16200000">
            <a:off x="3129041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ounded Rectangle 10"/>
          <p:cNvSpPr/>
          <p:nvPr/>
        </p:nvSpPr>
        <p:spPr>
          <a:xfrm rot="1197215">
            <a:off x="5391289" y="220953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Rounded Rectangle 10"/>
          <p:cNvSpPr/>
          <p:nvPr/>
        </p:nvSpPr>
        <p:spPr>
          <a:xfrm rot="5400000">
            <a:off x="4640313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Chevron 73"/>
          <p:cNvSpPr/>
          <p:nvPr/>
        </p:nvSpPr>
        <p:spPr>
          <a:xfrm rot="18809015">
            <a:off x="5003397" y="2717239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5" name="Picture 8" descr="Screen shot 2011-04-18 at 4.08.00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15" y="5236536"/>
            <a:ext cx="786333" cy="280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Can 37"/>
          <p:cNvSpPr/>
          <p:nvPr/>
        </p:nvSpPr>
        <p:spPr>
          <a:xfrm>
            <a:off x="1115616" y="1484784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n 38"/>
          <p:cNvSpPr/>
          <p:nvPr/>
        </p:nvSpPr>
        <p:spPr>
          <a:xfrm>
            <a:off x="6660232" y="1628800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Box 39"/>
          <p:cNvSpPr txBox="1"/>
          <p:nvPr/>
        </p:nvSpPr>
        <p:spPr>
          <a:xfrm>
            <a:off x="1115616" y="1700808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6660232" y="1845985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3" name="Can 42"/>
          <p:cNvSpPr/>
          <p:nvPr/>
        </p:nvSpPr>
        <p:spPr>
          <a:xfrm>
            <a:off x="1619672" y="5589240"/>
            <a:ext cx="576064" cy="648072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44"/>
          <p:cNvSpPr txBox="1"/>
          <p:nvPr/>
        </p:nvSpPr>
        <p:spPr>
          <a:xfrm>
            <a:off x="1619672" y="580526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Local</a:t>
            </a:r>
          </a:p>
          <a:p>
            <a:r>
              <a:rPr lang="it-IT" sz="1050" dirty="0" smtClean="0"/>
              <a:t>Storage</a:t>
            </a:r>
            <a:endParaRPr lang="it-IT" sz="1050" dirty="0"/>
          </a:p>
        </p:txBody>
      </p:sp>
      <p:sp>
        <p:nvSpPr>
          <p:cNvPr id="49" name="Freeform 48"/>
          <p:cNvSpPr/>
          <p:nvPr/>
        </p:nvSpPr>
        <p:spPr>
          <a:xfrm>
            <a:off x="259904" y="1916832"/>
            <a:ext cx="1287760" cy="4168080"/>
          </a:xfrm>
          <a:custGeom>
            <a:avLst/>
            <a:gdLst>
              <a:gd name="connsiteX0" fmla="*/ 1390348 w 1390348"/>
              <a:gd name="connsiteY0" fmla="*/ 4171460 h 4182408"/>
              <a:gd name="connsiteX1" fmla="*/ 0 w 1390348"/>
              <a:gd name="connsiteY1" fmla="*/ 4182408 h 4182408"/>
              <a:gd name="connsiteX2" fmla="*/ 10948 w 1390348"/>
              <a:gd name="connsiteY2" fmla="*/ 0 h 4182408"/>
              <a:gd name="connsiteX3" fmla="*/ 919600 w 1390348"/>
              <a:gd name="connsiteY3" fmla="*/ 0 h 4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348" h="4182408">
                <a:moveTo>
                  <a:pt x="1390348" y="4171460"/>
                </a:moveTo>
                <a:lnTo>
                  <a:pt x="0" y="4182408"/>
                </a:lnTo>
                <a:cubicBezTo>
                  <a:pt x="3649" y="2788272"/>
                  <a:pt x="7299" y="1394136"/>
                  <a:pt x="10948" y="0"/>
                </a:cubicBezTo>
                <a:lnTo>
                  <a:pt x="919600" y="0"/>
                </a:lnTo>
              </a:path>
            </a:pathLst>
          </a:custGeom>
          <a:ln>
            <a:solidFill>
              <a:srgbClr val="5A634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2200472" y="2003614"/>
            <a:ext cx="5824134" cy="4072922"/>
          </a:xfrm>
          <a:custGeom>
            <a:avLst/>
            <a:gdLst>
              <a:gd name="connsiteX0" fmla="*/ 0 w 5824134"/>
              <a:gd name="connsiteY0" fmla="*/ 4072922 h 4072922"/>
              <a:gd name="connsiteX1" fmla="*/ 5824134 w 5824134"/>
              <a:gd name="connsiteY1" fmla="*/ 4029127 h 4072922"/>
              <a:gd name="connsiteX2" fmla="*/ 5813186 w 5824134"/>
              <a:gd name="connsiteY2" fmla="*/ 0 h 4072922"/>
              <a:gd name="connsiteX3" fmla="*/ 5046853 w 5824134"/>
              <a:gd name="connsiteY3" fmla="*/ 10949 h 407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4134" h="4072922">
                <a:moveTo>
                  <a:pt x="0" y="4072922"/>
                </a:moveTo>
                <a:lnTo>
                  <a:pt x="5824134" y="4029127"/>
                </a:lnTo>
                <a:cubicBezTo>
                  <a:pt x="5820485" y="2686085"/>
                  <a:pt x="5816835" y="1343042"/>
                  <a:pt x="5813186" y="0"/>
                </a:cubicBezTo>
                <a:lnTo>
                  <a:pt x="5046853" y="10949"/>
                </a:lnTo>
              </a:path>
            </a:pathLst>
          </a:custGeom>
          <a:ln>
            <a:solidFill>
              <a:srgbClr val="5A634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351812" y="2485031"/>
            <a:ext cx="89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sync</a:t>
            </a:r>
            <a:endParaRPr lang="it-IT" sz="1400" b="1" dirty="0"/>
          </a:p>
        </p:txBody>
      </p:sp>
      <p:sp>
        <p:nvSpPr>
          <p:cNvPr id="53" name="TextBox 52"/>
          <p:cNvSpPr txBox="1"/>
          <p:nvPr/>
        </p:nvSpPr>
        <p:spPr>
          <a:xfrm rot="5400000">
            <a:off x="7774466" y="3799784"/>
            <a:ext cx="79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sync</a:t>
            </a:r>
            <a:endParaRPr lang="it-IT" sz="1600" b="1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Architecture</a:t>
            </a:r>
            <a:r>
              <a:rPr lang="en-US" sz="3600" smtClean="0">
                <a:solidFill>
                  <a:schemeClr val="tx1"/>
                </a:solidFill>
                <a:latin typeface="Bookman Old Style" pitchFamily="18" charset="0"/>
              </a:rPr>
              <a:t>:          current 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implementation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7"/>
          <p:cNvSpPr/>
          <p:nvPr/>
        </p:nvSpPr>
        <p:spPr>
          <a:xfrm>
            <a:off x="1115616" y="4509120"/>
            <a:ext cx="108012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56307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Architecture: </a:t>
            </a:r>
            <a:b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next step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Nuvola 35"/>
          <p:cNvSpPr/>
          <p:nvPr/>
        </p:nvSpPr>
        <p:spPr>
          <a:xfrm rot="1326088">
            <a:off x="5038692" y="1426921"/>
            <a:ext cx="1775699" cy="8675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Nuvola 35"/>
          <p:cNvSpPr/>
          <p:nvPr/>
        </p:nvSpPr>
        <p:spPr>
          <a:xfrm rot="20847741">
            <a:off x="1620657" y="1307136"/>
            <a:ext cx="1775699" cy="8675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unded Rectangle 10"/>
          <p:cNvSpPr/>
          <p:nvPr/>
        </p:nvSpPr>
        <p:spPr>
          <a:xfrm rot="20847741">
            <a:off x="2292159" y="204862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Rounded Rectangle 9"/>
          <p:cNvSpPr/>
          <p:nvPr/>
        </p:nvSpPr>
        <p:spPr>
          <a:xfrm>
            <a:off x="3779912" y="2924944"/>
            <a:ext cx="720080" cy="36004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" name="Immagin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1199281" cy="3417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" name="CasellaDiTesto 39"/>
          <p:cNvSpPr txBox="1"/>
          <p:nvPr/>
        </p:nvSpPr>
        <p:spPr>
          <a:xfrm>
            <a:off x="3544374" y="3573016"/>
            <a:ext cx="124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90"/>
                </a:solidFill>
              </a:rPr>
              <a:t>orchestrator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1187624" y="4581128"/>
            <a:ext cx="936104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CLEVER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Clien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t API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851920" y="1484784"/>
            <a:ext cx="720080" cy="792088"/>
          </a:xfrm>
          <a:prstGeom prst="can">
            <a:avLst>
              <a:gd name="adj" fmla="val 38780"/>
            </a:avLst>
          </a:prstGeom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Connector 26"/>
          <p:cNvCxnSpPr>
            <a:stCxn id="25" idx="3"/>
            <a:endCxn id="21" idx="0"/>
          </p:cNvCxnSpPr>
          <p:nvPr/>
        </p:nvCxnSpPr>
        <p:spPr>
          <a:xfrm flipH="1">
            <a:off x="4139952" y="2276872"/>
            <a:ext cx="72008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7"/>
          <p:cNvSpPr/>
          <p:nvPr/>
        </p:nvSpPr>
        <p:spPr>
          <a:xfrm>
            <a:off x="395536" y="4221088"/>
            <a:ext cx="2088232" cy="1368152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720080" cy="7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 rot="16200000">
            <a:off x="514481" y="4606200"/>
            <a:ext cx="759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 err="1" smtClean="0">
                <a:solidFill>
                  <a:srgbClr val="2B519A"/>
                </a:solidFill>
                <a:latin typeface="Calibri" pitchFamily="34" charset="0"/>
              </a:rPr>
              <a:t>MyCloud</a:t>
            </a:r>
            <a:endParaRPr lang="it-IT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572001" y="1844824"/>
            <a:ext cx="576063" cy="10007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131840" y="1772816"/>
            <a:ext cx="648072" cy="10801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55776" y="4797152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hevron 57"/>
          <p:cNvSpPr/>
          <p:nvPr/>
        </p:nvSpPr>
        <p:spPr>
          <a:xfrm rot="14066339">
            <a:off x="2583359" y="2592410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>
          <a:xfrm rot="20039509">
            <a:off x="2180575" y="4041940"/>
            <a:ext cx="1201595" cy="208354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35488" y="3861048"/>
            <a:ext cx="4284984" cy="2592288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CLEVER orchestrates</a:t>
            </a:r>
          </a:p>
          <a:p>
            <a:pPr lvl="2"/>
            <a:r>
              <a:rPr lang="en-US" sz="1600" dirty="0" smtClean="0"/>
              <a:t>Storage</a:t>
            </a:r>
          </a:p>
          <a:p>
            <a:pPr lvl="3"/>
            <a:r>
              <a:rPr lang="en-US" sz="1400" dirty="0" smtClean="0"/>
              <a:t>inter cloud migration</a:t>
            </a:r>
          </a:p>
          <a:p>
            <a:pPr lvl="3"/>
            <a:r>
              <a:rPr lang="en-US" sz="1400" dirty="0" smtClean="0"/>
              <a:t>image management</a:t>
            </a:r>
          </a:p>
          <a:p>
            <a:pPr lvl="2"/>
            <a:r>
              <a:rPr lang="en-US" sz="1600" dirty="0" smtClean="0"/>
              <a:t>Network</a:t>
            </a:r>
          </a:p>
          <a:p>
            <a:pPr lvl="3"/>
            <a:r>
              <a:rPr lang="en-US" sz="1400" dirty="0" err="1" smtClean="0"/>
              <a:t>DNSmasq</a:t>
            </a:r>
            <a:r>
              <a:rPr lang="en-US" sz="1400" dirty="0" smtClean="0"/>
              <a:t> / </a:t>
            </a:r>
            <a:r>
              <a:rPr lang="en-US" sz="1400" dirty="0" err="1" smtClean="0"/>
              <a:t>OpenVSwitch</a:t>
            </a:r>
            <a:endParaRPr lang="en-US" sz="1400" dirty="0" smtClean="0"/>
          </a:p>
          <a:p>
            <a:pPr lvl="2"/>
            <a:r>
              <a:rPr lang="en-US" sz="1600" dirty="0" smtClean="0"/>
              <a:t>Computing</a:t>
            </a:r>
          </a:p>
          <a:p>
            <a:pPr lvl="3"/>
            <a:r>
              <a:rPr lang="en-US" sz="1400" dirty="0" err="1" smtClean="0"/>
              <a:t>Stateful</a:t>
            </a:r>
            <a:r>
              <a:rPr lang="en-US" sz="1400" dirty="0" smtClean="0"/>
              <a:t> VM handling</a:t>
            </a:r>
          </a:p>
          <a:p>
            <a:pPr lvl="2"/>
            <a:endParaRPr lang="en-US" sz="1600" dirty="0" smtClean="0"/>
          </a:p>
          <a:p>
            <a:pPr lvl="2"/>
            <a:endParaRPr lang="en-US" sz="2600" dirty="0" smtClean="0"/>
          </a:p>
        </p:txBody>
      </p:sp>
      <p:pic>
        <p:nvPicPr>
          <p:cNvPr id="64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682182" cy="720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Rounded Rectangle 9"/>
          <p:cNvSpPr/>
          <p:nvPr/>
        </p:nvSpPr>
        <p:spPr>
          <a:xfrm rot="19069955">
            <a:off x="3059832" y="1700808"/>
            <a:ext cx="504056" cy="21602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Rounded Rectangle 9"/>
          <p:cNvSpPr/>
          <p:nvPr/>
        </p:nvSpPr>
        <p:spPr>
          <a:xfrm rot="2410021">
            <a:off x="4870265" y="1693882"/>
            <a:ext cx="504056" cy="21602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/>
              </a:rPr>
              <a:t>CDMI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Rounded Rectangle 10"/>
          <p:cNvSpPr/>
          <p:nvPr/>
        </p:nvSpPr>
        <p:spPr>
          <a:xfrm rot="16200000">
            <a:off x="3129041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ounded Rectangle 10"/>
          <p:cNvSpPr/>
          <p:nvPr/>
        </p:nvSpPr>
        <p:spPr>
          <a:xfrm rot="1197215">
            <a:off x="5391289" y="2209536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Rounded Rectangle 10"/>
          <p:cNvSpPr/>
          <p:nvPr/>
        </p:nvSpPr>
        <p:spPr>
          <a:xfrm rot="5400000">
            <a:off x="4640313" y="3287783"/>
            <a:ext cx="582558" cy="288928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FFFFFF"/>
                </a:solidFill>
                <a:latin typeface="Arial"/>
              </a:rPr>
              <a:t>OCCI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Chevron 73"/>
          <p:cNvSpPr/>
          <p:nvPr/>
        </p:nvSpPr>
        <p:spPr>
          <a:xfrm rot="18809015">
            <a:off x="5003397" y="2717239"/>
            <a:ext cx="737723" cy="270238"/>
          </a:xfrm>
          <a:prstGeom prst="chevron">
            <a:avLst>
              <a:gd name="adj" fmla="val 683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5" name="Picture 8" descr="Screen shot 2011-04-18 at 4.08.00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15" y="5236536"/>
            <a:ext cx="786333" cy="280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3851920" y="17431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Object</a:t>
            </a:r>
          </a:p>
          <a:p>
            <a:r>
              <a:rPr lang="it-IT" sz="1200" dirty="0" smtClean="0"/>
              <a:t>Storage</a:t>
            </a:r>
            <a:endParaRPr lang="it-IT" sz="1200" dirty="0"/>
          </a:p>
        </p:txBody>
      </p:sp>
      <p:sp>
        <p:nvSpPr>
          <p:cNvPr id="38" name="CasellaDiTesto 36"/>
          <p:cNvSpPr txBox="1"/>
          <p:nvPr/>
        </p:nvSpPr>
        <p:spPr>
          <a:xfrm rot="20663850">
            <a:off x="1792072" y="1491973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M/W X</a:t>
            </a:r>
            <a:endParaRPr lang="it-IT" dirty="0"/>
          </a:p>
        </p:txBody>
      </p:sp>
      <p:sp>
        <p:nvSpPr>
          <p:cNvPr id="39" name="CasellaDiTesto 36"/>
          <p:cNvSpPr txBox="1"/>
          <p:nvPr/>
        </p:nvSpPr>
        <p:spPr>
          <a:xfrm rot="1340183">
            <a:off x="5234891" y="1640975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Cloud</a:t>
            </a:r>
            <a:r>
              <a:rPr lang="it-IT" dirty="0" smtClean="0"/>
              <a:t> M/W 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7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56176" y="1618922"/>
            <a:ext cx="2987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Current</a:t>
            </a:r>
            <a:r>
              <a:rPr lang="it-IT" b="1" dirty="0" smtClean="0"/>
              <a:t> </a:t>
            </a:r>
            <a:r>
              <a:rPr lang="it-IT" b="1" dirty="0" err="1" smtClean="0"/>
              <a:t>functionalities</a:t>
            </a:r>
            <a:r>
              <a:rPr lang="it-IT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authentication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Fine-</a:t>
            </a:r>
            <a:r>
              <a:rPr lang="it-IT" dirty="0" err="1" smtClean="0"/>
              <a:t>grained</a:t>
            </a:r>
            <a:r>
              <a:rPr lang="it-IT" dirty="0" smtClean="0"/>
              <a:t> </a:t>
            </a:r>
            <a:r>
              <a:rPr lang="it-IT" dirty="0" err="1" smtClean="0"/>
              <a:t>authorisation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deployment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on a </a:t>
            </a:r>
            <a:r>
              <a:rPr lang="it-IT" dirty="0" err="1" smtClean="0"/>
              <a:t>cloud</a:t>
            </a:r>
            <a:r>
              <a:rPr lang="it-IT" dirty="0" smtClean="0"/>
              <a:t> and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move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Single/multi-</a:t>
            </a:r>
            <a:r>
              <a:rPr lang="it-IT" dirty="0" err="1" smtClean="0"/>
              <a:t>deletion</a:t>
            </a:r>
            <a:r>
              <a:rPr lang="it-IT" dirty="0" smtClean="0"/>
              <a:t> of </a:t>
            </a:r>
            <a:r>
              <a:rPr lang="it-IT" dirty="0" err="1" smtClean="0"/>
              <a:t>VMs</a:t>
            </a:r>
            <a:r>
              <a:rPr lang="it-IT" dirty="0" smtClean="0"/>
              <a:t> on a </a:t>
            </a:r>
            <a:r>
              <a:rPr lang="it-IT" dirty="0" err="1" smtClean="0"/>
              <a:t>cloud</a:t>
            </a:r>
            <a:r>
              <a:rPr lang="it-IT" dirty="0" smtClean="0"/>
              <a:t> and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SSH connection to </a:t>
            </a:r>
            <a:r>
              <a:rPr lang="it-IT" dirty="0" err="1" smtClean="0"/>
              <a:t>VMs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Direct web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  <a:r>
              <a:rPr lang="it-IT" dirty="0" err="1" smtClean="0"/>
              <a:t>VMs</a:t>
            </a:r>
            <a:r>
              <a:rPr lang="it-IT" dirty="0" smtClean="0"/>
              <a:t> hosting web </a:t>
            </a:r>
            <a:r>
              <a:rPr lang="it-IT" dirty="0" err="1" smtClean="0"/>
              <a:t>services</a:t>
            </a:r>
            <a:endParaRPr lang="it-I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008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Bookman Old Style" pitchFamily="18" charset="0"/>
              </a:rPr>
              <a:t>MyCloud</a:t>
            </a:r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 @                                 the CHAIN-REDS Science Gateway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2085"/>
            <a:ext cx="5961403" cy="5078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24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MyCloud</a:t>
            </a:r>
            <a:r>
              <a:rPr lang="en-US" noProof="0" dirty="0" smtClean="0"/>
              <a:t> &amp; European Projects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agINFRA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www.aginfra.eu</a:t>
            </a:r>
            <a:r>
              <a:rPr lang="en-US" dirty="0" smtClean="0"/>
              <a:t>) agricultural data repository and semantic web</a:t>
            </a:r>
          </a:p>
          <a:p>
            <a:r>
              <a:rPr lang="en-US" dirty="0" smtClean="0"/>
              <a:t>CHAIN-REDS</a:t>
            </a:r>
          </a:p>
          <a:p>
            <a:r>
              <a:rPr lang="en-US" dirty="0" smtClean="0"/>
              <a:t>eI4Africa (</a:t>
            </a:r>
            <a:r>
              <a:rPr lang="en-US" dirty="0" smtClean="0">
                <a:hlinkClick r:id="rId3"/>
              </a:rPr>
              <a:t>www.ei4africa.eu</a:t>
            </a:r>
            <a:r>
              <a:rPr lang="en-US" dirty="0" smtClean="0"/>
              <a:t>) </a:t>
            </a:r>
            <a:r>
              <a:rPr lang="en-US" dirty="0" err="1" smtClean="0"/>
              <a:t>eInfrastructures</a:t>
            </a:r>
            <a:r>
              <a:rPr lang="en-US" dirty="0" smtClean="0"/>
              <a:t> for Africa</a:t>
            </a:r>
          </a:p>
          <a:p>
            <a:r>
              <a:rPr lang="en-US" dirty="0" smtClean="0"/>
              <a:t>DCH-RP (</a:t>
            </a:r>
            <a:r>
              <a:rPr lang="en-US" dirty="0" smtClean="0">
                <a:hlinkClick r:id="rId4"/>
              </a:rPr>
              <a:t>www.dch-rp.eu</a:t>
            </a:r>
            <a:r>
              <a:rPr lang="en-US" dirty="0" smtClean="0"/>
              <a:t>) digital preservation for cultural heritage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some </a:t>
            </a:r>
            <a:r>
              <a:rPr lang="en-US" dirty="0" smtClean="0"/>
              <a:t>other national </a:t>
            </a:r>
            <a:r>
              <a:rPr lang="en-US" dirty="0" smtClean="0"/>
              <a:t>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cloud sites in Catania are under approval by EGI Federated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4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</a:t>
            </a:r>
            <a:r>
              <a:rPr lang="en-US" dirty="0" err="1" smtClean="0"/>
              <a:t>siamo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Giuseppe Andronico</a:t>
            </a:r>
          </a:p>
          <a:p>
            <a:r>
              <a:rPr lang="en-US" dirty="0" smtClean="0"/>
              <a:t>Salvatore </a:t>
            </a:r>
            <a:r>
              <a:rPr lang="en-US" dirty="0" err="1" smtClean="0"/>
              <a:t>Monforte</a:t>
            </a:r>
            <a:endParaRPr lang="en-US" dirty="0" smtClean="0"/>
          </a:p>
          <a:p>
            <a:r>
              <a:rPr lang="en-US" dirty="0" smtClean="0"/>
              <a:t>Maurizio </a:t>
            </a:r>
            <a:r>
              <a:rPr lang="en-US" dirty="0" err="1" smtClean="0"/>
              <a:t>Paone</a:t>
            </a:r>
            <a:endParaRPr lang="en-US" dirty="0" smtClean="0"/>
          </a:p>
          <a:p>
            <a:r>
              <a:rPr lang="en-US" dirty="0" smtClean="0"/>
              <a:t>Vanessa </a:t>
            </a:r>
            <a:r>
              <a:rPr lang="en-US" dirty="0" err="1" smtClean="0"/>
              <a:t>Privitera</a:t>
            </a:r>
            <a:r>
              <a:rPr lang="en-US" dirty="0" smtClean="0"/>
              <a:t> (</a:t>
            </a:r>
            <a:r>
              <a:rPr lang="en-US" dirty="0" err="1" smtClean="0"/>
              <a:t>borsa</a:t>
            </a:r>
            <a:r>
              <a:rPr lang="en-US" dirty="0" smtClean="0"/>
              <a:t> GARR)</a:t>
            </a:r>
          </a:p>
          <a:p>
            <a:r>
              <a:rPr lang="en-US" dirty="0" err="1" smtClean="0"/>
              <a:t>Gianluca</a:t>
            </a:r>
            <a:r>
              <a:rPr lang="en-US" dirty="0" smtClean="0"/>
              <a:t> </a:t>
            </a:r>
            <a:r>
              <a:rPr lang="en-US" dirty="0" err="1" smtClean="0"/>
              <a:t>Passaro</a:t>
            </a:r>
            <a:endParaRPr lang="en-US" dirty="0" smtClean="0"/>
          </a:p>
          <a:p>
            <a:r>
              <a:rPr lang="en-US" dirty="0" smtClean="0"/>
              <a:t>Giuseppe </a:t>
            </a:r>
            <a:r>
              <a:rPr lang="en-US" dirty="0" err="1" smtClean="0"/>
              <a:t>Platania</a:t>
            </a:r>
            <a:endParaRPr lang="en-US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Giuseppe La Rocca</a:t>
            </a:r>
          </a:p>
          <a:p>
            <a:r>
              <a:rPr lang="it-IT" dirty="0" smtClean="0"/>
              <a:t>Emidio Giorgio</a:t>
            </a:r>
          </a:p>
          <a:p>
            <a:r>
              <a:rPr lang="en-US" dirty="0"/>
              <a:t>Marco </a:t>
            </a:r>
            <a:r>
              <a:rPr lang="en-US" dirty="0" err="1"/>
              <a:t>Fargetta</a:t>
            </a:r>
            <a:endParaRPr lang="en-US" dirty="0"/>
          </a:p>
          <a:p>
            <a:r>
              <a:rPr lang="it-IT" dirty="0" smtClean="0"/>
              <a:t>Roberto Barbera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2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Cloud federation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Continuiamo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</a:t>
            </a:r>
            <a:r>
              <a:rPr lang="en-US" dirty="0" err="1" smtClean="0"/>
              <a:t>iniziato</a:t>
            </a:r>
            <a:r>
              <a:rPr lang="en-US" dirty="0" smtClean="0"/>
              <a:t> con CLEVER</a:t>
            </a:r>
          </a:p>
          <a:p>
            <a:pPr marL="0" indent="0">
              <a:buNone/>
            </a:pP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sviluppato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Cloud Manager,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scopo</a:t>
            </a:r>
            <a:r>
              <a:rPr lang="en-US" dirty="0" smtClean="0"/>
              <a:t> di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cloud </a:t>
            </a:r>
            <a:r>
              <a:rPr lang="en-US" dirty="0" err="1" smtClean="0"/>
              <a:t>remota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Funziona</a:t>
            </a:r>
            <a:r>
              <a:rPr lang="en-US" dirty="0" smtClean="0"/>
              <a:t> con un middleware cloud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purchè</a:t>
            </a:r>
            <a:r>
              <a:rPr lang="en-US" dirty="0" smtClean="0"/>
              <a:t> </a:t>
            </a:r>
            <a:r>
              <a:rPr lang="en-US" dirty="0" err="1" smtClean="0"/>
              <a:t>esponga</a:t>
            </a:r>
            <a:r>
              <a:rPr lang="en-US" dirty="0" smtClean="0"/>
              <a:t> un API</a:t>
            </a:r>
          </a:p>
          <a:p>
            <a:pPr marL="0" indent="0">
              <a:buNone/>
            </a:pPr>
            <a:r>
              <a:rPr lang="en-US" dirty="0" err="1" smtClean="0"/>
              <a:t>Provata</a:t>
            </a:r>
            <a:r>
              <a:rPr lang="en-US" dirty="0" smtClean="0"/>
              <a:t>  </a:t>
            </a:r>
            <a:r>
              <a:rPr lang="en-US" dirty="0" err="1" smtClean="0"/>
              <a:t>OpenNebula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 OCCI; in CHAIN-REDS </a:t>
            </a:r>
            <a:r>
              <a:rPr lang="en-US" dirty="0" err="1" smtClean="0"/>
              <a:t>usiamo</a:t>
            </a:r>
            <a:r>
              <a:rPr lang="en-US" dirty="0" smtClean="0"/>
              <a:t> OCCI</a:t>
            </a:r>
          </a:p>
        </p:txBody>
      </p:sp>
    </p:spTree>
    <p:extLst>
      <p:ext uri="{BB962C8B-B14F-4D97-AF65-F5344CB8AC3E}">
        <p14:creationId xmlns:p14="http://schemas.microsoft.com/office/powerpoint/2010/main" val="361016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Architettura di CLEVER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8435" name="Segnaposto contenuto 4"/>
          <p:cNvGrpSpPr>
            <a:grpSpLocks noGrp="1"/>
          </p:cNvGrpSpPr>
          <p:nvPr/>
        </p:nvGrpSpPr>
        <p:grpSpPr bwMode="auto">
          <a:xfrm>
            <a:off x="457200" y="2428875"/>
            <a:ext cx="8229600" cy="3895725"/>
            <a:chOff x="332886" y="1285860"/>
            <a:chExt cx="8096766" cy="4438680"/>
          </a:xfrm>
        </p:grpSpPr>
        <p:pic>
          <p:nvPicPr>
            <p:cNvPr id="18437" name="Picture 5" descr="C:\Users\kengi\Documents\BORSA-GARR\clever\architettur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86" y="1285860"/>
              <a:ext cx="8096766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856878" y="4928689"/>
              <a:ext cx="1286986" cy="64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428161" y="4928689"/>
              <a:ext cx="1286986" cy="64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009942" y="5082433"/>
              <a:ext cx="1285425" cy="642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15147" y="4214232"/>
              <a:ext cx="409212" cy="21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499608" y="3928449"/>
              <a:ext cx="1071447" cy="14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18443" name="Picture 9" descr="http://upload.wikimedia.org/wikipedia/commons/thumb/9/95/XMPP_logo.svg/220px-XMPP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4848250"/>
              <a:ext cx="426506" cy="4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1" descr="http://www.sedna.org/images/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16" b="27998"/>
            <a:stretch>
              <a:fillRect/>
            </a:stretch>
          </p:blipFill>
          <p:spPr bwMode="auto">
            <a:xfrm>
              <a:off x="3071802" y="4929198"/>
              <a:ext cx="714380" cy="30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4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 err="1" smtClean="0"/>
              <a:t>Cloud</a:t>
            </a:r>
            <a:r>
              <a:rPr lang="it-IT" dirty="0" smtClean="0"/>
              <a:t> Manager</a:t>
            </a:r>
          </a:p>
        </p:txBody>
      </p:sp>
      <p:grpSp>
        <p:nvGrpSpPr>
          <p:cNvPr id="18435" name="Segnaposto contenuto 4"/>
          <p:cNvGrpSpPr>
            <a:grpSpLocks noGrp="1"/>
          </p:cNvGrpSpPr>
          <p:nvPr/>
        </p:nvGrpSpPr>
        <p:grpSpPr bwMode="auto">
          <a:xfrm>
            <a:off x="457200" y="2092479"/>
            <a:ext cx="8229600" cy="3895725"/>
            <a:chOff x="332886" y="1285860"/>
            <a:chExt cx="8096766" cy="4438680"/>
          </a:xfrm>
        </p:grpSpPr>
        <p:pic>
          <p:nvPicPr>
            <p:cNvPr id="18437" name="Picture 5" descr="C:\Users\kengi\Documents\BORSA-GARR\clever\architettur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86" y="1285860"/>
              <a:ext cx="8096766" cy="407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856878" y="4928689"/>
              <a:ext cx="1286986" cy="64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428161" y="4928689"/>
              <a:ext cx="1286986" cy="64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009942" y="5082433"/>
              <a:ext cx="1285425" cy="642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715147" y="4214232"/>
              <a:ext cx="409212" cy="21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499608" y="3928449"/>
              <a:ext cx="1071447" cy="14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18443" name="Picture 9" descr="http://upload.wikimedia.org/wikipedia/commons/thumb/9/95/XMPP_logo.svg/220px-XMPP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4848250"/>
              <a:ext cx="426506" cy="4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1" descr="http://www.sedna.org/images/3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16" b="27998"/>
            <a:stretch>
              <a:fillRect/>
            </a:stretch>
          </p:blipFill>
          <p:spPr bwMode="auto">
            <a:xfrm>
              <a:off x="3071802" y="4929198"/>
              <a:ext cx="714380" cy="30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7655646" y="2822726"/>
            <a:ext cx="370294" cy="184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200" b="1" dirty="0" err="1" smtClean="0"/>
              <a:t>Cloud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54487" y="2132723"/>
            <a:ext cx="542906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400" b="1" dirty="0" err="1" smtClean="0"/>
              <a:t>Cloud</a:t>
            </a:r>
            <a:endParaRPr lang="it-IT" sz="1400" b="1" dirty="0"/>
          </a:p>
          <a:p>
            <a:r>
              <a:rPr lang="it-IT" sz="1400" b="1" dirty="0" smtClean="0"/>
              <a:t>remota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1283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gateway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Collaborazione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di Roberto </a:t>
            </a:r>
            <a:r>
              <a:rPr lang="en-US" dirty="0" err="1" smtClean="0"/>
              <a:t>Barbera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L’architettura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SG è </a:t>
            </a:r>
            <a:r>
              <a:rPr lang="en-US" dirty="0" err="1" smtClean="0"/>
              <a:t>aperta</a:t>
            </a:r>
            <a:r>
              <a:rPr lang="en-US" dirty="0" smtClean="0"/>
              <a:t> per </a:t>
            </a:r>
            <a:r>
              <a:rPr lang="en-US" dirty="0" err="1" smtClean="0"/>
              <a:t>gestire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singoli</a:t>
            </a:r>
            <a:r>
              <a:rPr lang="en-US" dirty="0" smtClean="0"/>
              <a:t> computer al cloud </a:t>
            </a:r>
            <a:r>
              <a:rPr lang="en-US" dirty="0" err="1" smtClean="0"/>
              <a:t>passando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cluster e le grid</a:t>
            </a:r>
          </a:p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nostro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federazione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adatta</a:t>
            </a:r>
            <a:r>
              <a:rPr lang="en-US" dirty="0" smtClean="0"/>
              <a:t> </a:t>
            </a:r>
            <a:r>
              <a:rPr lang="en-US" dirty="0" err="1" smtClean="0"/>
              <a:t>bene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requirements per </a:t>
            </a:r>
            <a:r>
              <a:rPr lang="en-US" dirty="0" err="1" smtClean="0"/>
              <a:t>estendere</a:t>
            </a:r>
            <a:r>
              <a:rPr lang="en-US" dirty="0" smtClean="0"/>
              <a:t> SG </a:t>
            </a:r>
            <a:r>
              <a:rPr lang="en-US" dirty="0" err="1" smtClean="0"/>
              <a:t>alla</a:t>
            </a:r>
            <a:r>
              <a:rPr lang="en-US" dirty="0" smtClean="0"/>
              <a:t> cloud</a:t>
            </a:r>
          </a:p>
        </p:txBody>
      </p:sp>
    </p:spTree>
    <p:extLst>
      <p:ext uri="{BB962C8B-B14F-4D97-AF65-F5344CB8AC3E}">
        <p14:creationId xmlns:p14="http://schemas.microsoft.com/office/powerpoint/2010/main" val="131423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uvola 61"/>
          <p:cNvSpPr/>
          <p:nvPr/>
        </p:nvSpPr>
        <p:spPr>
          <a:xfrm>
            <a:off x="2123728" y="3789040"/>
            <a:ext cx="4902470" cy="2941856"/>
          </a:xfrm>
          <a:prstGeom prst="cloud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Straight Connector 19"/>
          <p:cNvCxnSpPr>
            <a:stCxn id="36" idx="2"/>
          </p:cNvCxnSpPr>
          <p:nvPr/>
        </p:nvCxnSpPr>
        <p:spPr>
          <a:xfrm>
            <a:off x="4435140" y="3770047"/>
            <a:ext cx="1216089" cy="141850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19"/>
          <p:cNvCxnSpPr>
            <a:stCxn id="36" idx="2"/>
            <a:endCxn id="41" idx="3"/>
          </p:cNvCxnSpPr>
          <p:nvPr/>
        </p:nvCxnSpPr>
        <p:spPr>
          <a:xfrm flipH="1">
            <a:off x="3370469" y="3770047"/>
            <a:ext cx="1064671" cy="135018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9"/>
          <p:cNvCxnSpPr/>
          <p:nvPr/>
        </p:nvCxnSpPr>
        <p:spPr>
          <a:xfrm>
            <a:off x="4427984" y="263691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19"/>
          <p:cNvCxnSpPr/>
          <p:nvPr/>
        </p:nvCxnSpPr>
        <p:spPr>
          <a:xfrm>
            <a:off x="1115616" y="3770047"/>
            <a:ext cx="0" cy="37903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Connector 19"/>
          <p:cNvCxnSpPr/>
          <p:nvPr/>
        </p:nvCxnSpPr>
        <p:spPr>
          <a:xfrm>
            <a:off x="1115616" y="264455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003" y="44624"/>
            <a:ext cx="8909483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Catania Science Gateway             Framework architecture</a:t>
            </a:r>
            <a:endParaRPr lang="en-US" sz="2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83618" y="1425483"/>
            <a:ext cx="1284326" cy="77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.......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060280" y="1961135"/>
            <a:ext cx="2392363" cy="8636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Catania Science Gateway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189662" y="1892077"/>
            <a:ext cx="635000" cy="295275"/>
          </a:xfrm>
          <a:prstGeom prst="lef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Screen shot 2011-04-18 at 4.08.00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7730">
            <a:off x="5631026" y="3258415"/>
            <a:ext cx="906282" cy="323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28340" y="1669430"/>
            <a:ext cx="1003300" cy="679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1696492" y="1667843"/>
            <a:ext cx="1003300" cy="681037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3849811" y="1669430"/>
            <a:ext cx="1226769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MyCloud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7"/>
          <p:cNvSpPr/>
          <p:nvPr/>
        </p:nvSpPr>
        <p:spPr>
          <a:xfrm>
            <a:off x="179512" y="1366615"/>
            <a:ext cx="5010150" cy="12700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1116127" y="1347167"/>
            <a:ext cx="3311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Embedded </a:t>
            </a:r>
            <a:r>
              <a:rPr lang="en-US" b="1" kern="0" dirty="0" smtClean="0">
                <a:solidFill>
                  <a:srgbClr val="2B519A"/>
                </a:solidFill>
                <a:latin typeface="Calibri" pitchFamily="34" charset="0"/>
              </a:rPr>
              <a:t>Services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8" name="Picture 27" descr="User-group-25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575" y="2309590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6937499" y="1316029"/>
            <a:ext cx="2098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FF0000"/>
                </a:solidFill>
                <a:latin typeface="Calibri" pitchFamily="34" charset="0"/>
              </a:rPr>
              <a:t>Scientist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itchFamily="34" charset="0"/>
              </a:rPr>
              <a:t>Cloud tenant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Left Brace 30"/>
          <p:cNvSpPr/>
          <p:nvPr/>
        </p:nvSpPr>
        <p:spPr>
          <a:xfrm>
            <a:off x="6688262" y="1285652"/>
            <a:ext cx="341313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umetto 1 20"/>
          <p:cNvSpPr/>
          <p:nvPr/>
        </p:nvSpPr>
        <p:spPr>
          <a:xfrm>
            <a:off x="7164288" y="4293096"/>
            <a:ext cx="188477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belonging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Identity </a:t>
            </a:r>
            <a:r>
              <a:rPr kumimoji="0" lang="it-IT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Federations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16"/>
          <p:cNvSpPr/>
          <p:nvPr/>
        </p:nvSpPr>
        <p:spPr>
          <a:xfrm>
            <a:off x="179512" y="4190264"/>
            <a:ext cx="1851738" cy="20193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179512" y="2924944"/>
            <a:ext cx="185789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Arial"/>
              </a:rPr>
              <a:t>Grid/Cloud Engine           (based on SAGA)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12"/>
          <p:cNvSpPr/>
          <p:nvPr/>
        </p:nvSpPr>
        <p:spPr>
          <a:xfrm>
            <a:off x="3506192" y="2856726"/>
            <a:ext cx="1857896" cy="913321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CLEVER           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</a:rPr>
              <a:t>Orchestrator (based on OCCI)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2482619" y="5070629"/>
            <a:ext cx="1775699" cy="867569"/>
            <a:chOff x="2766988" y="4361017"/>
            <a:chExt cx="1775699" cy="867569"/>
          </a:xfrm>
        </p:grpSpPr>
        <p:sp>
          <p:nvSpPr>
            <p:cNvPr id="41" name="Nuvola 40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059832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/>
                <a:t> </a:t>
              </a:r>
              <a:r>
                <a:rPr lang="it-IT" dirty="0" smtClean="0"/>
                <a:t>#2</a:t>
              </a:r>
              <a:endParaRPr lang="it-IT" dirty="0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4644275" y="5156401"/>
            <a:ext cx="1775699" cy="867569"/>
            <a:chOff x="2766988" y="4361017"/>
            <a:chExt cx="1775699" cy="867569"/>
          </a:xfrm>
        </p:grpSpPr>
        <p:sp>
          <p:nvSpPr>
            <p:cNvPr id="48" name="Nuvola 47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134151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/>
                <a:t> </a:t>
              </a:r>
              <a:r>
                <a:rPr lang="it-IT" dirty="0" smtClean="0"/>
                <a:t>#n</a:t>
              </a:r>
              <a:endParaRPr lang="it-IT" dirty="0"/>
            </a:p>
          </p:txBody>
        </p:sp>
      </p:grpSp>
      <p:cxnSp>
        <p:nvCxnSpPr>
          <p:cNvPr id="50" name="Straight Connector 19"/>
          <p:cNvCxnSpPr/>
          <p:nvPr/>
        </p:nvCxnSpPr>
        <p:spPr>
          <a:xfrm>
            <a:off x="4427984" y="3789040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4" name="Gruppo 43"/>
          <p:cNvGrpSpPr/>
          <p:nvPr/>
        </p:nvGrpSpPr>
        <p:grpSpPr>
          <a:xfrm>
            <a:off x="3707904" y="4077072"/>
            <a:ext cx="1775699" cy="867569"/>
            <a:chOff x="2766988" y="4361017"/>
            <a:chExt cx="1775699" cy="867569"/>
          </a:xfrm>
        </p:grpSpPr>
        <p:sp>
          <p:nvSpPr>
            <p:cNvPr id="45" name="Nuvola 44"/>
            <p:cNvSpPr/>
            <p:nvPr/>
          </p:nvSpPr>
          <p:spPr>
            <a:xfrm>
              <a:off x="2766988" y="4361017"/>
              <a:ext cx="1775699" cy="86756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59832" y="458112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Cloud</a:t>
              </a:r>
              <a:r>
                <a:rPr lang="it-IT" dirty="0" smtClean="0"/>
                <a:t> #1</a:t>
              </a:r>
              <a:endParaRPr lang="it-IT" dirty="0"/>
            </a:p>
          </p:txBody>
        </p:sp>
      </p:grpSp>
      <p:pic>
        <p:nvPicPr>
          <p:cNvPr id="59" name="Immagin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1199281" cy="341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3" name="CasellaDiTesto 62"/>
          <p:cNvSpPr txBox="1"/>
          <p:nvPr/>
        </p:nvSpPr>
        <p:spPr>
          <a:xfrm>
            <a:off x="969715" y="234888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Use case #1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876689" y="234888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Use case #2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915816" y="6011996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Single </a:t>
            </a:r>
            <a:r>
              <a:rPr lang="it-IT" b="1" dirty="0" err="1" smtClean="0">
                <a:solidFill>
                  <a:srgbClr val="FF0000"/>
                </a:solidFill>
              </a:rPr>
              <a:t>logical</a:t>
            </a:r>
            <a:r>
              <a:rPr lang="it-IT" b="1" dirty="0" smtClean="0">
                <a:solidFill>
                  <a:srgbClr val="FF0000"/>
                </a:solidFill>
              </a:rPr>
              <a:t> domain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79512" y="4267151"/>
            <a:ext cx="914688" cy="1034057"/>
            <a:chOff x="107504" y="2636912"/>
            <a:chExt cx="1780311" cy="2077265"/>
          </a:xfrm>
        </p:grpSpPr>
        <p:pic>
          <p:nvPicPr>
            <p:cNvPr id="52" name="Picture 8" descr="cluster_ico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36912"/>
              <a:ext cx="1353037" cy="1265316"/>
            </a:xfrm>
            <a:prstGeom prst="rect">
              <a:avLst/>
            </a:prstGeom>
          </p:spPr>
        </p:pic>
        <p:sp>
          <p:nvSpPr>
            <p:cNvPr id="53" name="TextBox 24"/>
            <p:cNvSpPr txBox="1"/>
            <p:nvPr/>
          </p:nvSpPr>
          <p:spPr>
            <a:xfrm>
              <a:off x="107504" y="3848590"/>
              <a:ext cx="1780311" cy="86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HPC</a:t>
              </a:r>
            </a:p>
            <a:p>
              <a:pPr algn="ctr"/>
              <a:r>
                <a:rPr lang="en-US" sz="1100" b="1" dirty="0" smtClean="0"/>
                <a:t>Clusters</a:t>
              </a:r>
              <a:endParaRPr lang="en-US" sz="1100" b="1" dirty="0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09" y="4725144"/>
            <a:ext cx="957103" cy="7152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5517232"/>
            <a:ext cx="981471" cy="6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9" y="6043821"/>
            <a:ext cx="1040939" cy="4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792088"/>
          </a:xfrm>
        </p:spPr>
        <p:txBody>
          <a:bodyPr>
            <a:normAutofit/>
          </a:bodyPr>
          <a:lstStyle/>
          <a:p>
            <a:pPr algn="r"/>
            <a:r>
              <a:rPr lang="it-IT" sz="32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Catania </a:t>
            </a:r>
            <a:r>
              <a:rPr lang="it-IT" sz="32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Grid</a:t>
            </a:r>
            <a:r>
              <a:rPr lang="it-IT" sz="32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&amp; </a:t>
            </a:r>
            <a:r>
              <a:rPr lang="it-IT" sz="32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Cloud</a:t>
            </a:r>
            <a:r>
              <a:rPr lang="it-IT" sz="32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Engine</a:t>
            </a:r>
            <a:endParaRPr lang="it-IT" sz="32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7438693" y="3975101"/>
            <a:ext cx="1075443" cy="1152896"/>
          </a:xfrm>
          <a:prstGeom prst="flowChartMagneticDisk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sellaDiTesto 14"/>
          <p:cNvSpPr txBox="1">
            <a:spLocks noChangeArrowheads="1"/>
          </p:cNvSpPr>
          <p:nvPr/>
        </p:nvSpPr>
        <p:spPr bwMode="auto">
          <a:xfrm>
            <a:off x="7020272" y="1772816"/>
            <a:ext cx="2004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Grid/Cloud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Engine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Freccia bidirezionale verticale 10"/>
          <p:cNvSpPr/>
          <p:nvPr/>
        </p:nvSpPr>
        <p:spPr>
          <a:xfrm>
            <a:off x="1055450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ccia bidirezionale verticale 11"/>
          <p:cNvSpPr/>
          <p:nvPr/>
        </p:nvSpPr>
        <p:spPr>
          <a:xfrm flipH="1">
            <a:off x="3608748" y="5322783"/>
            <a:ext cx="201345" cy="345869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6632389" y="4241009"/>
            <a:ext cx="806582" cy="404129"/>
          </a:xfrm>
          <a:prstGeom prst="leftRight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sellaDiTesto 49"/>
          <p:cNvSpPr txBox="1">
            <a:spLocks noChangeArrowheads="1"/>
          </p:cNvSpPr>
          <p:nvPr/>
        </p:nvSpPr>
        <p:spPr bwMode="auto">
          <a:xfrm>
            <a:off x="7469987" y="4186344"/>
            <a:ext cx="1041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Users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Tracking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DB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86682" y="2990510"/>
            <a:ext cx="5375363" cy="492443"/>
            <a:chOff x="611560" y="3318397"/>
            <a:chExt cx="5760640" cy="615144"/>
          </a:xfrm>
        </p:grpSpPr>
        <p:sp>
          <p:nvSpPr>
            <p:cNvPr id="16" name="Rettangolo arrotondato 15"/>
            <p:cNvSpPr/>
            <p:nvPr/>
          </p:nvSpPr>
          <p:spPr>
            <a:xfrm>
              <a:off x="611560" y="3429000"/>
              <a:ext cx="5760640" cy="43204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CasellaDiTesto 25"/>
            <p:cNvSpPr txBox="1">
              <a:spLocks noChangeArrowheads="1"/>
            </p:cNvSpPr>
            <p:nvPr/>
          </p:nvSpPr>
          <p:spPr bwMode="auto">
            <a:xfrm>
              <a:off x="1846515" y="3318397"/>
              <a:ext cx="3284689" cy="61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 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Interface</a:t>
              </a: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786682" y="4930195"/>
            <a:ext cx="5375363" cy="345869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sellaDiTesto 19"/>
          <p:cNvSpPr txBox="1">
            <a:spLocks noChangeArrowheads="1"/>
          </p:cNvSpPr>
          <p:nvPr/>
        </p:nvSpPr>
        <p:spPr bwMode="auto">
          <a:xfrm>
            <a:off x="2511171" y="4851832"/>
            <a:ext cx="2438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SAGA/JSAGA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API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16338" y="3052784"/>
            <a:ext cx="6316051" cy="2248147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00867" y="3802167"/>
            <a:ext cx="2284529" cy="749382"/>
            <a:chOff x="2555776" y="4077072"/>
            <a:chExt cx="2592288" cy="936104"/>
          </a:xfrm>
        </p:grpSpPr>
        <p:sp>
          <p:nvSpPr>
            <p:cNvPr id="22" name="Rettangolo arrotondato 21"/>
            <p:cNvSpPr/>
            <p:nvPr/>
          </p:nvSpPr>
          <p:spPr>
            <a:xfrm>
              <a:off x="2555776" y="4077072"/>
              <a:ext cx="2592288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asellaDiTesto 19"/>
            <p:cNvSpPr txBox="1">
              <a:spLocks noChangeArrowheads="1"/>
            </p:cNvSpPr>
            <p:nvPr/>
          </p:nvSpPr>
          <p:spPr bwMode="auto">
            <a:xfrm>
              <a:off x="2974916" y="4235409"/>
              <a:ext cx="17684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Job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00279" y="3802167"/>
            <a:ext cx="1835336" cy="749382"/>
            <a:chOff x="303969" y="4077072"/>
            <a:chExt cx="2035783" cy="936104"/>
          </a:xfrm>
        </p:grpSpPr>
        <p:sp>
          <p:nvSpPr>
            <p:cNvPr id="25" name="Rettangolo arrotondato 24"/>
            <p:cNvSpPr/>
            <p:nvPr/>
          </p:nvSpPr>
          <p:spPr>
            <a:xfrm>
              <a:off x="323528" y="4077072"/>
              <a:ext cx="2016224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asellaDiTesto 19"/>
            <p:cNvSpPr txBox="1">
              <a:spLocks noChangeArrowheads="1"/>
            </p:cNvSpPr>
            <p:nvPr/>
          </p:nvSpPr>
          <p:spPr bwMode="auto">
            <a:xfrm>
              <a:off x="303969" y="4205940"/>
              <a:ext cx="1965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Data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313615" y="3976850"/>
            <a:ext cx="1403771" cy="923330"/>
            <a:chOff x="5274231" y="3963117"/>
            <a:chExt cx="1504386" cy="1153394"/>
          </a:xfrm>
        </p:grpSpPr>
        <p:sp>
          <p:nvSpPr>
            <p:cNvPr id="28" name="Rettangolo arrotondato 27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asellaDiTesto 19"/>
            <p:cNvSpPr txBox="1">
              <a:spLocks noChangeArrowheads="1"/>
            </p:cNvSpPr>
            <p:nvPr/>
          </p:nvSpPr>
          <p:spPr bwMode="auto">
            <a:xfrm>
              <a:off x="5274231" y="3963117"/>
              <a:ext cx="1504386" cy="115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Users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Track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Monit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55575" y="1971512"/>
            <a:ext cx="1038981" cy="707886"/>
            <a:chOff x="7486553" y="1276303"/>
            <a:chExt cx="1261911" cy="1045043"/>
          </a:xfrm>
        </p:grpSpPr>
        <p:sp>
          <p:nvSpPr>
            <p:cNvPr id="31" name="Rettangolo arrotondato 30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asellaDiTesto 19"/>
            <p:cNvSpPr txBox="1">
              <a:spLocks noChangeArrowheads="1"/>
            </p:cNvSpPr>
            <p:nvPr/>
          </p:nvSpPr>
          <p:spPr bwMode="auto">
            <a:xfrm>
              <a:off x="7486553" y="1276303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776602" y="1971512"/>
            <a:ext cx="1007880" cy="707886"/>
            <a:chOff x="7524328" y="1282639"/>
            <a:chExt cx="1224136" cy="1045043"/>
          </a:xfrm>
        </p:grpSpPr>
        <p:sp>
          <p:nvSpPr>
            <p:cNvPr id="34" name="Rettangolo arrotondato 33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CasellaDiTesto 19"/>
            <p:cNvSpPr txBox="1">
              <a:spLocks noChangeArrowheads="1"/>
            </p:cNvSpPr>
            <p:nvPr/>
          </p:nvSpPr>
          <p:spPr bwMode="auto">
            <a:xfrm>
              <a:off x="7562672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4859550" y="1971512"/>
            <a:ext cx="1007880" cy="707886"/>
            <a:chOff x="7524328" y="1282639"/>
            <a:chExt cx="1224136" cy="1045043"/>
          </a:xfrm>
        </p:grpSpPr>
        <p:sp>
          <p:nvSpPr>
            <p:cNvPr id="37" name="Rettangolo arrotondato 36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CasellaDiTesto 19"/>
            <p:cNvSpPr txBox="1">
              <a:spLocks noChangeArrowheads="1"/>
            </p:cNvSpPr>
            <p:nvPr/>
          </p:nvSpPr>
          <p:spPr bwMode="auto">
            <a:xfrm>
              <a:off x="7551357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3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cxnSp>
        <p:nvCxnSpPr>
          <p:cNvPr id="39" name="Connettore 2 38"/>
          <p:cNvCxnSpPr/>
          <p:nvPr/>
        </p:nvCxnSpPr>
        <p:spPr>
          <a:xfrm rot="5400000">
            <a:off x="1256157" y="3600357"/>
            <a:ext cx="404149" cy="741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0" name="Connettore 2 39"/>
          <p:cNvCxnSpPr/>
          <p:nvPr/>
        </p:nvCxnSpPr>
        <p:spPr>
          <a:xfrm rot="5400000">
            <a:off x="3675019" y="3599670"/>
            <a:ext cx="403513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1" name="Connettore 2 40"/>
          <p:cNvCxnSpPr/>
          <p:nvPr/>
        </p:nvCxnSpPr>
        <p:spPr>
          <a:xfrm rot="5400000">
            <a:off x="1257587" y="4741639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2" name="Connettore 2 41"/>
          <p:cNvCxnSpPr/>
          <p:nvPr/>
        </p:nvCxnSpPr>
        <p:spPr>
          <a:xfrm rot="10800000">
            <a:off x="5061502" y="4413944"/>
            <a:ext cx="470344" cy="7347"/>
          </a:xfrm>
          <a:prstGeom prst="straightConnector1">
            <a:avLst/>
          </a:prstGeom>
          <a:noFill/>
          <a:ln w="47625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3" name="Connettore 2 42"/>
          <p:cNvCxnSpPr/>
          <p:nvPr/>
        </p:nvCxnSpPr>
        <p:spPr>
          <a:xfrm rot="5400000">
            <a:off x="3676500" y="4730714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44" name="Rettangolo arrotondato 43"/>
          <p:cNvSpPr/>
          <p:nvPr/>
        </p:nvSpPr>
        <p:spPr>
          <a:xfrm>
            <a:off x="179512" y="5682594"/>
            <a:ext cx="8894854" cy="842750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reccia bidirezionale verticale 44"/>
          <p:cNvSpPr/>
          <p:nvPr/>
        </p:nvSpPr>
        <p:spPr>
          <a:xfrm>
            <a:off x="3138103" y="2649270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ccia bidirezionale verticale 45"/>
          <p:cNvSpPr/>
          <p:nvPr/>
        </p:nvSpPr>
        <p:spPr>
          <a:xfrm>
            <a:off x="5221356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sellaDiTesto 14"/>
          <p:cNvSpPr txBox="1">
            <a:spLocks noChangeArrowheads="1"/>
          </p:cNvSpPr>
          <p:nvPr/>
        </p:nvSpPr>
        <p:spPr bwMode="auto">
          <a:xfrm>
            <a:off x="5326699" y="5229200"/>
            <a:ext cx="378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Grid/Cloud/Local MWs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cxnSp>
        <p:nvCxnSpPr>
          <p:cNvPr id="48" name="Connettore 2 47"/>
          <p:cNvCxnSpPr/>
          <p:nvPr/>
        </p:nvCxnSpPr>
        <p:spPr>
          <a:xfrm rot="5400000">
            <a:off x="6315162" y="2851208"/>
            <a:ext cx="1037606" cy="403152"/>
          </a:xfrm>
          <a:prstGeom prst="straightConnector1">
            <a:avLst/>
          </a:prstGeom>
          <a:noFill/>
          <a:ln w="730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grpSp>
        <p:nvGrpSpPr>
          <p:cNvPr id="49" name="Gruppo 48"/>
          <p:cNvGrpSpPr/>
          <p:nvPr/>
        </p:nvGrpSpPr>
        <p:grpSpPr>
          <a:xfrm>
            <a:off x="216024" y="1268760"/>
            <a:ext cx="6349173" cy="1726379"/>
            <a:chOff x="0" y="264352"/>
            <a:chExt cx="6804248" cy="2156536"/>
          </a:xfrm>
        </p:grpSpPr>
        <p:sp>
          <p:nvSpPr>
            <p:cNvPr id="50" name="Ovale 49"/>
            <p:cNvSpPr/>
            <p:nvPr/>
          </p:nvSpPr>
          <p:spPr bwMode="auto">
            <a:xfrm>
              <a:off x="0" y="548680"/>
              <a:ext cx="6804248" cy="1872208"/>
            </a:xfrm>
            <a:prstGeom prst="ellipse">
              <a:avLst/>
            </a:prstGeom>
            <a:noFill/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1" name="Gruppo 116"/>
            <p:cNvGrpSpPr/>
            <p:nvPr/>
          </p:nvGrpSpPr>
          <p:grpSpPr>
            <a:xfrm>
              <a:off x="1276879" y="264352"/>
              <a:ext cx="3799177" cy="716376"/>
              <a:chOff x="3525288" y="480376"/>
              <a:chExt cx="3799177" cy="716376"/>
            </a:xfrm>
          </p:grpSpPr>
          <p:sp>
            <p:nvSpPr>
              <p:cNvPr id="52" name="Rettangolo arrotondato 51"/>
              <p:cNvSpPr/>
              <p:nvPr/>
            </p:nvSpPr>
            <p:spPr>
              <a:xfrm>
                <a:off x="3779912" y="548680"/>
                <a:ext cx="3248744" cy="648072"/>
              </a:xfrm>
              <a:prstGeom prst="roundRect">
                <a:avLst/>
              </a:prstGeom>
              <a:solidFill>
                <a:srgbClr val="0067B1"/>
              </a:solidFill>
              <a:ln w="25400" cap="flat" cmpd="sng" algn="ctr">
                <a:solidFill>
                  <a:srgbClr val="0067B1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CasellaDiTesto 19"/>
              <p:cNvSpPr txBox="1">
                <a:spLocks noChangeArrowheads="1"/>
              </p:cNvSpPr>
              <p:nvPr/>
            </p:nvSpPr>
            <p:spPr bwMode="auto">
              <a:xfrm>
                <a:off x="3525288" y="480376"/>
                <a:ext cx="379917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Liferay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Portlets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54" name="Rettangolo arrotondato 53"/>
          <p:cNvSpPr/>
          <p:nvPr/>
        </p:nvSpPr>
        <p:spPr>
          <a:xfrm>
            <a:off x="383530" y="3675951"/>
            <a:ext cx="4703442" cy="1037606"/>
          </a:xfrm>
          <a:prstGeom prst="roundRect">
            <a:avLst/>
          </a:prstGeom>
          <a:noFill/>
          <a:ln w="381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7102733" y="2835607"/>
            <a:ext cx="1645731" cy="707886"/>
            <a:chOff x="5274231" y="3927692"/>
            <a:chExt cx="1504386" cy="1237975"/>
          </a:xfrm>
        </p:grpSpPr>
        <p:sp>
          <p:nvSpPr>
            <p:cNvPr id="56" name="Rettangolo arrotondato 55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CasellaDiTesto 19"/>
            <p:cNvSpPr txBox="1">
              <a:spLocks noChangeArrowheads="1"/>
            </p:cNvSpPr>
            <p:nvPr/>
          </p:nvSpPr>
          <p:spPr bwMode="auto">
            <a:xfrm>
              <a:off x="5274231" y="3927692"/>
              <a:ext cx="1504386" cy="123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eToken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Server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086972" y="3456933"/>
            <a:ext cx="2419654" cy="404149"/>
            <a:chOff x="5220072" y="2997746"/>
            <a:chExt cx="2593082" cy="504850"/>
          </a:xfrm>
        </p:grpSpPr>
        <p:cxnSp>
          <p:nvCxnSpPr>
            <p:cNvPr id="59" name="Connettore 2 58"/>
            <p:cNvCxnSpPr/>
            <p:nvPr/>
          </p:nvCxnSpPr>
          <p:spPr>
            <a:xfrm rot="10800000">
              <a:off x="5220072" y="3501008"/>
              <a:ext cx="2592288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0" name="Connettore 2 59"/>
            <p:cNvCxnSpPr/>
            <p:nvPr/>
          </p:nvCxnSpPr>
          <p:spPr>
            <a:xfrm rot="5400000" flipH="1" flipV="1">
              <a:off x="7560332" y="3248980"/>
              <a:ext cx="504056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5" y="5733256"/>
            <a:ext cx="706453" cy="70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56" y="5793502"/>
            <a:ext cx="1211340" cy="4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CasellaDiTesto 62"/>
          <p:cNvSpPr txBox="1"/>
          <p:nvPr/>
        </p:nvSpPr>
        <p:spPr>
          <a:xfrm>
            <a:off x="5086068" y="6444044"/>
            <a:ext cx="6380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New</a:t>
            </a:r>
            <a:endParaRPr lang="it-IT" dirty="0"/>
          </a:p>
        </p:txBody>
      </p:sp>
      <p:pic>
        <p:nvPicPr>
          <p:cNvPr id="65" name="Picture 13" descr="GLit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719124"/>
            <a:ext cx="803930" cy="4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magine 65" descr="logo_unicor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877272"/>
            <a:ext cx="1248139" cy="288032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2483768" y="6453336"/>
            <a:ext cx="982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Updated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3995936" y="6453336"/>
            <a:ext cx="6380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New</a:t>
            </a:r>
            <a:endParaRPr lang="it-IT" dirty="0"/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30770"/>
            <a:ext cx="1240437" cy="350558"/>
          </a:xfrm>
          <a:prstGeom prst="rect">
            <a:avLst/>
          </a:prstGeom>
        </p:spPr>
      </p:pic>
      <p:sp>
        <p:nvSpPr>
          <p:cNvPr id="78" name="CasellaDiTesto 77"/>
          <p:cNvSpPr txBox="1"/>
          <p:nvPr/>
        </p:nvSpPr>
        <p:spPr>
          <a:xfrm>
            <a:off x="5952479" y="6453336"/>
            <a:ext cx="982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Updated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46" y="5759651"/>
            <a:ext cx="1588344" cy="981717"/>
          </a:xfrm>
          <a:prstGeom prst="rect">
            <a:avLst/>
          </a:prstGeom>
        </p:spPr>
      </p:pic>
      <p:sp>
        <p:nvSpPr>
          <p:cNvPr id="72" name="CasellaDiTesto 71"/>
          <p:cNvSpPr txBox="1"/>
          <p:nvPr/>
        </p:nvSpPr>
        <p:spPr>
          <a:xfrm>
            <a:off x="7104607" y="6453336"/>
            <a:ext cx="9829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Updated</a:t>
            </a:r>
            <a:endParaRPr lang="it-IT" dirty="0"/>
          </a:p>
        </p:txBody>
      </p:sp>
      <p:pic>
        <p:nvPicPr>
          <p:cNvPr id="69" name="Immagine 68" descr="glob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5778765"/>
            <a:ext cx="607902" cy="481507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2" y="5759651"/>
            <a:ext cx="801166" cy="602477"/>
          </a:xfrm>
          <a:prstGeom prst="rect">
            <a:avLst/>
          </a:prstGeom>
        </p:spPr>
      </p:pic>
      <p:sp>
        <p:nvSpPr>
          <p:cNvPr id="70" name="CasellaDiTesto 69"/>
          <p:cNvSpPr txBox="1"/>
          <p:nvPr/>
        </p:nvSpPr>
        <p:spPr>
          <a:xfrm>
            <a:off x="8254420" y="6444044"/>
            <a:ext cx="6380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New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37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" y="1198923"/>
            <a:ext cx="8514286" cy="50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63688" y="62136"/>
            <a:ext cx="6923112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Bookman Old Style" pitchFamily="18" charset="0"/>
              </a:rPr>
              <a:t>Running applications on various types of e-Infrastructures</a:t>
            </a:r>
            <a:endParaRPr lang="en-US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9800" y="6443754"/>
            <a:ext cx="2976715" cy="365125"/>
          </a:xfrm>
        </p:spPr>
        <p:txBody>
          <a:bodyPr/>
          <a:lstStyle/>
          <a:p>
            <a:pPr>
              <a:buFont typeface="Lucida Grande"/>
              <a:buNone/>
            </a:pPr>
            <a:r>
              <a:rPr lang="en-GB" noProof="0" dirty="0" smtClean="0"/>
              <a:t>15</a:t>
            </a:r>
            <a:endParaRPr lang="en-GB" noProof="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2195736" y="1700808"/>
            <a:ext cx="4608512" cy="4039062"/>
            <a:chOff x="2177814" y="1772816"/>
            <a:chExt cx="4608512" cy="4039062"/>
          </a:xfrm>
        </p:grpSpPr>
        <p:cxnSp>
          <p:nvCxnSpPr>
            <p:cNvPr id="14" name="Connettore 2 13"/>
            <p:cNvCxnSpPr/>
            <p:nvPr/>
          </p:nvCxnSpPr>
          <p:spPr>
            <a:xfrm flipH="1">
              <a:off x="2177814" y="1965546"/>
              <a:ext cx="4602670" cy="204784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>
              <a:off x="4122030" y="2178517"/>
              <a:ext cx="2658454" cy="3633361"/>
            </a:xfrm>
            <a:prstGeom prst="straightConnector1">
              <a:avLst/>
            </a:prstGeom>
            <a:ln w="25400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>
              <a:off x="2537854" y="3023080"/>
              <a:ext cx="4242630" cy="464754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flipH="1">
              <a:off x="5274158" y="1772816"/>
              <a:ext cx="1506326" cy="352502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>
              <a:off x="2609862" y="3024986"/>
              <a:ext cx="4170622" cy="1536628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>
              <a:off x="2393838" y="3255594"/>
              <a:ext cx="4392488" cy="175452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3257401" cy="2180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681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561</Words>
  <Application>Microsoft Office PowerPoint</Application>
  <PresentationFormat>Presentazione su schermo (4:3)</PresentationFormat>
  <Paragraphs>210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Lucida Grande</vt:lpstr>
      <vt:lpstr>Tema di Office</vt:lpstr>
      <vt:lpstr>INFN—Catania </vt:lpstr>
      <vt:lpstr>Chi siamo?</vt:lpstr>
      <vt:lpstr>Cloud federation</vt:lpstr>
      <vt:lpstr>Architettura di CLEVER</vt:lpstr>
      <vt:lpstr>Cloud Manager</vt:lpstr>
      <vt:lpstr>Science gateway</vt:lpstr>
      <vt:lpstr>Catania Science Gateway             Framework architecture</vt:lpstr>
      <vt:lpstr>The Catania Grid &amp; Cloud Engine</vt:lpstr>
      <vt:lpstr>Running applications on various types of e-Infrastructures</vt:lpstr>
      <vt:lpstr>Use case: JSAGA Adaptor for OCCI</vt:lpstr>
      <vt:lpstr>Use case: federation</vt:lpstr>
      <vt:lpstr>Use case: federation</vt:lpstr>
      <vt:lpstr>Actual testbed configuration     </vt:lpstr>
      <vt:lpstr>MyCloud Architecture:          current implementation</vt:lpstr>
      <vt:lpstr>MyCloud Architecture:  next step</vt:lpstr>
      <vt:lpstr>MyCloud @                                 the CHAIN-REDS Science Gateway</vt:lpstr>
      <vt:lpstr>MyCloud &amp; European Projects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activities at INFN—Catania</dc:title>
  <dc:creator>giuseppe.andronico@ct.infn.it</dc:creator>
  <cp:lastModifiedBy>giuseppe.andronico@ct.infn.it</cp:lastModifiedBy>
  <cp:revision>34</cp:revision>
  <dcterms:created xsi:type="dcterms:W3CDTF">2013-10-13T21:50:52Z</dcterms:created>
  <dcterms:modified xsi:type="dcterms:W3CDTF">2014-01-23T10:53:55Z</dcterms:modified>
</cp:coreProperties>
</file>